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86" r:id="rId2"/>
    <p:sldId id="288" r:id="rId3"/>
    <p:sldId id="297" r:id="rId4"/>
    <p:sldId id="289" r:id="rId5"/>
    <p:sldId id="290" r:id="rId6"/>
    <p:sldId id="299" r:id="rId7"/>
    <p:sldId id="291" r:id="rId8"/>
    <p:sldId id="292" r:id="rId9"/>
    <p:sldId id="295" r:id="rId10"/>
    <p:sldId id="298" r:id="rId11"/>
    <p:sldId id="296" r:id="rId12"/>
    <p:sldId id="293" r:id="rId13"/>
    <p:sldId id="294" r:id="rId14"/>
    <p:sldId id="300" r:id="rId15"/>
    <p:sldId id="301" r:id="rId16"/>
    <p:sldId id="304" r:id="rId17"/>
    <p:sldId id="305" r:id="rId18"/>
    <p:sldId id="276" r:id="rId19"/>
    <p:sldId id="302" r:id="rId20"/>
    <p:sldId id="303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50" autoAdjust="0"/>
  </p:normalViewPr>
  <p:slideViewPr>
    <p:cSldViewPr snapToGrid="0" snapToObjects="1">
      <p:cViewPr>
        <p:scale>
          <a:sx n="100" d="100"/>
          <a:sy n="100" d="100"/>
        </p:scale>
        <p:origin x="-2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E7DC6-5D1E-DB49-998E-F8EF6B327089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5AAA4-E6A2-FF46-B59F-ABA12849BC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040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AAA4-E6A2-FF46-B59F-ABA12849BC1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32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61F9D6-8360-4D94-9DBB-4073B3527442}" type="slidenum">
              <a:rPr lang="en-GB" altLang="en-US"/>
              <a:pPr/>
              <a:t>9</a:t>
            </a:fld>
            <a:endParaRPr lang="en-GB" altLang="en-US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Refer to this briefly – staff will be engaging with it later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ACF187-E8FD-43B2-AF0D-40D2F6B410EE}" type="slidenum">
              <a:rPr lang="en-GB" altLang="en-US"/>
              <a:pPr/>
              <a:t>10</a:t>
            </a:fld>
            <a:endParaRPr lang="en-GB" altLang="en-US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Refer to this briefly – staff will be engaging with it later</a:t>
            </a:r>
          </a:p>
          <a:p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5870D6-ADF1-48CE-B6BF-BF19ED06C06F}" type="slidenum">
              <a:rPr lang="en-GB" altLang="en-US"/>
              <a:pPr/>
              <a:t>11</a:t>
            </a:fld>
            <a:endParaRPr lang="en-GB" altLang="en-US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Refer to this briefly – staff will be engaging with it later</a:t>
            </a:r>
          </a:p>
          <a:p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AAA4-E6A2-FF46-B59F-ABA12849BC1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32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5AAA4-E6A2-FF46-B59F-ABA12849BC1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3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671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335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935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84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1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892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673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250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926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62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872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 rot="16200000">
            <a:off x="5043462" y="5537063"/>
            <a:ext cx="1155065" cy="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321457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4" name="Shape 14"/>
          <p:cNvSpPr/>
          <p:nvPr/>
        </p:nvSpPr>
        <p:spPr>
          <a:xfrm>
            <a:off x="357188" y="6420445"/>
            <a:ext cx="8437115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321457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5" name="Shape 15"/>
          <p:cNvSpPr/>
          <p:nvPr/>
        </p:nvSpPr>
        <p:spPr>
          <a:xfrm>
            <a:off x="357188" y="4661297"/>
            <a:ext cx="8437513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321457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" name="Shape 16"/>
          <p:cNvSpPr/>
          <p:nvPr/>
        </p:nvSpPr>
        <p:spPr>
          <a:xfrm rot="16200000">
            <a:off x="5043462" y="5537063"/>
            <a:ext cx="1155065" cy="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0" tIns="0" rIns="0" bIns="0" anchor="ctr"/>
          <a:lstStyle/>
          <a:p>
            <a:pPr lvl="0" algn="l" defTabSz="321457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7" name="Shape 17"/>
          <p:cNvSpPr>
            <a:spLocks noGrp="1"/>
          </p:cNvSpPr>
          <p:nvPr>
            <p:ph type="title"/>
          </p:nvPr>
        </p:nvSpPr>
        <p:spPr>
          <a:xfrm>
            <a:off x="357187" y="4697015"/>
            <a:ext cx="5063133" cy="1696641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900">
                <a:solidFill>
                  <a:srgbClr val="D93E2B"/>
                </a:solidFill>
              </a:rPr>
              <a:t>Title Text</a:t>
            </a:r>
          </a:p>
        </p:txBody>
      </p:sp>
      <p:sp>
        <p:nvSpPr>
          <p:cNvPr id="18" name="Shape 18"/>
          <p:cNvSpPr>
            <a:spLocks noGrp="1"/>
          </p:cNvSpPr>
          <p:nvPr>
            <p:ph type="body" idx="1"/>
          </p:nvPr>
        </p:nvSpPr>
        <p:spPr>
          <a:xfrm>
            <a:off x="5822156" y="4697015"/>
            <a:ext cx="2982516" cy="169664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1700"/>
            </a:lvl1pPr>
            <a:lvl2pPr marL="0" indent="160729">
              <a:spcBef>
                <a:spcPts val="0"/>
              </a:spcBef>
              <a:buClrTx/>
              <a:buSzTx/>
              <a:buFontTx/>
              <a:buNone/>
              <a:defRPr sz="1700"/>
            </a:lvl2pPr>
            <a:lvl3pPr marL="0" indent="321457">
              <a:spcBef>
                <a:spcPts val="0"/>
              </a:spcBef>
              <a:buClrTx/>
              <a:buSzTx/>
              <a:buFontTx/>
              <a:buNone/>
              <a:defRPr sz="1700"/>
            </a:lvl3pPr>
            <a:lvl4pPr marL="0" indent="482186">
              <a:spcBef>
                <a:spcPts val="0"/>
              </a:spcBef>
              <a:buClrTx/>
              <a:buSzTx/>
              <a:buFontTx/>
              <a:buNone/>
              <a:defRPr sz="1700"/>
            </a:lvl4pPr>
            <a:lvl5pPr marL="0" indent="642915">
              <a:spcBef>
                <a:spcPts val="0"/>
              </a:spcBef>
              <a:buClrTx/>
              <a:buSzTx/>
              <a:buFontTx/>
              <a:buNone/>
              <a:defRPr sz="17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414141"/>
                </a:solidFill>
              </a:rPr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29039921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F08C7-3AEE-F940-8A4E-1FBD48DC99BC}" type="datetimeFigureOut">
              <a:rPr lang="en-US" smtClean="0"/>
              <a:t>2/12/2015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E7CD7-7BF2-3D43-BD6B-F893F87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721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/>
          <p:nvPr/>
        </p:nvSpPr>
        <p:spPr>
          <a:xfrm>
            <a:off x="357187" y="4323138"/>
            <a:ext cx="5063133" cy="2834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10000"/>
              </a:lnSpc>
              <a:defRPr i="1"/>
            </a:lvl1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sz="1700" dirty="0">
                <a:solidFill>
                  <a:srgbClr val="414141"/>
                </a:solidFill>
              </a:rPr>
              <a:t>Eyemouth High School</a:t>
            </a:r>
          </a:p>
        </p:txBody>
      </p:sp>
      <p:pic>
        <p:nvPicPr>
          <p:cNvPr id="44" name="Screen Shot 2014-06-08 at 19.22.51.png"/>
          <p:cNvPicPr/>
          <p:nvPr/>
        </p:nvPicPr>
        <p:blipFill>
          <a:blip r:embed="rId3">
            <a:extLst/>
          </a:blip>
          <a:srcRect t="16652" b="16652"/>
          <a:stretch>
            <a:fillRect/>
          </a:stretch>
        </p:blipFill>
        <p:spPr>
          <a:xfrm>
            <a:off x="419695" y="446484"/>
            <a:ext cx="8304609" cy="3661173"/>
          </a:xfrm>
          <a:prstGeom prst="rect">
            <a:avLst/>
          </a:prstGeom>
          <a:ln w="25400">
            <a:miter lim="400000"/>
          </a:ln>
          <a:effectLst>
            <a:reflection stA="50000" endPos="40000" dir="5400000" sy="-100000" algn="bl" rotWithShape="0"/>
          </a:effectLst>
        </p:spPr>
      </p:pic>
      <p:sp>
        <p:nvSpPr>
          <p:cNvPr id="45" name="Shape 4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4000" b="1" dirty="0" smtClean="0">
                <a:solidFill>
                  <a:srgbClr val="D93E2B"/>
                </a:solidFill>
                <a:latin typeface="Trebuchet MS" panose="020B0603020202020204" pitchFamily="34" charset="0"/>
              </a:rPr>
              <a:t>In-Service,</a:t>
            </a:r>
            <a:br>
              <a:rPr lang="en-GB" sz="4000" b="1" dirty="0" smtClean="0">
                <a:solidFill>
                  <a:srgbClr val="D93E2B"/>
                </a:solidFill>
                <a:latin typeface="Trebuchet MS" panose="020B0603020202020204" pitchFamily="34" charset="0"/>
              </a:rPr>
            </a:br>
            <a:r>
              <a:rPr lang="en-GB" sz="4000" b="1" dirty="0" smtClean="0">
                <a:solidFill>
                  <a:srgbClr val="D93E2B"/>
                </a:solidFill>
                <a:latin typeface="Trebuchet MS" panose="020B0603020202020204" pitchFamily="34" charset="0"/>
              </a:rPr>
              <a:t>13</a:t>
            </a:r>
            <a:r>
              <a:rPr lang="en-GB" sz="4000" b="1" baseline="30000" dirty="0" smtClean="0">
                <a:solidFill>
                  <a:srgbClr val="D93E2B"/>
                </a:solidFill>
                <a:latin typeface="Trebuchet MS" panose="020B0603020202020204" pitchFamily="34" charset="0"/>
              </a:rPr>
              <a:t>th</a:t>
            </a:r>
            <a:r>
              <a:rPr lang="en-GB" sz="4000" b="1" dirty="0" smtClean="0">
                <a:solidFill>
                  <a:srgbClr val="D93E2B"/>
                </a:solidFill>
                <a:latin typeface="Trebuchet MS" panose="020B0603020202020204" pitchFamily="34" charset="0"/>
              </a:rPr>
              <a:t> February 2015</a:t>
            </a:r>
            <a:endParaRPr sz="4000" b="1" dirty="0">
              <a:solidFill>
                <a:srgbClr val="D93E2B"/>
              </a:solidFill>
              <a:latin typeface="Trebuchet MS" panose="020B0603020202020204" pitchFamily="34" charset="0"/>
            </a:endParaRPr>
          </a:p>
        </p:txBody>
      </p:sp>
      <p:sp>
        <p:nvSpPr>
          <p:cNvPr id="46" name="Shape 46"/>
          <p:cNvSpPr>
            <a:spLocks noGrp="1"/>
          </p:cNvSpPr>
          <p:nvPr>
            <p:ph type="body" idx="1"/>
          </p:nvPr>
        </p:nvSpPr>
        <p:spPr>
          <a:xfrm>
            <a:off x="5822155" y="4697015"/>
            <a:ext cx="3121819" cy="1696641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GB" sz="2000" b="1" dirty="0">
                <a:latin typeface="Trebuchet MS" panose="020B0603020202020204" pitchFamily="34" charset="0"/>
              </a:rPr>
              <a:t>Moderation of judgements around student progress and achievement of a Level in the Broad General Education</a:t>
            </a:r>
            <a:endParaRPr lang="en-GB" sz="20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25676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Programme</a:t>
            </a:r>
            <a:endParaRPr lang="en-GB" b="1" dirty="0">
              <a:solidFill>
                <a:schemeClr val="accent1"/>
              </a:solidFill>
              <a:latin typeface="Trebuchet MS" panose="020B0603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39175" cy="4525963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2058988" algn="l"/>
              </a:tabLst>
            </a:pPr>
            <a:r>
              <a:rPr lang="en-GB" sz="2400" dirty="0">
                <a:solidFill>
                  <a:schemeClr val="accent1"/>
                </a:solidFill>
                <a:latin typeface="Trebuchet MS" panose="020B0603020202020204" pitchFamily="34" charset="0"/>
              </a:rPr>
              <a:t>8.50 </a:t>
            </a:r>
            <a:r>
              <a:rPr lang="en-GB" sz="2400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am: </a:t>
            </a:r>
            <a:r>
              <a:rPr lang="en-GB" sz="2400" dirty="0">
                <a:latin typeface="Trebuchet MS" panose="020B0603020202020204" pitchFamily="34" charset="0"/>
              </a:rPr>
              <a:t>	</a:t>
            </a:r>
            <a:r>
              <a:rPr lang="en-GB" sz="2400" dirty="0" smtClean="0">
                <a:latin typeface="Trebuchet MS" panose="020B0603020202020204" pitchFamily="34" charset="0"/>
              </a:rPr>
              <a:t>Staff </a:t>
            </a:r>
            <a:r>
              <a:rPr lang="en-GB" sz="2400" dirty="0">
                <a:latin typeface="Trebuchet MS" panose="020B0603020202020204" pitchFamily="34" charset="0"/>
              </a:rPr>
              <a:t>briefing </a:t>
            </a:r>
            <a:r>
              <a:rPr lang="en-GB" sz="2400" i="1" dirty="0">
                <a:solidFill>
                  <a:schemeClr val="accent1"/>
                </a:solidFill>
                <a:latin typeface="Trebuchet MS" panose="020B0603020202020204" pitchFamily="34" charset="0"/>
              </a:rPr>
              <a:t>(staffroom</a:t>
            </a:r>
            <a:r>
              <a:rPr lang="en-GB" sz="2400" i="1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)</a:t>
            </a:r>
          </a:p>
          <a:p>
            <a:pPr marL="0" indent="0">
              <a:buNone/>
              <a:tabLst>
                <a:tab pos="2058988" algn="l"/>
              </a:tabLst>
            </a:pPr>
            <a:endParaRPr lang="en-GB" sz="2400" i="1" dirty="0">
              <a:solidFill>
                <a:schemeClr val="accent1"/>
              </a:solidFill>
              <a:latin typeface="Trebuchet MS" panose="020B0603020202020204" pitchFamily="34" charset="0"/>
            </a:endParaRPr>
          </a:p>
          <a:p>
            <a:pPr marL="0" indent="0" defTabSz="506413">
              <a:buNone/>
              <a:tabLst>
                <a:tab pos="2058988" algn="l"/>
              </a:tabLst>
            </a:pPr>
            <a:r>
              <a:rPr lang="en-GB" sz="2400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9.15 am:</a:t>
            </a:r>
            <a:r>
              <a:rPr lang="en-GB" sz="2400" dirty="0">
                <a:latin typeface="Trebuchet MS" panose="020B0603020202020204" pitchFamily="34" charset="0"/>
              </a:rPr>
              <a:t>	</a:t>
            </a:r>
            <a:r>
              <a:rPr lang="en-GB" sz="2400" dirty="0" smtClean="0">
                <a:latin typeface="Trebuchet MS" panose="020B0603020202020204" pitchFamily="34" charset="0"/>
              </a:rPr>
              <a:t>Collaborative </a:t>
            </a:r>
            <a:r>
              <a:rPr lang="en-GB" sz="2400" dirty="0">
                <a:latin typeface="Trebuchet MS" panose="020B0603020202020204" pitchFamily="34" charset="0"/>
              </a:rPr>
              <a:t>working in </a:t>
            </a:r>
            <a:r>
              <a:rPr lang="en-GB" sz="2400" dirty="0" smtClean="0">
                <a:latin typeface="Trebuchet MS" panose="020B0603020202020204" pitchFamily="34" charset="0"/>
              </a:rPr>
              <a:t>Curricular </a:t>
            </a:r>
            <a:r>
              <a:rPr lang="en-GB" sz="2400" dirty="0">
                <a:latin typeface="Trebuchet MS" panose="020B0603020202020204" pitchFamily="34" charset="0"/>
              </a:rPr>
              <a:t>Teams </a:t>
            </a:r>
            <a:r>
              <a:rPr lang="en-GB" sz="2400" dirty="0" smtClean="0">
                <a:latin typeface="Trebuchet MS" panose="020B0603020202020204" pitchFamily="34" charset="0"/>
              </a:rPr>
              <a:t>	</a:t>
            </a:r>
            <a:r>
              <a:rPr lang="en-GB" sz="1800" dirty="0" smtClean="0">
                <a:latin typeface="Trebuchet MS" panose="020B0603020202020204" pitchFamily="34" charset="0"/>
              </a:rPr>
              <a:t>(</a:t>
            </a:r>
            <a:r>
              <a:rPr lang="en-GB" sz="1800" dirty="0">
                <a:latin typeface="Trebuchet MS" panose="020B0603020202020204" pitchFamily="34" charset="0"/>
              </a:rPr>
              <a:t>including </a:t>
            </a:r>
            <a:r>
              <a:rPr lang="en-GB" sz="1800" dirty="0" smtClean="0">
                <a:latin typeface="Trebuchet MS" panose="020B0603020202020204" pitchFamily="34" charset="0"/>
              </a:rPr>
              <a:t>completion </a:t>
            </a:r>
            <a:r>
              <a:rPr lang="en-GB" sz="1800" dirty="0">
                <a:latin typeface="Trebuchet MS" panose="020B0603020202020204" pitchFamily="34" charset="0"/>
              </a:rPr>
              <a:t>of </a:t>
            </a:r>
            <a:r>
              <a:rPr lang="en-GB" sz="1800" dirty="0" smtClean="0">
                <a:latin typeface="Trebuchet MS" panose="020B0603020202020204" pitchFamily="34" charset="0"/>
              </a:rPr>
              <a:t>a </a:t>
            </a:r>
            <a:r>
              <a:rPr lang="en-GB" sz="1800" dirty="0">
                <a:latin typeface="Trebuchet MS" panose="020B0603020202020204" pitchFamily="34" charset="0"/>
              </a:rPr>
              <a:t>staff </a:t>
            </a:r>
            <a:r>
              <a:rPr lang="en-GB" sz="1800" dirty="0" smtClean="0">
                <a:latin typeface="Trebuchet MS" panose="020B0603020202020204" pitchFamily="34" charset="0"/>
              </a:rPr>
              <a:t>reporting survey – </a:t>
            </a:r>
            <a:r>
              <a:rPr lang="en-GB" sz="1800" b="1" dirty="0" smtClean="0">
                <a:latin typeface="Trebuchet MS" panose="020B0603020202020204" pitchFamily="34" charset="0"/>
              </a:rPr>
              <a:t>by 	10am)</a:t>
            </a:r>
          </a:p>
          <a:p>
            <a:pPr marL="0" indent="0" defTabSz="506413">
              <a:buNone/>
              <a:tabLst>
                <a:tab pos="2058988" algn="l"/>
              </a:tabLst>
            </a:pPr>
            <a:endParaRPr lang="en-GB" sz="1800" b="1" dirty="0">
              <a:latin typeface="Trebuchet MS" panose="020B0603020202020204" pitchFamily="34" charset="0"/>
            </a:endParaRPr>
          </a:p>
          <a:p>
            <a:pPr marL="0" indent="0">
              <a:buNone/>
              <a:tabLst>
                <a:tab pos="2058988" algn="l"/>
              </a:tabLst>
            </a:pPr>
            <a:r>
              <a:rPr lang="en-GB" sz="2400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11.00 am:</a:t>
            </a:r>
            <a:r>
              <a:rPr lang="en-GB" sz="2400" dirty="0">
                <a:latin typeface="Trebuchet MS" panose="020B0603020202020204" pitchFamily="34" charset="0"/>
              </a:rPr>
              <a:t>	</a:t>
            </a:r>
            <a:r>
              <a:rPr lang="en-GB" sz="2400" dirty="0" smtClean="0">
                <a:latin typeface="Trebuchet MS" panose="020B0603020202020204" pitchFamily="34" charset="0"/>
              </a:rPr>
              <a:t>Break</a:t>
            </a:r>
          </a:p>
          <a:p>
            <a:pPr marL="0" indent="0">
              <a:buNone/>
              <a:tabLst>
                <a:tab pos="2058988" algn="l"/>
              </a:tabLst>
            </a:pPr>
            <a:endParaRPr lang="en-GB" sz="2400" dirty="0">
              <a:latin typeface="Trebuchet MS" panose="020B0603020202020204" pitchFamily="34" charset="0"/>
            </a:endParaRPr>
          </a:p>
          <a:p>
            <a:pPr marL="0" indent="0">
              <a:buNone/>
              <a:tabLst>
                <a:tab pos="2058988" algn="l"/>
              </a:tabLst>
            </a:pPr>
            <a:r>
              <a:rPr lang="en-GB" sz="2400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11.20 am:</a:t>
            </a:r>
            <a:r>
              <a:rPr lang="en-GB" sz="2400" dirty="0">
                <a:latin typeface="Trebuchet MS" panose="020B0603020202020204" pitchFamily="34" charset="0"/>
              </a:rPr>
              <a:t>	Collaborative working in Curricular </a:t>
            </a:r>
            <a:r>
              <a:rPr lang="en-GB" sz="2400" dirty="0" smtClean="0">
                <a:latin typeface="Trebuchet MS" panose="020B0603020202020204" pitchFamily="34" charset="0"/>
              </a:rPr>
              <a:t>Teams</a:t>
            </a:r>
          </a:p>
          <a:p>
            <a:pPr marL="0" indent="0">
              <a:buNone/>
              <a:tabLst>
                <a:tab pos="2058988" algn="l"/>
              </a:tabLst>
            </a:pPr>
            <a:endParaRPr lang="en-GB" sz="2400" dirty="0">
              <a:latin typeface="Trebuchet MS" panose="020B0603020202020204" pitchFamily="34" charset="0"/>
            </a:endParaRPr>
          </a:p>
          <a:p>
            <a:pPr marL="0" indent="0">
              <a:buNone/>
              <a:tabLst>
                <a:tab pos="2058988" algn="l"/>
              </a:tabLst>
            </a:pPr>
            <a:r>
              <a:rPr lang="en-GB" sz="2400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12.20 am:</a:t>
            </a:r>
            <a:r>
              <a:rPr lang="en-GB" sz="2400" dirty="0">
                <a:latin typeface="Trebuchet MS" panose="020B0603020202020204" pitchFamily="34" charset="0"/>
              </a:rPr>
              <a:t>	Staff meeting </a:t>
            </a:r>
            <a:r>
              <a:rPr lang="en-GB" sz="2400" i="1" dirty="0">
                <a:solidFill>
                  <a:schemeClr val="accent1"/>
                </a:solidFill>
                <a:latin typeface="Trebuchet MS" panose="020B0603020202020204" pitchFamily="34" charset="0"/>
              </a:rPr>
              <a:t>(staffroom)</a:t>
            </a:r>
          </a:p>
          <a:p>
            <a:endParaRPr lang="en-GB" sz="24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8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Line 2"/>
          <p:cNvSpPr>
            <a:spLocks noChangeShapeType="1"/>
          </p:cNvSpPr>
          <p:nvPr/>
        </p:nvSpPr>
        <p:spPr bwMode="auto">
          <a:xfrm>
            <a:off x="193675" y="3141663"/>
            <a:ext cx="864235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2467" name="Oval 3"/>
          <p:cNvSpPr>
            <a:spLocks noChangeArrowheads="1"/>
          </p:cNvSpPr>
          <p:nvPr/>
        </p:nvSpPr>
        <p:spPr bwMode="auto">
          <a:xfrm>
            <a:off x="411163" y="2708275"/>
            <a:ext cx="863600" cy="865188"/>
          </a:xfrm>
          <a:prstGeom prst="ellipse">
            <a:avLst/>
          </a:prstGeom>
          <a:solidFill>
            <a:srgbClr val="FF99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/>
              <a:t>CAT</a:t>
            </a:r>
          </a:p>
        </p:txBody>
      </p:sp>
      <p:sp>
        <p:nvSpPr>
          <p:cNvPr id="62468" name="Oval 4"/>
          <p:cNvSpPr>
            <a:spLocks noChangeArrowheads="1"/>
          </p:cNvSpPr>
          <p:nvPr/>
        </p:nvSpPr>
        <p:spPr bwMode="auto">
          <a:xfrm>
            <a:off x="1419225" y="2708275"/>
            <a:ext cx="863600" cy="865188"/>
          </a:xfrm>
          <a:prstGeom prst="ellipse">
            <a:avLst/>
          </a:prstGeom>
          <a:solidFill>
            <a:srgbClr val="FF99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/>
              <a:t>CAT</a:t>
            </a:r>
          </a:p>
        </p:txBody>
      </p:sp>
      <p:sp>
        <p:nvSpPr>
          <p:cNvPr id="62469" name="Oval 5"/>
          <p:cNvSpPr>
            <a:spLocks noChangeArrowheads="1"/>
          </p:cNvSpPr>
          <p:nvPr/>
        </p:nvSpPr>
        <p:spPr bwMode="auto">
          <a:xfrm>
            <a:off x="4802188" y="2708275"/>
            <a:ext cx="863600" cy="865188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/>
              <a:t>In-set</a:t>
            </a:r>
          </a:p>
        </p:txBody>
      </p:sp>
      <p:sp>
        <p:nvSpPr>
          <p:cNvPr id="62470" name="Oval 6"/>
          <p:cNvSpPr>
            <a:spLocks noChangeArrowheads="1"/>
          </p:cNvSpPr>
          <p:nvPr/>
        </p:nvSpPr>
        <p:spPr bwMode="auto">
          <a:xfrm>
            <a:off x="6315075" y="2708275"/>
            <a:ext cx="863600" cy="865188"/>
          </a:xfrm>
          <a:prstGeom prst="ellipse">
            <a:avLst/>
          </a:prstGeom>
          <a:solidFill>
            <a:srgbClr val="FF99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/>
              <a:t>CAT</a:t>
            </a:r>
          </a:p>
        </p:txBody>
      </p:sp>
      <p:sp>
        <p:nvSpPr>
          <p:cNvPr id="62471" name="Oval 7"/>
          <p:cNvSpPr>
            <a:spLocks noChangeArrowheads="1"/>
          </p:cNvSpPr>
          <p:nvPr/>
        </p:nvSpPr>
        <p:spPr bwMode="auto">
          <a:xfrm>
            <a:off x="7323138" y="2708275"/>
            <a:ext cx="863600" cy="865188"/>
          </a:xfrm>
          <a:prstGeom prst="ellipse">
            <a:avLst/>
          </a:prstGeom>
          <a:solidFill>
            <a:srgbClr val="FF99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/>
              <a:t>CAT</a:t>
            </a:r>
          </a:p>
        </p:txBody>
      </p:sp>
      <p:sp>
        <p:nvSpPr>
          <p:cNvPr id="62472" name="Line 8"/>
          <p:cNvSpPr>
            <a:spLocks noChangeShapeType="1"/>
          </p:cNvSpPr>
          <p:nvPr/>
        </p:nvSpPr>
        <p:spPr bwMode="auto">
          <a:xfrm>
            <a:off x="842963" y="3357563"/>
            <a:ext cx="0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266700" y="4149725"/>
            <a:ext cx="381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Significant Aspects of Learning: </a:t>
            </a:r>
            <a:r>
              <a:rPr lang="en-GB" altLang="en-US">
                <a:solidFill>
                  <a:srgbClr val="FF9966"/>
                </a:solidFill>
              </a:rPr>
              <a:t>the big picture</a:t>
            </a:r>
          </a:p>
        </p:txBody>
      </p:sp>
      <p:sp>
        <p:nvSpPr>
          <p:cNvPr id="62474" name="Line 10"/>
          <p:cNvSpPr>
            <a:spLocks noChangeShapeType="1"/>
          </p:cNvSpPr>
          <p:nvPr/>
        </p:nvSpPr>
        <p:spPr bwMode="auto">
          <a:xfrm flipV="1">
            <a:off x="1851025" y="2060575"/>
            <a:ext cx="0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698500" y="1412875"/>
            <a:ext cx="381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Significant Aspects of Learning: </a:t>
            </a:r>
            <a:r>
              <a:rPr lang="en-GB" altLang="en-US">
                <a:solidFill>
                  <a:srgbClr val="FF9966"/>
                </a:solidFill>
              </a:rPr>
              <a:t>Curricular Areas</a:t>
            </a:r>
          </a:p>
        </p:txBody>
      </p:sp>
      <p:sp>
        <p:nvSpPr>
          <p:cNvPr id="62476" name="Line 12"/>
          <p:cNvSpPr>
            <a:spLocks noChangeShapeType="1"/>
          </p:cNvSpPr>
          <p:nvPr/>
        </p:nvSpPr>
        <p:spPr bwMode="auto">
          <a:xfrm>
            <a:off x="5235575" y="3357563"/>
            <a:ext cx="0" cy="1943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3506788" y="5308600"/>
            <a:ext cx="3816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Significant Aspects of Learning: </a:t>
            </a:r>
            <a:r>
              <a:rPr lang="en-GB" altLang="en-US">
                <a:solidFill>
                  <a:srgbClr val="6699FF"/>
                </a:solidFill>
              </a:rPr>
              <a:t>achievement of a Level</a:t>
            </a:r>
          </a:p>
        </p:txBody>
      </p:sp>
      <p:sp>
        <p:nvSpPr>
          <p:cNvPr id="62478" name="Line 14"/>
          <p:cNvSpPr>
            <a:spLocks noChangeShapeType="1"/>
          </p:cNvSpPr>
          <p:nvPr/>
        </p:nvSpPr>
        <p:spPr bwMode="auto">
          <a:xfrm flipV="1">
            <a:off x="6746875" y="2133600"/>
            <a:ext cx="0" cy="790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2479" name="Line 15"/>
          <p:cNvSpPr>
            <a:spLocks noChangeShapeType="1"/>
          </p:cNvSpPr>
          <p:nvPr/>
        </p:nvSpPr>
        <p:spPr bwMode="auto">
          <a:xfrm flipV="1">
            <a:off x="7754938" y="2133600"/>
            <a:ext cx="0" cy="790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2480" name="Text Box 16"/>
          <p:cNvSpPr txBox="1">
            <a:spLocks noChangeArrowheads="1"/>
          </p:cNvSpPr>
          <p:nvPr/>
        </p:nvSpPr>
        <p:spPr bwMode="auto">
          <a:xfrm>
            <a:off x="5594350" y="1412875"/>
            <a:ext cx="3241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/>
              <a:t>Significant Aspects of Learning: </a:t>
            </a:r>
            <a:r>
              <a:rPr lang="en-GB" altLang="en-US" dirty="0">
                <a:solidFill>
                  <a:srgbClr val="FF9966"/>
                </a:solidFill>
              </a:rPr>
              <a:t>sharing practice</a:t>
            </a:r>
          </a:p>
        </p:txBody>
      </p:sp>
    </p:spTree>
    <p:extLst>
      <p:ext uri="{BB962C8B-B14F-4D97-AF65-F5344CB8AC3E}">
        <p14:creationId xmlns:p14="http://schemas.microsoft.com/office/powerpoint/2010/main" val="415147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7" t="24365" r="11406" b="7715"/>
          <a:stretch>
            <a:fillRect/>
          </a:stretch>
        </p:blipFill>
        <p:spPr bwMode="auto">
          <a:xfrm>
            <a:off x="104775" y="400050"/>
            <a:ext cx="8923116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006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9" t="14763" r="52162" b="10222"/>
          <a:stretch>
            <a:fillRect/>
          </a:stretch>
        </p:blipFill>
        <p:spPr bwMode="auto">
          <a:xfrm>
            <a:off x="2266950" y="71438"/>
            <a:ext cx="4610100" cy="659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367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</a:rPr>
              <a:t>Aims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Trebuchet MS"/>
                <a:ea typeface="Calibri"/>
                <a:cs typeface="Times New Roman"/>
              </a:rPr>
              <a:t>If a </a:t>
            </a:r>
            <a:r>
              <a:rPr lang="en-GB" b="1" dirty="0">
                <a:solidFill>
                  <a:srgbClr val="FF99CC"/>
                </a:solidFill>
                <a:latin typeface="Trebuchet MS"/>
                <a:ea typeface="Calibri"/>
                <a:cs typeface="Times New Roman"/>
              </a:rPr>
              <a:t>teacher</a:t>
            </a:r>
            <a:r>
              <a:rPr lang="en-GB" dirty="0">
                <a:solidFill>
                  <a:srgbClr val="FF99CC"/>
                </a:solidFill>
                <a:latin typeface="Trebuchet MS"/>
                <a:ea typeface="Calibri"/>
                <a:cs typeface="Times New Roman"/>
              </a:rPr>
              <a:t> </a:t>
            </a:r>
            <a:r>
              <a:rPr lang="en-GB" dirty="0">
                <a:latin typeface="Trebuchet MS"/>
                <a:ea typeface="Calibri"/>
                <a:cs typeface="Times New Roman"/>
              </a:rPr>
              <a:t>is asked how any student is progressing in their subject, they should be able to describe this and back it up with </a:t>
            </a:r>
            <a:r>
              <a:rPr lang="en-GB" u="sng" dirty="0">
                <a:latin typeface="Trebuchet MS"/>
                <a:ea typeface="Calibri"/>
                <a:cs typeface="Times New Roman"/>
              </a:rPr>
              <a:t>evidence</a:t>
            </a:r>
            <a:r>
              <a:rPr lang="en-GB" dirty="0">
                <a:latin typeface="Trebuchet MS"/>
                <a:ea typeface="Calibri"/>
                <a:cs typeface="Times New Roman"/>
              </a:rPr>
              <a:t>. This evidence will come from a combination of that used in </a:t>
            </a:r>
            <a:r>
              <a:rPr lang="en-GB" b="1" dirty="0">
                <a:solidFill>
                  <a:srgbClr val="FF99CC"/>
                </a:solidFill>
                <a:latin typeface="Trebuchet MS"/>
                <a:ea typeface="Calibri"/>
                <a:cs typeface="Times New Roman"/>
              </a:rPr>
              <a:t>monitoring &amp; tracking</a:t>
            </a:r>
            <a:r>
              <a:rPr lang="en-GB" dirty="0">
                <a:latin typeface="Trebuchet MS"/>
                <a:ea typeface="Calibri"/>
                <a:cs typeface="Times New Roman"/>
              </a:rPr>
              <a:t> and </a:t>
            </a:r>
            <a:r>
              <a:rPr lang="en-GB" b="1" dirty="0">
                <a:solidFill>
                  <a:srgbClr val="FF9900"/>
                </a:solidFill>
                <a:latin typeface="Trebuchet MS"/>
                <a:ea typeface="Calibri"/>
                <a:cs typeface="Times New Roman"/>
              </a:rPr>
              <a:t>reporting</a:t>
            </a:r>
            <a:r>
              <a:rPr lang="en-GB" dirty="0">
                <a:latin typeface="Trebuchet MS"/>
                <a:ea typeface="Calibri"/>
                <a:cs typeface="Times New Roman"/>
              </a:rPr>
              <a:t>. In the Broad General Education (S1-3), this should include evidence relating to the Significant Aspects of Learning (S.A.L.).</a:t>
            </a:r>
            <a:endParaRPr lang="en-GB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en-GB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Trebuchet MS"/>
                <a:ea typeface="Calibri"/>
                <a:cs typeface="Times New Roman"/>
              </a:rPr>
              <a:t>If a </a:t>
            </a:r>
            <a:r>
              <a:rPr lang="en-GB" b="1" dirty="0">
                <a:solidFill>
                  <a:srgbClr val="FF9900"/>
                </a:solidFill>
                <a:latin typeface="Trebuchet MS"/>
                <a:ea typeface="Calibri"/>
                <a:cs typeface="Times New Roman"/>
              </a:rPr>
              <a:t>student</a:t>
            </a:r>
            <a:r>
              <a:rPr lang="en-GB" dirty="0">
                <a:latin typeface="Trebuchet MS"/>
                <a:ea typeface="Calibri"/>
                <a:cs typeface="Times New Roman"/>
              </a:rPr>
              <a:t> is asked how they are progressing in any of their subjects, they should be able to describe this and back it up with </a:t>
            </a:r>
            <a:r>
              <a:rPr lang="en-GB" u="sng" dirty="0">
                <a:latin typeface="Trebuchet MS"/>
                <a:ea typeface="Calibri"/>
                <a:cs typeface="Times New Roman"/>
              </a:rPr>
              <a:t>evidence</a:t>
            </a:r>
            <a:r>
              <a:rPr lang="en-GB" dirty="0">
                <a:latin typeface="Trebuchet MS"/>
                <a:ea typeface="Calibri"/>
                <a:cs typeface="Times New Roman"/>
              </a:rPr>
              <a:t>. This evidence will come from the </a:t>
            </a:r>
            <a:r>
              <a:rPr lang="en-GB" b="1" dirty="0">
                <a:solidFill>
                  <a:srgbClr val="FF9900"/>
                </a:solidFill>
                <a:latin typeface="Trebuchet MS"/>
                <a:ea typeface="Calibri"/>
                <a:cs typeface="Times New Roman"/>
              </a:rPr>
              <a:t>6-point reporting model</a:t>
            </a:r>
            <a:r>
              <a:rPr lang="en-GB" dirty="0">
                <a:latin typeface="Trebuchet MS"/>
                <a:ea typeface="Calibri"/>
                <a:cs typeface="Times New Roman"/>
              </a:rPr>
              <a:t>. In the Broad General Education (S1-3), this should include evidence relating to the Significant Aspects of Learning (S.A.L.).</a:t>
            </a:r>
            <a:endParaRPr lang="en-GB" dirty="0">
              <a:ea typeface="Calibri"/>
              <a:cs typeface="Times New Roman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368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1" b="6250"/>
          <a:stretch>
            <a:fillRect/>
          </a:stretch>
        </p:blipFill>
        <p:spPr bwMode="auto">
          <a:xfrm>
            <a:off x="0" y="200025"/>
            <a:ext cx="9153438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443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125862"/>
              </p:ext>
            </p:extLst>
          </p:nvPr>
        </p:nvGraphicFramePr>
        <p:xfrm>
          <a:off x="142874" y="638016"/>
          <a:ext cx="8886825" cy="5534185"/>
        </p:xfrm>
        <a:graphic>
          <a:graphicData uri="http://schemas.openxmlformats.org/drawingml/2006/table">
            <a:tbl>
              <a:tblPr/>
              <a:tblGrid>
                <a:gridCol w="1704258"/>
                <a:gridCol w="517449"/>
                <a:gridCol w="2392606"/>
                <a:gridCol w="4272512"/>
              </a:tblGrid>
              <a:tr h="33928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effectLst/>
                          <a:latin typeface="Trebuchet MS"/>
                          <a:ea typeface="Times New Roman"/>
                        </a:rPr>
                        <a:t> </a:t>
                      </a:r>
                      <a:endParaRPr lang="en-GB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>
                          <a:effectLst/>
                          <a:latin typeface="Trebuchet MS"/>
                          <a:ea typeface="Times New Roman"/>
                        </a:rPr>
                        <a:t>Used to…</a:t>
                      </a:r>
                      <a:endParaRPr lang="en-GB" sz="1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>
                          <a:effectLst/>
                          <a:latin typeface="Trebuchet MS"/>
                          <a:ea typeface="Times New Roman"/>
                        </a:rPr>
                        <a:t>Further details</a:t>
                      </a:r>
                      <a:endParaRPr lang="en-GB" sz="1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2331">
                <a:tc>
                  <a:txBody>
                    <a:bodyPr/>
                    <a:lstStyle/>
                    <a:p>
                      <a:r>
                        <a:rPr lang="en-GB" sz="1800" b="1">
                          <a:effectLst/>
                          <a:latin typeface="Trebuchet MS"/>
                          <a:ea typeface="Times New Roman"/>
                        </a:rPr>
                        <a:t>Experiences and Outcomes</a:t>
                      </a:r>
                      <a:endParaRPr lang="en-GB" sz="1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0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71755" marR="71755" algn="ctr">
                        <a:spcBef>
                          <a:spcPts val="500"/>
                        </a:spcBef>
                        <a:spcAft>
                          <a:spcPts val="500"/>
                        </a:spcAft>
                      </a:pPr>
                      <a:r>
                        <a:rPr lang="en-GB" sz="1800">
                          <a:effectLst/>
                          <a:latin typeface="Trebuchet MS"/>
                          <a:ea typeface="Times New Roman"/>
                        </a:rPr>
                        <a:t>Progression Framework</a:t>
                      </a:r>
                      <a:endParaRPr lang="en-GB" sz="1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vert="ea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effectLst/>
                          <a:latin typeface="Trebuchet MS"/>
                          <a:ea typeface="Times New Roman"/>
                        </a:rPr>
                        <a:t>Inform day-to-day learning and teaching</a:t>
                      </a:r>
                      <a:endParaRPr lang="en-GB" sz="1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effectLst/>
                          <a:latin typeface="Trebuchet MS"/>
                          <a:ea typeface="Times New Roman"/>
                        </a:rPr>
                        <a:t>Learning intentions and success criteria should be derived from these; assessments should be planned from these.</a:t>
                      </a:r>
                      <a:endParaRPr lang="en-GB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6837">
                <a:tc>
                  <a:txBody>
                    <a:bodyPr/>
                    <a:lstStyle/>
                    <a:p>
                      <a:r>
                        <a:rPr lang="en-GB" sz="1800" b="1">
                          <a:effectLst/>
                          <a:latin typeface="Trebuchet MS"/>
                          <a:ea typeface="Times New Roman"/>
                        </a:rPr>
                        <a:t>Significant Aspects of Learning</a:t>
                      </a:r>
                      <a:endParaRPr lang="en-GB" sz="1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effectLst/>
                          <a:latin typeface="Trebuchet MS"/>
                          <a:ea typeface="Times New Roman"/>
                        </a:rPr>
                        <a:t>Organise/categorise assessment evidence</a:t>
                      </a:r>
                      <a:endParaRPr lang="en-GB" sz="1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effectLst/>
                          <a:latin typeface="Trebuchet MS"/>
                          <a:ea typeface="Times New Roman"/>
                        </a:rPr>
                        <a:t>Assessment evidence should be collected and organised to cover each of these in a particular Curricular Area. This should be via </a:t>
                      </a:r>
                      <a:r>
                        <a:rPr lang="en-GB" sz="1800" b="1">
                          <a:solidFill>
                            <a:srgbClr val="FF00FF"/>
                          </a:solidFill>
                          <a:effectLst/>
                          <a:latin typeface="Trebuchet MS"/>
                          <a:ea typeface="Times New Roman"/>
                        </a:rPr>
                        <a:t>electronic records</a:t>
                      </a:r>
                      <a:r>
                        <a:rPr lang="en-GB" sz="1800" b="1">
                          <a:effectLst/>
                          <a:latin typeface="Trebuchet MS"/>
                          <a:ea typeface="Times New Roman"/>
                        </a:rPr>
                        <a:t>,</a:t>
                      </a:r>
                      <a:r>
                        <a:rPr lang="en-GB" sz="1800" b="1">
                          <a:solidFill>
                            <a:srgbClr val="FF00FF"/>
                          </a:solidFill>
                          <a:effectLst/>
                          <a:latin typeface="Trebuchet MS"/>
                          <a:ea typeface="Times New Roman"/>
                        </a:rPr>
                        <a:t> portfolios</a:t>
                      </a:r>
                      <a:r>
                        <a:rPr lang="en-GB" sz="1800" b="1">
                          <a:effectLst/>
                          <a:latin typeface="Trebuchet MS"/>
                          <a:ea typeface="Times New Roman"/>
                        </a:rPr>
                        <a:t>, </a:t>
                      </a:r>
                      <a:r>
                        <a:rPr lang="en-GB" sz="1800" b="1">
                          <a:solidFill>
                            <a:srgbClr val="FF9900"/>
                          </a:solidFill>
                          <a:effectLst/>
                          <a:latin typeface="Trebuchet MS"/>
                          <a:ea typeface="Times New Roman"/>
                        </a:rPr>
                        <a:t>PLPs</a:t>
                      </a:r>
                      <a:r>
                        <a:rPr lang="en-GB" sz="1800" b="1">
                          <a:effectLst/>
                          <a:latin typeface="Trebuchet MS"/>
                          <a:ea typeface="Times New Roman"/>
                        </a:rPr>
                        <a:t> </a:t>
                      </a:r>
                      <a:r>
                        <a:rPr lang="en-GB" sz="1800">
                          <a:effectLst/>
                          <a:latin typeface="Trebuchet MS"/>
                          <a:ea typeface="Times New Roman"/>
                        </a:rPr>
                        <a:t>and/or</a:t>
                      </a:r>
                      <a:r>
                        <a:rPr lang="en-GB" sz="1800" b="1">
                          <a:solidFill>
                            <a:srgbClr val="FF9900"/>
                          </a:solidFill>
                          <a:effectLst/>
                          <a:latin typeface="Trebuchet MS"/>
                          <a:ea typeface="Times New Roman"/>
                        </a:rPr>
                        <a:t> profiles</a:t>
                      </a:r>
                      <a:r>
                        <a:rPr lang="en-GB" sz="1800">
                          <a:effectLst/>
                          <a:latin typeface="Trebuchet MS"/>
                          <a:ea typeface="Times New Roman"/>
                        </a:rPr>
                        <a:t>.</a:t>
                      </a:r>
                      <a:endParaRPr lang="en-GB" sz="1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5728">
                <a:tc>
                  <a:txBody>
                    <a:bodyPr/>
                    <a:lstStyle/>
                    <a:p>
                      <a:r>
                        <a:rPr lang="en-GB" sz="1800" b="1">
                          <a:effectLst/>
                          <a:latin typeface="Trebuchet MS"/>
                          <a:ea typeface="Times New Roman"/>
                        </a:rPr>
                        <a:t>Breadth, challenge and application</a:t>
                      </a:r>
                      <a:endParaRPr lang="en-GB" sz="1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effectLst/>
                          <a:latin typeface="Trebuchet MS"/>
                          <a:ea typeface="Times New Roman"/>
                        </a:rPr>
                        <a:t>Make judgements about achievement of a Level</a:t>
                      </a:r>
                      <a:endParaRPr lang="en-GB" sz="18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effectLst/>
                          <a:latin typeface="Trebuchet MS"/>
                          <a:ea typeface="Times New Roman"/>
                        </a:rPr>
                        <a:t>Curricular Area specific guidance about the sorts of questions to ask when considering assessment evidence is available in the relevant “</a:t>
                      </a:r>
                      <a:r>
                        <a:rPr lang="en-GB" sz="1800" b="1" dirty="0">
                          <a:solidFill>
                            <a:srgbClr val="3366FF"/>
                          </a:solidFill>
                          <a:effectLst/>
                          <a:latin typeface="Trebuchet MS"/>
                          <a:ea typeface="Times New Roman"/>
                        </a:rPr>
                        <a:t>Professional Learning Paper</a:t>
                      </a:r>
                      <a:r>
                        <a:rPr lang="en-GB" sz="1800" dirty="0">
                          <a:effectLst/>
                          <a:latin typeface="Trebuchet MS"/>
                          <a:ea typeface="Times New Roman"/>
                        </a:rPr>
                        <a:t>” and “</a:t>
                      </a:r>
                      <a:r>
                        <a:rPr lang="en-GB" sz="1800" b="1" dirty="0">
                          <a:solidFill>
                            <a:srgbClr val="3366FF"/>
                          </a:solidFill>
                          <a:effectLst/>
                          <a:latin typeface="Trebuchet MS"/>
                          <a:ea typeface="Times New Roman"/>
                        </a:rPr>
                        <a:t>Progression Framework</a:t>
                      </a:r>
                      <a:r>
                        <a:rPr lang="en-GB" sz="1800" dirty="0">
                          <a:effectLst/>
                          <a:latin typeface="Trebuchet MS"/>
                          <a:ea typeface="Times New Roman"/>
                        </a:rPr>
                        <a:t>”.</a:t>
                      </a:r>
                      <a:endParaRPr lang="en-GB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868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60" t="17871" r="30313" b="6364"/>
          <a:stretch>
            <a:fillRect/>
          </a:stretch>
        </p:blipFill>
        <p:spPr bwMode="auto">
          <a:xfrm>
            <a:off x="2339975" y="88900"/>
            <a:ext cx="4632325" cy="66976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708400" y="188913"/>
            <a:ext cx="5111750" cy="366712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/>
              <a:t>KEY RESOURCE 1: professional learning paper</a:t>
            </a:r>
          </a:p>
        </p:txBody>
      </p:sp>
    </p:spTree>
    <p:extLst>
      <p:ext uri="{BB962C8B-B14F-4D97-AF65-F5344CB8AC3E}">
        <p14:creationId xmlns:p14="http://schemas.microsoft.com/office/powerpoint/2010/main" val="50497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7" t="19939" r="4909" b="8447"/>
          <a:stretch>
            <a:fillRect/>
          </a:stretch>
        </p:blipFill>
        <p:spPr bwMode="auto">
          <a:xfrm>
            <a:off x="0" y="549275"/>
            <a:ext cx="9144000" cy="579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708400" y="188913"/>
            <a:ext cx="5111750" cy="366712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/>
              <a:t>KEY RESOURCE 2: progression framework</a:t>
            </a:r>
          </a:p>
        </p:txBody>
      </p:sp>
    </p:spTree>
    <p:extLst>
      <p:ext uri="{BB962C8B-B14F-4D97-AF65-F5344CB8AC3E}">
        <p14:creationId xmlns:p14="http://schemas.microsoft.com/office/powerpoint/2010/main" val="263506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3708400" y="188913"/>
            <a:ext cx="5111750" cy="366712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/>
              <a:t>KEY RESOURCE 3: annotated exemplars</a:t>
            </a:r>
          </a:p>
        </p:txBody>
      </p:sp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8" t="16492" r="6973" b="3461"/>
          <a:stretch>
            <a:fillRect/>
          </a:stretch>
        </p:blipFill>
        <p:spPr bwMode="auto">
          <a:xfrm>
            <a:off x="755650" y="765175"/>
            <a:ext cx="7777163" cy="56848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90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8" t="20622" r="51849" b="10832"/>
          <a:stretch/>
        </p:blipFill>
        <p:spPr bwMode="auto">
          <a:xfrm>
            <a:off x="1876424" y="76199"/>
            <a:ext cx="5248275" cy="66879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43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</a:rPr>
              <a:t>In-Team Working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purpose of work during this time should be to </a:t>
            </a:r>
            <a:r>
              <a:rPr lang="en-GB" dirty="0">
                <a:solidFill>
                  <a:schemeClr val="accent1"/>
                </a:solidFill>
              </a:rPr>
              <a:t>ensure that assessment evidence is used effectively to reach reliable judgements of student </a:t>
            </a:r>
            <a:r>
              <a:rPr lang="en-GB" u="sng" dirty="0">
                <a:solidFill>
                  <a:schemeClr val="accent1"/>
                </a:solidFill>
              </a:rPr>
              <a:t>progress</a:t>
            </a:r>
            <a:r>
              <a:rPr lang="en-GB" dirty="0">
                <a:solidFill>
                  <a:schemeClr val="accent1"/>
                </a:solidFill>
              </a:rPr>
              <a:t> and </a:t>
            </a:r>
            <a:r>
              <a:rPr lang="en-GB" u="sng" dirty="0">
                <a:solidFill>
                  <a:schemeClr val="accent1"/>
                </a:solidFill>
              </a:rPr>
              <a:t>achievement of a Level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/>
              <a:t>in the Broad General Education (using the information from the relevant Professional Learning Papers and Progression Frameworks as a steer for benchmarks).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628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In-Team Working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Teams should base their discussions around the following questions, using examples of specific students where possible:</a:t>
            </a:r>
          </a:p>
          <a:p>
            <a:pPr lvl="1"/>
            <a:r>
              <a:rPr lang="en-GB" dirty="0"/>
              <a:t>If a teacher is making a judgement about student progress (e.g. “GREEN”, “AMBER” or “RED” in a Progress Point Report) or achievement of a Level (e.g. has now achieved Level 3) for any given student:</a:t>
            </a:r>
          </a:p>
          <a:p>
            <a:pPr lvl="2"/>
            <a:r>
              <a:rPr lang="en-GB" dirty="0"/>
              <a:t>Is the judgement backed up by a robust evidence-base?</a:t>
            </a:r>
          </a:p>
          <a:p>
            <a:pPr lvl="2"/>
            <a:r>
              <a:rPr lang="en-GB" dirty="0"/>
              <a:t>Would another member of the team make the same judgement, given the same evidence?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In considering the evidence-base, staff should aim to ensure that it…</a:t>
            </a:r>
          </a:p>
          <a:p>
            <a:pPr lvl="1"/>
            <a:r>
              <a:rPr lang="en-GB" dirty="0"/>
              <a:t>is holistic (in line with the above model);</a:t>
            </a:r>
          </a:p>
          <a:p>
            <a:pPr lvl="1"/>
            <a:r>
              <a:rPr lang="en-GB" dirty="0"/>
              <a:t>includes: PLPs, Profiles, Portfolios and/or electronic records;</a:t>
            </a:r>
          </a:p>
          <a:p>
            <a:pPr lvl="1"/>
            <a:r>
              <a:rPr lang="en-GB" dirty="0"/>
              <a:t>incorporates the relevant Significant Aspects of Learning.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69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/>
          <p:nvPr/>
        </p:nvSpPr>
        <p:spPr>
          <a:xfrm>
            <a:off x="357187" y="4323138"/>
            <a:ext cx="5063133" cy="2834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10000"/>
              </a:lnSpc>
              <a:defRPr i="1"/>
            </a:lvl1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sz="1700" dirty="0">
                <a:solidFill>
                  <a:srgbClr val="414141"/>
                </a:solidFill>
              </a:rPr>
              <a:t>Eyemouth High School</a:t>
            </a:r>
          </a:p>
        </p:txBody>
      </p:sp>
      <p:pic>
        <p:nvPicPr>
          <p:cNvPr id="44" name="Screen Shot 2014-06-08 at 19.22.51.png"/>
          <p:cNvPicPr/>
          <p:nvPr/>
        </p:nvPicPr>
        <p:blipFill>
          <a:blip r:embed="rId3">
            <a:extLst/>
          </a:blip>
          <a:srcRect t="16652" b="16652"/>
          <a:stretch>
            <a:fillRect/>
          </a:stretch>
        </p:blipFill>
        <p:spPr>
          <a:xfrm>
            <a:off x="419695" y="446484"/>
            <a:ext cx="8304609" cy="3661173"/>
          </a:xfrm>
          <a:prstGeom prst="rect">
            <a:avLst/>
          </a:prstGeom>
          <a:ln w="25400">
            <a:miter lim="400000"/>
          </a:ln>
          <a:effectLst>
            <a:reflection stA="50000" endPos="40000" dir="5400000" sy="-100000" algn="bl" rotWithShape="0"/>
          </a:effectLst>
        </p:spPr>
      </p:pic>
      <p:sp>
        <p:nvSpPr>
          <p:cNvPr id="45" name="Shape 4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4000" b="1" dirty="0" smtClean="0">
                <a:solidFill>
                  <a:srgbClr val="D93E2B"/>
                </a:solidFill>
                <a:latin typeface="Trebuchet MS" panose="020B0603020202020204" pitchFamily="34" charset="0"/>
              </a:rPr>
              <a:t>In-Service,</a:t>
            </a:r>
            <a:br>
              <a:rPr lang="en-GB" sz="4000" b="1" dirty="0" smtClean="0">
                <a:solidFill>
                  <a:srgbClr val="D93E2B"/>
                </a:solidFill>
                <a:latin typeface="Trebuchet MS" panose="020B0603020202020204" pitchFamily="34" charset="0"/>
              </a:rPr>
            </a:br>
            <a:r>
              <a:rPr lang="en-GB" sz="4000" b="1" dirty="0" smtClean="0">
                <a:solidFill>
                  <a:srgbClr val="D93E2B"/>
                </a:solidFill>
                <a:latin typeface="Trebuchet MS" panose="020B0603020202020204" pitchFamily="34" charset="0"/>
              </a:rPr>
              <a:t>13</a:t>
            </a:r>
            <a:r>
              <a:rPr lang="en-GB" sz="4000" b="1" baseline="30000" dirty="0" smtClean="0">
                <a:solidFill>
                  <a:srgbClr val="D93E2B"/>
                </a:solidFill>
                <a:latin typeface="Trebuchet MS" panose="020B0603020202020204" pitchFamily="34" charset="0"/>
              </a:rPr>
              <a:t>th</a:t>
            </a:r>
            <a:r>
              <a:rPr lang="en-GB" sz="4000" b="1" dirty="0" smtClean="0">
                <a:solidFill>
                  <a:srgbClr val="D93E2B"/>
                </a:solidFill>
                <a:latin typeface="Trebuchet MS" panose="020B0603020202020204" pitchFamily="34" charset="0"/>
              </a:rPr>
              <a:t> February 2015</a:t>
            </a:r>
            <a:endParaRPr sz="4000" b="1" dirty="0">
              <a:solidFill>
                <a:srgbClr val="D93E2B"/>
              </a:solidFill>
              <a:latin typeface="Trebuchet MS" panose="020B0603020202020204" pitchFamily="34" charset="0"/>
            </a:endParaRPr>
          </a:p>
        </p:txBody>
      </p:sp>
      <p:sp>
        <p:nvSpPr>
          <p:cNvPr id="46" name="Shape 46"/>
          <p:cNvSpPr>
            <a:spLocks noGrp="1"/>
          </p:cNvSpPr>
          <p:nvPr>
            <p:ph type="body" idx="1"/>
          </p:nvPr>
        </p:nvSpPr>
        <p:spPr>
          <a:xfrm>
            <a:off x="5822155" y="4697015"/>
            <a:ext cx="3121819" cy="1696641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GB" sz="2000" b="1" dirty="0" smtClean="0">
                <a:latin typeface="Trebuchet MS" panose="020B0603020202020204" pitchFamily="34" charset="0"/>
              </a:rPr>
              <a:t>Reporting and Planners surveys: students and teachers</a:t>
            </a:r>
            <a:endParaRPr lang="en-GB" sz="20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51051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S3 Aspirational Targets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56960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Senior Reports: Prelims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22453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2" t="8216" r="10862" b="7414"/>
          <a:stretch/>
        </p:blipFill>
        <p:spPr bwMode="auto">
          <a:xfrm>
            <a:off x="854991" y="213773"/>
            <a:ext cx="7380581" cy="64005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2767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accent1"/>
                </a:solidFill>
              </a:rPr>
              <a:t>Student and Teacher Survey Results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Take a few minutes to read through and reflect on the results yourself.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In groups of up to 4, over a period of about 15 minutes, discuss:</a:t>
            </a:r>
          </a:p>
          <a:p>
            <a:pPr lvl="1"/>
            <a:r>
              <a:rPr lang="en-GB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What do you feel are the key messages?</a:t>
            </a:r>
          </a:p>
          <a:p>
            <a:pPr lvl="1"/>
            <a:r>
              <a:rPr lang="en-GB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What action(s) do you think should be taken to improve our reporting system (including the role of Planners)?</a:t>
            </a:r>
          </a:p>
          <a:p>
            <a:pPr lvl="1"/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Whole-staff discussion (about 15 minutes).</a:t>
            </a:r>
          </a:p>
          <a:p>
            <a:pPr lvl="1"/>
            <a:endParaRPr lang="en-GB" dirty="0" smtClean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Individually, write a summary of your thoughts in relation to the two questions asked (about 5 minutes).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83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  <a:latin typeface="Trebuchet MS" panose="020B0603020202020204" pitchFamily="34" charset="0"/>
              </a:rPr>
              <a:t>Expectations</a:t>
            </a:r>
            <a:endParaRPr lang="en-GB" b="1" dirty="0">
              <a:solidFill>
                <a:schemeClr val="accent1"/>
              </a:solidFill>
              <a:latin typeface="Trebuchet MS" panose="020B0603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400" dirty="0" smtClean="0">
                <a:latin typeface="Trebuchet MS" panose="020B0603020202020204" pitchFamily="34" charset="0"/>
              </a:rPr>
              <a:t>Planners should be out and on desks during all lessons, including Registration;</a:t>
            </a:r>
          </a:p>
          <a:p>
            <a:endParaRPr lang="en-GB" sz="2400" dirty="0" smtClean="0">
              <a:latin typeface="Trebuchet MS" panose="020B0603020202020204" pitchFamily="34" charset="0"/>
            </a:endParaRPr>
          </a:p>
          <a:p>
            <a:r>
              <a:rPr lang="en-GB" sz="2400" b="1" dirty="0" smtClean="0">
                <a:latin typeface="Trebuchet MS" panose="020B0603020202020204" pitchFamily="34" charset="0"/>
              </a:rPr>
              <a:t>Period-By-Period Self-Assessment (S1-6)</a:t>
            </a:r>
          </a:p>
          <a:p>
            <a:pPr lvl="1"/>
            <a:r>
              <a:rPr lang="en-GB" sz="2000" dirty="0" smtClean="0">
                <a:latin typeface="Trebuchet MS" panose="020B0603020202020204" pitchFamily="34" charset="0"/>
              </a:rPr>
              <a:t>During Registration, subjects for the day should be written in (unless already done);</a:t>
            </a:r>
          </a:p>
          <a:p>
            <a:endParaRPr lang="en-GB" sz="2400" dirty="0" smtClean="0">
              <a:latin typeface="Trebuchet MS" panose="020B0603020202020204" pitchFamily="34" charset="0"/>
            </a:endParaRPr>
          </a:p>
          <a:p>
            <a:pPr lvl="1"/>
            <a:r>
              <a:rPr lang="en-GB" sz="2000" dirty="0" smtClean="0">
                <a:latin typeface="Trebuchet MS" panose="020B0603020202020204" pitchFamily="34" charset="0"/>
              </a:rPr>
              <a:t>Towards the end of lessons, students should be supported to reflect on their learning – they should </a:t>
            </a:r>
            <a:r>
              <a:rPr lang="en-GB" sz="2000" u="sng" dirty="0" smtClean="0">
                <a:latin typeface="Trebuchet MS" panose="020B0603020202020204" pitchFamily="34" charset="0"/>
              </a:rPr>
              <a:t>tick a progress colour</a:t>
            </a:r>
            <a:r>
              <a:rPr lang="en-GB" sz="2000" dirty="0" smtClean="0">
                <a:latin typeface="Trebuchet MS" panose="020B0603020202020204" pitchFamily="34" charset="0"/>
              </a:rPr>
              <a:t> and </a:t>
            </a:r>
            <a:r>
              <a:rPr lang="en-GB" sz="2000" u="sng" dirty="0" smtClean="0">
                <a:latin typeface="Trebuchet MS" panose="020B0603020202020204" pitchFamily="34" charset="0"/>
              </a:rPr>
              <a:t>write a brief summary</a:t>
            </a:r>
            <a:r>
              <a:rPr lang="en-GB" sz="2000" dirty="0" smtClean="0">
                <a:latin typeface="Trebuchet MS" panose="020B0603020202020204" pitchFamily="34" charset="0"/>
              </a:rPr>
              <a:t> of the learning from that period;</a:t>
            </a:r>
          </a:p>
          <a:p>
            <a:endParaRPr lang="en-GB" sz="2400" dirty="0">
              <a:latin typeface="Trebuchet MS" panose="020B0603020202020204" pitchFamily="34" charset="0"/>
            </a:endParaRPr>
          </a:p>
          <a:p>
            <a:r>
              <a:rPr lang="en-GB" sz="2400" b="1" dirty="0" smtClean="0">
                <a:latin typeface="Trebuchet MS" panose="020B0603020202020204" pitchFamily="34" charset="0"/>
              </a:rPr>
              <a:t>Progress Records (S1-6)</a:t>
            </a:r>
          </a:p>
          <a:p>
            <a:pPr lvl="1"/>
            <a:r>
              <a:rPr lang="en-GB" sz="2000" dirty="0" smtClean="0">
                <a:latin typeface="Trebuchet MS" panose="020B0603020202020204" pitchFamily="34" charset="0"/>
              </a:rPr>
              <a:t>Should be completed on a regular basis for all subjects, including in relation to homework.</a:t>
            </a:r>
            <a:endParaRPr lang="en-GB" sz="20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9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760</Words>
  <Application>Microsoft Office PowerPoint</Application>
  <PresentationFormat>On-screen Show (4:3)</PresentationFormat>
  <Paragraphs>88</Paragraphs>
  <Slides>20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In-Service, 13th February 2015</vt:lpstr>
      <vt:lpstr>Programme</vt:lpstr>
      <vt:lpstr>PowerPoint Presentation</vt:lpstr>
      <vt:lpstr>PowerPoint Presentation</vt:lpstr>
      <vt:lpstr>PowerPoint Presentation</vt:lpstr>
      <vt:lpstr>Aims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In-Team Working</vt:lpstr>
      <vt:lpstr>In-Team Working</vt:lpstr>
      <vt:lpstr>In-Service, 13th February 2015</vt:lpstr>
      <vt:lpstr>S3 Aspirational Targets</vt:lpstr>
      <vt:lpstr>Senior Reports: Prelims</vt:lpstr>
      <vt:lpstr>PowerPoint Presentation</vt:lpstr>
      <vt:lpstr>Student and Teacher Survey Results</vt:lpstr>
      <vt:lpstr>Expectations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Bruce Robertson</dc:creator>
  <cp:lastModifiedBy>Robertson, Bruce</cp:lastModifiedBy>
  <cp:revision>52</cp:revision>
  <dcterms:created xsi:type="dcterms:W3CDTF">2015-02-08T16:42:45Z</dcterms:created>
  <dcterms:modified xsi:type="dcterms:W3CDTF">2015-02-12T16:42:06Z</dcterms:modified>
</cp:coreProperties>
</file>