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</p:sldIdLst>
  <p:sldSz cx="12192000" cy="6858000"/>
  <p:notesSz cx="6808788" cy="99409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1765" autoAdjust="0"/>
    <p:restoredTop sz="94660"/>
  </p:normalViewPr>
  <p:slideViewPr>
    <p:cSldViewPr snapToGrid="0">
      <p:cViewPr>
        <p:scale>
          <a:sx n="100" d="100"/>
          <a:sy n="100" d="100"/>
        </p:scale>
        <p:origin x="-19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23ACE0-E298-4712-B837-D55103D59C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EE40F82-4DD2-4255-9E95-FF989717BD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F97222C-72F9-41CB-8135-3A3E664C2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EF7EAE-3190-4088-AFFC-301126C2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B3A830-53BB-4A82-AA9F-315602FDD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926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96BF298-C1B4-481C-B2CF-2F66DACFC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E698F38-581E-41DE-AA8B-27AE5F433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F71E82D-165A-44B5-9AB1-8740F20B9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4B5AC0C-04EB-4665-ADA9-7E48700D2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AC45CE6-437E-4A2A-B660-E36E58C97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421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E8FA75-F2E0-48C9-A710-31F015A2F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F0B622D-2D3E-4510-8A4F-CC3BD616E2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86F79B3-FD71-40D1-947D-E3F474477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FA1E773-9684-496D-AA66-E484A8F1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61B245-4A8A-465B-A994-FAA03E922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54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171186-DD0F-4662-8679-3A9ED53AD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9CC042E-D8B0-4671-9D7E-8160293C67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B0280A5-49FD-4EE8-8ADF-6A233AB3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723F170-A163-4F15-9EA6-B518F52BC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4658627-A4CE-4019-AEFC-4041DA6EA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4DA99B9-07AE-4FFF-AA41-FE72372E2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49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2300BB-FC31-40D9-B265-116858FF9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FB7E677-5FF8-4E07-8F04-94D936995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D17BAFC-7F34-4636-90F1-E9CC6728EC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6917E7F6-A051-46B7-9B2C-5D2B84073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7BAC39BC-82C5-43C1-AC4C-64AA40AE4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C7AB9A6C-6D59-4EBC-AF03-C46AF7EC1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5D4BB106-1DA8-49E0-96B1-71670B26A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698046B-BBA6-45C9-9E55-0909D11A2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90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251F77-2CC0-4C11-AEC3-2DE6C0D8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7A8E74D-5E02-48A8-A409-C68FD85E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5C0BAA6-7E00-4D76-97E3-840B3A310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C5588A8-28D9-4979-916E-223D1BFDD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13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E4B0ED97-F3E7-4AC0-8CC7-FEB5F9207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3C9740FB-50E4-4646-B0D2-27CEEFE36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48D111C-6071-4AF2-9625-9A56FC10F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420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C91B4C-780B-4E27-AF00-8E704CD51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4FD7731-1184-4D97-AB10-075A260B05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B6E28A7-9CE0-49DA-AE8C-D0FD6AFA2C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DB16209-EF01-4886-B4D3-CD17708D4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5971783-06BC-460A-A46C-EF1816C53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833F4DA-F924-4EA7-86CF-D06D1EF4B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827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3B658-3432-4159-AEB5-F068B456D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BCEA022-4455-4C35-9591-BD8D6203EA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4A6D012-BB43-44EC-BE47-B60CC46694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5ADE6E73-0EED-4A71-A673-037AB991F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1661D4-D2A1-45C2-9E3D-5FF980FDF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5D3982C-2E69-4BB2-80CF-64692D710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883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F0E248A-A43B-42F1-89B2-34A46F806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F2F4D9F-9235-4B0F-925C-E0B0A0F2D4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0DB859D-41C3-49AF-9B51-A5F934105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806F42B-D4A1-4D38-8840-91360FCAA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4FC88F-E04F-49AC-AF2B-083A2DC92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362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3A7CD3FF-D895-4CA4-9809-919AB355AB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C0791B2-A967-460D-BF95-4A3E52A4EA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320E139-0DC0-46F3-9F17-C1C6D0748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53BFA8-B768-45D6-A907-B15467929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458944-4695-43AD-9CA0-783C287C4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246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A41DAB1-87CB-4DB9-B7AB-9B54E38FA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2A80524-D621-4A2E-AACE-F3D27CA14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9CCC967-18D8-4D0F-85C2-AB5B6279D1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77FD4-E2A2-4264-8F68-5F9B6B028248}" type="datetimeFigureOut">
              <a:rPr lang="en-GB" smtClean="0"/>
              <a:t>14/06/2019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E4DB056-1636-40B2-9FC5-2C7784146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78225F-23A2-4085-B9B2-A10A0B79ED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7A386-847E-4326-991E-97C47F472B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54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1807466"/>
              </p:ext>
            </p:extLst>
          </p:nvPr>
        </p:nvGraphicFramePr>
        <p:xfrm>
          <a:off x="176365" y="3613172"/>
          <a:ext cx="11569147" cy="32415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20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179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040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675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88958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769164">
                  <a:extLst>
                    <a:ext uri="{9D8B030D-6E8A-4147-A177-3AD203B41FA5}">
                      <a16:colId xmlns:a16="http://schemas.microsoft.com/office/drawing/2014/main" xmlns="" val="52005048"/>
                    </a:ext>
                  </a:extLst>
                </a:gridCol>
              </a:tblGrid>
              <a:tr h="273621">
                <a:tc>
                  <a:txBody>
                    <a:bodyPr/>
                    <a:lstStyle/>
                    <a:p>
                      <a:r>
                        <a:rPr lang="en-GB" sz="1200" b="1" dirty="0"/>
                        <a:t>infinitive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English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Present: </a:t>
                      </a:r>
                      <a:r>
                        <a:rPr lang="en-GB" sz="1200" b="1" dirty="0" err="1" smtClean="0"/>
                        <a:t>ich</a:t>
                      </a:r>
                      <a:r>
                        <a:rPr lang="en-GB" sz="1200" b="1" dirty="0" smtClean="0"/>
                        <a:t> form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du form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err="1" smtClean="0"/>
                        <a:t>er</a:t>
                      </a:r>
                      <a:r>
                        <a:rPr lang="en-GB" sz="1200" b="1" dirty="0" smtClean="0"/>
                        <a:t> / </a:t>
                      </a:r>
                      <a:r>
                        <a:rPr lang="en-GB" sz="1200" b="1" dirty="0" err="1" smtClean="0"/>
                        <a:t>sie</a:t>
                      </a:r>
                      <a:r>
                        <a:rPr lang="en-GB" sz="1200" b="1" dirty="0" smtClean="0"/>
                        <a:t> / </a:t>
                      </a:r>
                      <a:r>
                        <a:rPr lang="en-GB" sz="1200" b="1" dirty="0" err="1" smtClean="0"/>
                        <a:t>es</a:t>
                      </a:r>
                      <a:r>
                        <a:rPr lang="en-GB" sz="1200" b="1" dirty="0" smtClean="0"/>
                        <a:t> form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question</a:t>
                      </a:r>
                      <a:r>
                        <a:rPr lang="en-GB" sz="1200" b="1" baseline="0" dirty="0" smtClean="0"/>
                        <a:t> form: du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 err="1" smtClean="0"/>
                        <a:t>wir</a:t>
                      </a:r>
                      <a:r>
                        <a:rPr lang="en-GB" sz="1200" b="1" dirty="0" smtClean="0"/>
                        <a:t> form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haben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have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/>
                        <a:t>ich</a:t>
                      </a:r>
                      <a:r>
                        <a:rPr lang="en-GB" sz="1200" b="0" dirty="0"/>
                        <a:t> </a:t>
                      </a:r>
                      <a:r>
                        <a:rPr lang="en-GB" sz="1200" b="0" dirty="0" err="1" smtClean="0"/>
                        <a:t>habe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</a:t>
                      </a:r>
                      <a:r>
                        <a:rPr lang="en-GB" sz="1200" b="0" baseline="0" dirty="0" smtClean="0"/>
                        <a:t> hast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sie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es</a:t>
                      </a:r>
                      <a:r>
                        <a:rPr lang="en-GB" sz="1200" b="0" baseline="0" dirty="0" smtClean="0"/>
                        <a:t> hat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Hast</a:t>
                      </a:r>
                      <a:r>
                        <a:rPr lang="en-GB" sz="1200" b="0" baseline="0" dirty="0" smtClean="0"/>
                        <a:t> du…?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wir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haben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sein</a:t>
                      </a:r>
                      <a:r>
                        <a:rPr lang="en-GB" sz="1200" b="0" dirty="0" smtClean="0"/>
                        <a:t>*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to be 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/>
                        <a:t>ich</a:t>
                      </a:r>
                      <a:r>
                        <a:rPr lang="en-GB" sz="1200" b="0" dirty="0"/>
                        <a:t> </a:t>
                      </a:r>
                      <a:r>
                        <a:rPr lang="en-GB" sz="1200" b="0" dirty="0" smtClean="0"/>
                        <a:t>bin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 </a:t>
                      </a:r>
                      <a:r>
                        <a:rPr lang="en-GB" sz="1200" b="0" dirty="0" err="1" smtClean="0"/>
                        <a:t>bist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sie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es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ist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Bist</a:t>
                      </a:r>
                      <a:r>
                        <a:rPr lang="en-GB" sz="1200" b="0" baseline="0" dirty="0" smtClean="0"/>
                        <a:t> du…?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 smtClean="0"/>
                        <a:t>wir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sind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9992660"/>
                  </a:ext>
                </a:extLst>
              </a:tr>
              <a:tr h="265044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brauchen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need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/>
                        <a:t>ich</a:t>
                      </a:r>
                      <a:r>
                        <a:rPr lang="en-GB" sz="1200" b="0" dirty="0"/>
                        <a:t> </a:t>
                      </a:r>
                      <a:r>
                        <a:rPr lang="en-GB" sz="1200" b="0" dirty="0" err="1" smtClean="0"/>
                        <a:t>brauche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brauchst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sie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es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braucht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Brauchst</a:t>
                      </a:r>
                      <a:r>
                        <a:rPr lang="en-GB" sz="1200" b="0" dirty="0" smtClean="0"/>
                        <a:t> du…?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wir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brauchen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9909641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finden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find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ich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finde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 </a:t>
                      </a:r>
                      <a:r>
                        <a:rPr lang="en-GB" sz="1200" b="0" dirty="0" err="1" smtClean="0"/>
                        <a:t>findest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sie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es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liest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Findest</a:t>
                      </a:r>
                      <a:r>
                        <a:rPr lang="en-GB" sz="1200" b="0" dirty="0" smtClean="0"/>
                        <a:t> du…?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 smtClean="0"/>
                        <a:t>wir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finden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4809626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geben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give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/>
                        <a:t>ich</a:t>
                      </a:r>
                      <a:r>
                        <a:rPr lang="en-GB" sz="1200" b="0" dirty="0"/>
                        <a:t> </a:t>
                      </a:r>
                      <a:r>
                        <a:rPr lang="en-GB" sz="1200" b="0" dirty="0" err="1" smtClean="0"/>
                        <a:t>gebe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 </a:t>
                      </a:r>
                      <a:r>
                        <a:rPr lang="en-GB" sz="1200" b="0" dirty="0" err="1" smtClean="0"/>
                        <a:t>gibst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sie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es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dirty="0" err="1" smtClean="0"/>
                        <a:t>gibt</a:t>
                      </a:r>
                      <a:endParaRPr lang="en-GB" sz="1200" b="0" dirty="0" smtClean="0"/>
                    </a:p>
                    <a:p>
                      <a:r>
                        <a:rPr lang="en-GB" sz="1200" b="1" dirty="0" smtClean="0"/>
                        <a:t>*</a:t>
                      </a:r>
                      <a:r>
                        <a:rPr lang="en-GB" sz="1200" b="1" dirty="0" err="1" smtClean="0"/>
                        <a:t>es</a:t>
                      </a:r>
                      <a:r>
                        <a:rPr lang="en-GB" sz="1200" b="1" dirty="0" smtClean="0"/>
                        <a:t> </a:t>
                      </a:r>
                      <a:r>
                        <a:rPr lang="en-GB" sz="1200" b="1" dirty="0" err="1" smtClean="0"/>
                        <a:t>gibt</a:t>
                      </a:r>
                      <a:r>
                        <a:rPr lang="en-GB" sz="1200" b="1" dirty="0" smtClean="0"/>
                        <a:t> = there is/are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baseline="0" dirty="0" err="1" smtClean="0"/>
                        <a:t>Gibt</a:t>
                      </a:r>
                      <a:r>
                        <a:rPr lang="en-GB" sz="1200" b="1" baseline="0" dirty="0" smtClean="0"/>
                        <a:t> </a:t>
                      </a:r>
                      <a:r>
                        <a:rPr lang="en-GB" sz="1200" b="1" baseline="0" dirty="0" err="1" smtClean="0"/>
                        <a:t>es</a:t>
                      </a:r>
                      <a:r>
                        <a:rPr lang="en-GB" sz="1200" b="1" baseline="0" dirty="0" smtClean="0"/>
                        <a:t>…? * Is there/ Are there?</a:t>
                      </a:r>
                      <a:endParaRPr lang="en-GB" sz="12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wir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geben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5043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kaufen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baseline="0" dirty="0" smtClean="0"/>
                        <a:t> buy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ich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kaufe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 </a:t>
                      </a:r>
                      <a:r>
                        <a:rPr lang="en-GB" sz="1200" b="0" dirty="0" err="1" smtClean="0"/>
                        <a:t>kaufst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sie</a:t>
                      </a:r>
                      <a:r>
                        <a:rPr lang="en-GB" sz="1200" b="0" baseline="0" dirty="0" smtClean="0"/>
                        <a:t>/ </a:t>
                      </a:r>
                      <a:r>
                        <a:rPr lang="en-GB" sz="1200" b="0" baseline="0" dirty="0" err="1" smtClean="0"/>
                        <a:t>es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kauft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Kaufst</a:t>
                      </a:r>
                      <a:r>
                        <a:rPr lang="en-GB" sz="1200" b="0" dirty="0" smtClean="0"/>
                        <a:t> du…?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wir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kaufen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8540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leihen</a:t>
                      </a:r>
                      <a:r>
                        <a:rPr lang="en-GB" sz="1200" b="0" dirty="0" smtClean="0"/>
                        <a:t>*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lend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ich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leihe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leihst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sie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es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leiht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Leihst</a:t>
                      </a:r>
                      <a:r>
                        <a:rPr lang="en-GB" sz="1200" b="0" baseline="0" dirty="0" smtClean="0"/>
                        <a:t> du…?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wir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leihen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4975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nehmen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take*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/>
                        <a:t>ich</a:t>
                      </a:r>
                      <a:r>
                        <a:rPr lang="en-GB" sz="1200" b="0" dirty="0"/>
                        <a:t> </a:t>
                      </a:r>
                      <a:r>
                        <a:rPr lang="en-GB" sz="1200" b="0" dirty="0" err="1" smtClean="0"/>
                        <a:t>nehme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du </a:t>
                      </a:r>
                      <a:r>
                        <a:rPr lang="en-GB" sz="1200" b="0" dirty="0" err="1" smtClean="0"/>
                        <a:t>nimmst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sie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es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nimmt</a:t>
                      </a:r>
                      <a:r>
                        <a:rPr lang="en-GB" sz="1200" b="0" dirty="0" smtClean="0"/>
                        <a:t> 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Nimmst</a:t>
                      </a:r>
                      <a:r>
                        <a:rPr lang="en-GB" sz="1200" b="0" dirty="0" smtClean="0"/>
                        <a:t> du…?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 smtClean="0"/>
                        <a:t>wir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nehmen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94199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suchen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look for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ich</a:t>
                      </a:r>
                      <a:r>
                        <a:rPr lang="en-GB" sz="1200" b="0" baseline="0" dirty="0" smtClean="0"/>
                        <a:t> </a:t>
                      </a:r>
                      <a:r>
                        <a:rPr lang="en-GB" sz="1200" b="0" baseline="0" dirty="0" err="1" smtClean="0"/>
                        <a:t>suche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du </a:t>
                      </a:r>
                      <a:r>
                        <a:rPr lang="en-GB" sz="1200" dirty="0" err="1" smtClean="0"/>
                        <a:t>suchst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sie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es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sucht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Suchst</a:t>
                      </a:r>
                      <a:r>
                        <a:rPr lang="en-GB" sz="1200" dirty="0" smtClean="0"/>
                        <a:t> du?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err="1" smtClean="0"/>
                        <a:t>wir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suchen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829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tragen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wear;</a:t>
                      </a:r>
                      <a:r>
                        <a:rPr lang="en-GB" sz="1200" baseline="0" dirty="0" smtClean="0"/>
                        <a:t> to carry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Ich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trage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du </a:t>
                      </a:r>
                      <a:r>
                        <a:rPr lang="en-GB" sz="1200" dirty="0" err="1" smtClean="0"/>
                        <a:t>trägst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er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sie</a:t>
                      </a:r>
                      <a:r>
                        <a:rPr lang="en-GB" sz="1200" b="0" dirty="0" smtClean="0"/>
                        <a:t>/ </a:t>
                      </a:r>
                      <a:r>
                        <a:rPr lang="en-GB" sz="1200" b="0" dirty="0" err="1" smtClean="0"/>
                        <a:t>es</a:t>
                      </a:r>
                      <a:r>
                        <a:rPr lang="en-GB" sz="1200" b="0" dirty="0" smtClean="0"/>
                        <a:t> </a:t>
                      </a:r>
                      <a:r>
                        <a:rPr lang="en-GB" sz="1200" b="0" dirty="0" err="1" smtClean="0"/>
                        <a:t>trägt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Trägst</a:t>
                      </a:r>
                      <a:r>
                        <a:rPr lang="en-GB" sz="1200" dirty="0" smtClean="0"/>
                        <a:t> du…?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wir</a:t>
                      </a:r>
                      <a:r>
                        <a:rPr lang="en-GB" sz="1200" dirty="0" smtClean="0"/>
                        <a:t> </a:t>
                      </a:r>
                      <a:r>
                        <a:rPr lang="en-GB" sz="1200" dirty="0" err="1" smtClean="0"/>
                        <a:t>tragen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420185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280453" y="63948"/>
            <a:ext cx="2365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/>
              <a:t>Tiere</a:t>
            </a:r>
            <a:r>
              <a:rPr lang="en-GB" b="1" u="sng" dirty="0" smtClean="0"/>
              <a:t> &amp; </a:t>
            </a:r>
            <a:r>
              <a:rPr lang="en-GB" b="1" u="sng" dirty="0" err="1" smtClean="0"/>
              <a:t>Kleider</a:t>
            </a:r>
            <a:r>
              <a:rPr lang="en-GB" b="1" u="sng" dirty="0" smtClean="0"/>
              <a:t> – </a:t>
            </a:r>
            <a:r>
              <a:rPr lang="en-GB" b="1" u="sng" dirty="0" err="1" smtClean="0"/>
              <a:t>Einheit</a:t>
            </a:r>
            <a:r>
              <a:rPr lang="en-GB" b="1" u="sng" dirty="0" smtClean="0"/>
              <a:t> 6</a:t>
            </a:r>
            <a:endParaRPr lang="en-GB" b="1" u="sng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D86D329-EEC7-4835-807C-9D8117664419}"/>
              </a:ext>
            </a:extLst>
          </p:cNvPr>
          <p:cNvSpPr/>
          <p:nvPr/>
        </p:nvSpPr>
        <p:spPr>
          <a:xfrm>
            <a:off x="99391" y="0"/>
            <a:ext cx="4057938" cy="2355011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endParaRPr lang="en-GB" sz="1200" dirty="0" smtClean="0"/>
          </a:p>
          <a:p>
            <a:pPr marL="342900" indent="-342900">
              <a:buAutoNum type="arabicPeriod"/>
            </a:pPr>
            <a:endParaRPr lang="en-GB" sz="1200" dirty="0"/>
          </a:p>
          <a:p>
            <a:pPr marL="342900" indent="-342900">
              <a:buAutoNum type="arabicPeriod"/>
            </a:pPr>
            <a:r>
              <a:rPr lang="en-GB" sz="1200" dirty="0" smtClean="0"/>
              <a:t>der </a:t>
            </a:r>
            <a:r>
              <a:rPr lang="en-GB" sz="1200" dirty="0" err="1" smtClean="0"/>
              <a:t>Hund</a:t>
            </a:r>
            <a:r>
              <a:rPr lang="en-GB" sz="1200" dirty="0" smtClean="0"/>
              <a:t> (die </a:t>
            </a:r>
            <a:r>
              <a:rPr lang="en-GB" sz="1200" dirty="0" err="1"/>
              <a:t>H</a:t>
            </a:r>
            <a:r>
              <a:rPr lang="en-GB" sz="1200" dirty="0" err="1" smtClean="0"/>
              <a:t>unde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der </a:t>
            </a:r>
            <a:r>
              <a:rPr lang="en-GB" sz="1200" dirty="0" err="1" smtClean="0"/>
              <a:t>Wellensittich</a:t>
            </a:r>
            <a:r>
              <a:rPr lang="en-GB" sz="1200" dirty="0" smtClean="0"/>
              <a:t> (die </a:t>
            </a:r>
            <a:r>
              <a:rPr lang="en-GB" sz="1200" dirty="0" err="1" smtClean="0"/>
              <a:t>Wellensittiche</a:t>
            </a:r>
            <a:r>
              <a:rPr lang="en-GB" sz="1200" dirty="0" smtClean="0"/>
              <a:t>)</a:t>
            </a:r>
          </a:p>
          <a:p>
            <a:pPr marL="342900" indent="-342900">
              <a:buFontTx/>
              <a:buAutoNum type="arabicPeriod"/>
            </a:pPr>
            <a:r>
              <a:rPr lang="en-GB" sz="1200" dirty="0"/>
              <a:t>der </a:t>
            </a:r>
            <a:r>
              <a:rPr lang="en-GB" sz="1200" dirty="0" err="1"/>
              <a:t>Goldfisch</a:t>
            </a:r>
            <a:r>
              <a:rPr lang="en-GB" sz="1200" dirty="0"/>
              <a:t> (die </a:t>
            </a:r>
            <a:r>
              <a:rPr lang="en-GB" sz="1200" dirty="0" err="1"/>
              <a:t>Goldfische</a:t>
            </a:r>
            <a:r>
              <a:rPr lang="en-GB" sz="1200" dirty="0"/>
              <a:t>)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der </a:t>
            </a:r>
            <a:r>
              <a:rPr lang="en-GB" sz="1200" dirty="0" err="1" smtClean="0"/>
              <a:t>Papagei</a:t>
            </a:r>
            <a:r>
              <a:rPr lang="en-GB" sz="1200" dirty="0" smtClean="0"/>
              <a:t> (die </a:t>
            </a:r>
            <a:r>
              <a:rPr lang="en-GB" sz="1200" dirty="0" err="1" smtClean="0"/>
              <a:t>Papageien</a:t>
            </a:r>
            <a:r>
              <a:rPr lang="en-GB" sz="1200" dirty="0" smtClean="0"/>
              <a:t>)</a:t>
            </a:r>
          </a:p>
          <a:p>
            <a:pPr marL="342900" indent="-342900">
              <a:buFontTx/>
              <a:buAutoNum type="arabicPeriod"/>
            </a:pPr>
            <a:r>
              <a:rPr lang="en-GB" sz="1200" dirty="0" smtClean="0"/>
              <a:t>der </a:t>
            </a:r>
            <a:r>
              <a:rPr lang="en-GB" sz="1200" dirty="0"/>
              <a:t>Hamster (die Hamster)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die </a:t>
            </a:r>
            <a:r>
              <a:rPr lang="en-GB" sz="1200" dirty="0" err="1" smtClean="0"/>
              <a:t>Maus</a:t>
            </a:r>
            <a:r>
              <a:rPr lang="en-GB" sz="1200" dirty="0" smtClean="0"/>
              <a:t> (die </a:t>
            </a:r>
            <a:r>
              <a:rPr lang="en-GB" sz="1200" dirty="0" err="1" smtClean="0"/>
              <a:t>Mäuse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die </a:t>
            </a:r>
            <a:r>
              <a:rPr lang="en-GB" sz="1200" dirty="0" err="1" smtClean="0"/>
              <a:t>Katze</a:t>
            </a:r>
            <a:r>
              <a:rPr lang="en-GB" sz="1200" dirty="0" smtClean="0"/>
              <a:t> (die </a:t>
            </a:r>
            <a:r>
              <a:rPr lang="en-GB" sz="1200" dirty="0" err="1" smtClean="0"/>
              <a:t>Katzen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die </a:t>
            </a:r>
            <a:r>
              <a:rPr lang="en-GB" sz="1200" dirty="0" err="1" smtClean="0"/>
              <a:t>Schildkröte</a:t>
            </a:r>
            <a:r>
              <a:rPr lang="en-GB" sz="1200" dirty="0" smtClean="0"/>
              <a:t> (die </a:t>
            </a:r>
            <a:r>
              <a:rPr lang="en-GB" sz="1200" dirty="0" err="1" smtClean="0"/>
              <a:t>Schildkröten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r>
              <a:rPr lang="en-GB" sz="1200" dirty="0"/>
              <a:t>d</a:t>
            </a:r>
            <a:r>
              <a:rPr lang="en-GB" sz="1200" dirty="0" smtClean="0"/>
              <a:t>ie </a:t>
            </a:r>
            <a:r>
              <a:rPr lang="en-GB" sz="1200" dirty="0" err="1" smtClean="0"/>
              <a:t>Schlange</a:t>
            </a:r>
            <a:r>
              <a:rPr lang="en-GB" sz="1200" dirty="0" smtClean="0"/>
              <a:t> (die </a:t>
            </a:r>
            <a:r>
              <a:rPr lang="en-GB" sz="1200" dirty="0" err="1" smtClean="0"/>
              <a:t>Schlangen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r>
              <a:rPr lang="en-GB" sz="1200" dirty="0"/>
              <a:t>d</a:t>
            </a:r>
            <a:r>
              <a:rPr lang="en-GB" sz="1200" dirty="0" smtClean="0"/>
              <a:t>as </a:t>
            </a:r>
            <a:r>
              <a:rPr lang="en-GB" sz="1200" dirty="0" err="1" smtClean="0"/>
              <a:t>Kaninchen</a:t>
            </a:r>
            <a:r>
              <a:rPr lang="en-GB" sz="1200" dirty="0" smtClean="0"/>
              <a:t> (die </a:t>
            </a:r>
            <a:r>
              <a:rPr lang="en-GB" sz="1200" dirty="0" err="1" smtClean="0"/>
              <a:t>Kaninchen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das </a:t>
            </a:r>
            <a:r>
              <a:rPr lang="en-GB" sz="1200" dirty="0" err="1" smtClean="0"/>
              <a:t>Meerschweinchen</a:t>
            </a:r>
            <a:r>
              <a:rPr lang="en-GB" sz="1200" dirty="0" smtClean="0"/>
              <a:t> (die </a:t>
            </a:r>
            <a:r>
              <a:rPr lang="en-GB" sz="1200" dirty="0" err="1" smtClean="0"/>
              <a:t>Meerschweinchen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r>
              <a:rPr lang="en-GB" sz="1200" dirty="0" smtClean="0"/>
              <a:t>das </a:t>
            </a:r>
            <a:r>
              <a:rPr lang="en-GB" sz="1200" dirty="0" err="1" smtClean="0"/>
              <a:t>Pferd</a:t>
            </a:r>
            <a:r>
              <a:rPr lang="en-GB" sz="1200" dirty="0" smtClean="0"/>
              <a:t> (die </a:t>
            </a:r>
            <a:r>
              <a:rPr lang="en-GB" sz="1200" dirty="0" err="1" smtClean="0"/>
              <a:t>Pferde</a:t>
            </a:r>
            <a:r>
              <a:rPr lang="en-GB" sz="1200" dirty="0" smtClean="0"/>
              <a:t>)</a:t>
            </a:r>
          </a:p>
          <a:p>
            <a:pPr marL="342900" indent="-342900">
              <a:buAutoNum type="arabicPeriod"/>
            </a:pPr>
            <a:endParaRPr lang="en-GB" sz="1200" dirty="0"/>
          </a:p>
          <a:p>
            <a:pPr marL="342900" indent="-342900" algn="ctr">
              <a:buAutoNum type="arabicPeriod"/>
            </a:pPr>
            <a:endParaRPr lang="en-GB" sz="1200" dirty="0"/>
          </a:p>
          <a:p>
            <a:pPr marL="342900" indent="-342900" algn="ctr">
              <a:buAutoNum type="arabicPeriod"/>
            </a:pPr>
            <a:endParaRPr lang="en-GB" sz="1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0C62FE1-DA10-4BB5-A6F5-39352995311B}"/>
              </a:ext>
            </a:extLst>
          </p:cNvPr>
          <p:cNvSpPr/>
          <p:nvPr/>
        </p:nvSpPr>
        <p:spPr>
          <a:xfrm>
            <a:off x="6433688" y="0"/>
            <a:ext cx="5758312" cy="33556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endParaRPr lang="en-GB" sz="1100" dirty="0" smtClean="0"/>
          </a:p>
          <a:p>
            <a:pPr marL="342900" indent="-342900">
              <a:buAutoNum type="arabicPeriod"/>
            </a:pPr>
            <a:endParaRPr lang="en-GB" sz="1100" dirty="0"/>
          </a:p>
          <a:p>
            <a:pPr marL="342900" indent="-342900">
              <a:buAutoNum type="arabicPeriod"/>
            </a:pPr>
            <a:endParaRPr lang="en-GB" sz="1100" dirty="0" smtClean="0"/>
          </a:p>
          <a:p>
            <a:pPr marL="342900" indent="-342900">
              <a:buFontTx/>
              <a:buAutoNum type="arabicPeriod"/>
            </a:pPr>
            <a:r>
              <a:rPr lang="en-GB" sz="1100" dirty="0" smtClean="0"/>
              <a:t>der Helm(-e) – the </a:t>
            </a:r>
            <a:r>
              <a:rPr lang="en-GB" sz="1100" dirty="0"/>
              <a:t>helmet	</a:t>
            </a:r>
            <a:r>
              <a:rPr lang="en-GB" sz="1100" dirty="0" smtClean="0"/>
              <a:t>		der </a:t>
            </a:r>
            <a:r>
              <a:rPr lang="en-GB" sz="1100" dirty="0" err="1" smtClean="0"/>
              <a:t>Schlips</a:t>
            </a:r>
            <a:r>
              <a:rPr lang="en-GB" sz="1100" dirty="0" smtClean="0"/>
              <a:t> (-e)- tie </a:t>
            </a:r>
          </a:p>
          <a:p>
            <a:pPr marL="342900" indent="-342900">
              <a:buFontTx/>
              <a:buAutoNum type="arabicPeriod"/>
            </a:pPr>
            <a:r>
              <a:rPr lang="en-GB" sz="1100" dirty="0" smtClean="0"/>
              <a:t>der </a:t>
            </a:r>
            <a:r>
              <a:rPr lang="en-GB" sz="1100" dirty="0" err="1"/>
              <a:t>Badeanzug</a:t>
            </a:r>
            <a:r>
              <a:rPr lang="en-GB" sz="1100" dirty="0"/>
              <a:t> (</a:t>
            </a:r>
            <a:r>
              <a:rPr lang="en-GB" sz="1100" dirty="0" err="1"/>
              <a:t>Badeanzüge</a:t>
            </a:r>
            <a:r>
              <a:rPr lang="en-GB" sz="1100" dirty="0"/>
              <a:t>) – the swimming </a:t>
            </a:r>
            <a:r>
              <a:rPr lang="en-GB" sz="1100" dirty="0" smtClean="0"/>
              <a:t>costume	der </a:t>
            </a:r>
            <a:r>
              <a:rPr lang="en-GB" sz="1100" dirty="0" err="1" smtClean="0"/>
              <a:t>Schal</a:t>
            </a:r>
            <a:r>
              <a:rPr lang="en-GB" sz="1100" dirty="0" smtClean="0"/>
              <a:t>(-e) - scarf</a:t>
            </a:r>
            <a:endParaRPr lang="en-GB" sz="1100" dirty="0"/>
          </a:p>
          <a:p>
            <a:pPr marL="342900" indent="-342900">
              <a:buAutoNum type="arabicPeriod"/>
            </a:pPr>
            <a:r>
              <a:rPr lang="en-GB" sz="1100" dirty="0" smtClean="0"/>
              <a:t>der </a:t>
            </a:r>
            <a:r>
              <a:rPr lang="en-GB" sz="1100" dirty="0" err="1" smtClean="0"/>
              <a:t>Skianzug</a:t>
            </a:r>
            <a:r>
              <a:rPr lang="en-GB" sz="1100" dirty="0" smtClean="0"/>
              <a:t> (</a:t>
            </a:r>
            <a:r>
              <a:rPr lang="en-GB" sz="1100" dirty="0" err="1" smtClean="0"/>
              <a:t>Skianzüge</a:t>
            </a:r>
            <a:r>
              <a:rPr lang="en-GB" sz="1100" dirty="0" smtClean="0"/>
              <a:t>) – the ski suit		der Blazer (-) - blazer</a:t>
            </a:r>
          </a:p>
          <a:p>
            <a:pPr marL="342900" indent="-342900">
              <a:buAutoNum type="arabicPeriod"/>
            </a:pPr>
            <a:r>
              <a:rPr lang="en-GB" sz="1100" dirty="0"/>
              <a:t>d</a:t>
            </a:r>
            <a:r>
              <a:rPr lang="en-GB" sz="1100" dirty="0" smtClean="0"/>
              <a:t>er </a:t>
            </a:r>
            <a:r>
              <a:rPr lang="en-GB" sz="1100" dirty="0" err="1" smtClean="0"/>
              <a:t>Trainingsanzug</a:t>
            </a:r>
            <a:r>
              <a:rPr lang="en-GB" sz="1100" dirty="0" smtClean="0"/>
              <a:t> (</a:t>
            </a:r>
            <a:r>
              <a:rPr lang="en-GB" sz="1100" dirty="0" err="1" smtClean="0"/>
              <a:t>Trainingsanzüge</a:t>
            </a:r>
            <a:r>
              <a:rPr lang="en-GB" sz="1100" dirty="0" smtClean="0"/>
              <a:t>) – the tracksuit	der </a:t>
            </a:r>
            <a:r>
              <a:rPr lang="en-GB" sz="1100" dirty="0" err="1" smtClean="0"/>
              <a:t>Gürtel</a:t>
            </a:r>
            <a:r>
              <a:rPr lang="en-GB" sz="1100" dirty="0" smtClean="0"/>
              <a:t> (-) - belt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der </a:t>
            </a:r>
            <a:r>
              <a:rPr lang="en-GB" sz="1100" dirty="0" err="1" smtClean="0"/>
              <a:t>Pulli</a:t>
            </a:r>
            <a:r>
              <a:rPr lang="en-GB" sz="1100" dirty="0" smtClean="0"/>
              <a:t> (-s) – the jumper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der Rock (</a:t>
            </a:r>
            <a:r>
              <a:rPr lang="en-GB" sz="1100" dirty="0" err="1" smtClean="0"/>
              <a:t>Röcke</a:t>
            </a:r>
            <a:r>
              <a:rPr lang="en-GB" sz="1100" dirty="0" smtClean="0"/>
              <a:t>) – the skirt</a:t>
            </a:r>
          </a:p>
          <a:p>
            <a:pPr marL="342900" indent="-342900">
              <a:buAutoNum type="arabicPeriod"/>
            </a:pPr>
            <a:r>
              <a:rPr lang="en-GB" sz="1100" dirty="0"/>
              <a:t>d</a:t>
            </a:r>
            <a:r>
              <a:rPr lang="en-GB" sz="1100" dirty="0" smtClean="0"/>
              <a:t>er Mantel (</a:t>
            </a:r>
            <a:r>
              <a:rPr lang="en-GB" sz="1100" dirty="0" err="1" smtClean="0"/>
              <a:t>Mäntel</a:t>
            </a:r>
            <a:r>
              <a:rPr lang="en-GB" sz="1100" dirty="0" smtClean="0"/>
              <a:t>) – the coat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die </a:t>
            </a:r>
            <a:r>
              <a:rPr lang="en-GB" sz="1100" dirty="0" err="1" smtClean="0"/>
              <a:t>Badehose</a:t>
            </a:r>
            <a:r>
              <a:rPr lang="en-GB" sz="1100" dirty="0" smtClean="0"/>
              <a:t> (-n) – the swimming trunks</a:t>
            </a:r>
          </a:p>
          <a:p>
            <a:pPr marL="342900" indent="-342900">
              <a:buAutoNum type="arabicPeriod"/>
            </a:pPr>
            <a:r>
              <a:rPr lang="en-GB" sz="1100" dirty="0"/>
              <a:t>d</a:t>
            </a:r>
            <a:r>
              <a:rPr lang="en-GB" sz="1100" dirty="0" smtClean="0"/>
              <a:t>ie </a:t>
            </a:r>
            <a:r>
              <a:rPr lang="en-GB" sz="1100" dirty="0" err="1" smtClean="0"/>
              <a:t>Mütze</a:t>
            </a:r>
            <a:r>
              <a:rPr lang="en-GB" sz="1100" dirty="0" smtClean="0"/>
              <a:t> (-n) – the cap			die </a:t>
            </a:r>
            <a:r>
              <a:rPr lang="en-GB" sz="1100" dirty="0" err="1" smtClean="0"/>
              <a:t>Krawatte</a:t>
            </a:r>
            <a:r>
              <a:rPr lang="en-GB" sz="1100" dirty="0" smtClean="0"/>
              <a:t>(-n) – the tie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die </a:t>
            </a:r>
            <a:r>
              <a:rPr lang="en-GB" sz="1100" dirty="0" err="1" smtClean="0"/>
              <a:t>Jacke</a:t>
            </a:r>
            <a:r>
              <a:rPr lang="en-GB" sz="1100" dirty="0" smtClean="0"/>
              <a:t> (-n) – the jacket			die </a:t>
            </a:r>
            <a:r>
              <a:rPr lang="en-GB" sz="1100" dirty="0" err="1" smtClean="0"/>
              <a:t>Brille</a:t>
            </a:r>
            <a:r>
              <a:rPr lang="en-GB" sz="1100" dirty="0" smtClean="0"/>
              <a:t> (-n)– the glasses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die Jeans (-) – the jeans			die </a:t>
            </a:r>
            <a:r>
              <a:rPr lang="en-GB" sz="1100" dirty="0" err="1" smtClean="0"/>
              <a:t>Jeansjacke</a:t>
            </a:r>
            <a:r>
              <a:rPr lang="en-GB" sz="1100" dirty="0" smtClean="0"/>
              <a:t> – denim jacket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die Hose(-n) – the trousers		die </a:t>
            </a:r>
            <a:r>
              <a:rPr lang="en-GB" sz="1100" dirty="0" err="1" smtClean="0"/>
              <a:t>Strumpfhose</a:t>
            </a:r>
            <a:r>
              <a:rPr lang="en-GB" sz="1100" dirty="0" smtClean="0"/>
              <a:t> - tights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das Sweatshirt (-s) – the sweatshirt		das </a:t>
            </a:r>
            <a:r>
              <a:rPr lang="en-GB" sz="1100" dirty="0" err="1" smtClean="0"/>
              <a:t>Kleid</a:t>
            </a:r>
            <a:r>
              <a:rPr lang="en-GB" sz="1100" dirty="0" smtClean="0"/>
              <a:t> (-</a:t>
            </a:r>
            <a:r>
              <a:rPr lang="en-GB" sz="1100" dirty="0" err="1" smtClean="0"/>
              <a:t>er</a:t>
            </a:r>
            <a:r>
              <a:rPr lang="en-GB" sz="1100" dirty="0" smtClean="0"/>
              <a:t>)- dress</a:t>
            </a:r>
          </a:p>
          <a:p>
            <a:pPr marL="342900" indent="-342900">
              <a:buAutoNum type="arabicPeriod"/>
            </a:pPr>
            <a:r>
              <a:rPr lang="en-GB" sz="1100" dirty="0" smtClean="0"/>
              <a:t>das </a:t>
            </a:r>
            <a:r>
              <a:rPr lang="en-GB" sz="1100" dirty="0" err="1" smtClean="0"/>
              <a:t>Hemd</a:t>
            </a:r>
            <a:r>
              <a:rPr lang="en-GB" sz="1100" dirty="0" smtClean="0"/>
              <a:t> (-en) – the </a:t>
            </a:r>
            <a:r>
              <a:rPr lang="en-GB" sz="1100" dirty="0"/>
              <a:t>s</a:t>
            </a:r>
            <a:r>
              <a:rPr lang="en-GB" sz="1100" dirty="0" smtClean="0"/>
              <a:t>hirt			das </a:t>
            </a:r>
            <a:r>
              <a:rPr lang="en-GB" sz="1100" dirty="0" err="1" smtClean="0"/>
              <a:t>Polohemd</a:t>
            </a:r>
            <a:r>
              <a:rPr lang="en-GB" sz="1100" dirty="0" smtClean="0"/>
              <a:t>(-en) – polo shirt</a:t>
            </a:r>
          </a:p>
          <a:p>
            <a:pPr marL="342900" indent="-342900">
              <a:buAutoNum type="arabicPeriod"/>
            </a:pPr>
            <a:r>
              <a:rPr lang="en-GB" sz="1100" dirty="0"/>
              <a:t>d</a:t>
            </a:r>
            <a:r>
              <a:rPr lang="en-GB" sz="1100" dirty="0" smtClean="0"/>
              <a:t>as T-Shirt(-s) – the T-Shirt		die Leggings - leggings</a:t>
            </a:r>
            <a:endParaRPr lang="en-GB" sz="1100" dirty="0"/>
          </a:p>
          <a:p>
            <a:r>
              <a:rPr lang="en-GB" sz="1100" b="1" dirty="0" smtClean="0"/>
              <a:t>Plural Nouns</a:t>
            </a:r>
            <a:r>
              <a:rPr lang="en-GB" sz="1100" dirty="0" smtClean="0"/>
              <a:t>				die </a:t>
            </a:r>
            <a:r>
              <a:rPr lang="en-GB" sz="1100" dirty="0" err="1" smtClean="0"/>
              <a:t>Stiefel</a:t>
            </a:r>
            <a:r>
              <a:rPr lang="en-GB" sz="1100" dirty="0" smtClean="0"/>
              <a:t> – boots (der </a:t>
            </a:r>
            <a:r>
              <a:rPr lang="en-GB" sz="1100" dirty="0" err="1" smtClean="0"/>
              <a:t>Stiefel</a:t>
            </a:r>
            <a:r>
              <a:rPr lang="en-GB" sz="1100" dirty="0" smtClean="0"/>
              <a:t>)</a:t>
            </a:r>
          </a:p>
          <a:p>
            <a:pPr marL="342900" indent="-342900" algn="just">
              <a:buAutoNum type="arabicPeriod"/>
            </a:pPr>
            <a:r>
              <a:rPr lang="en-GB" sz="1100" dirty="0"/>
              <a:t>d</a:t>
            </a:r>
            <a:r>
              <a:rPr lang="en-GB" sz="1100" dirty="0" smtClean="0"/>
              <a:t>ie </a:t>
            </a:r>
            <a:r>
              <a:rPr lang="en-GB" sz="1100" dirty="0" err="1" smtClean="0"/>
              <a:t>Trainingsschuhe</a:t>
            </a:r>
            <a:r>
              <a:rPr lang="en-GB" sz="1100" dirty="0" smtClean="0"/>
              <a:t> – the trainers (der </a:t>
            </a:r>
            <a:r>
              <a:rPr lang="en-GB" sz="1100" dirty="0" err="1" smtClean="0"/>
              <a:t>Traningsschuh</a:t>
            </a:r>
            <a:r>
              <a:rPr lang="en-GB" sz="1100" dirty="0" smtClean="0"/>
              <a:t>)	die </a:t>
            </a:r>
            <a:r>
              <a:rPr lang="en-GB" sz="1100" dirty="0" err="1" smtClean="0"/>
              <a:t>Turnschuhe</a:t>
            </a:r>
            <a:r>
              <a:rPr lang="en-GB" sz="1100" dirty="0" smtClean="0"/>
              <a:t> - trainers</a:t>
            </a:r>
          </a:p>
          <a:p>
            <a:pPr marL="342900" indent="-342900" algn="just">
              <a:buAutoNum type="arabicPeriod"/>
            </a:pPr>
            <a:r>
              <a:rPr lang="en-GB" sz="1100" dirty="0"/>
              <a:t>d</a:t>
            </a:r>
            <a:r>
              <a:rPr lang="en-GB" sz="1100" dirty="0" smtClean="0"/>
              <a:t>ie Shorts – the shorts			die </a:t>
            </a:r>
            <a:r>
              <a:rPr lang="en-GB" sz="1100" dirty="0" err="1" smtClean="0"/>
              <a:t>Kleider</a:t>
            </a:r>
            <a:r>
              <a:rPr lang="en-GB" sz="1100" dirty="0" smtClean="0"/>
              <a:t>– clothes</a:t>
            </a:r>
          </a:p>
          <a:p>
            <a:pPr marL="342900" indent="-342900" algn="just">
              <a:buAutoNum type="arabicPeriod"/>
            </a:pPr>
            <a:r>
              <a:rPr lang="en-GB" sz="1100" dirty="0" smtClean="0"/>
              <a:t>die </a:t>
            </a:r>
            <a:r>
              <a:rPr lang="en-GB" sz="1100" dirty="0" err="1" smtClean="0"/>
              <a:t>Handschuhe</a:t>
            </a:r>
            <a:r>
              <a:rPr lang="en-GB" sz="1100" dirty="0" smtClean="0"/>
              <a:t> – the gloves (der </a:t>
            </a:r>
            <a:r>
              <a:rPr lang="en-GB" sz="1100" dirty="0" err="1" smtClean="0"/>
              <a:t>Handschuh</a:t>
            </a:r>
            <a:r>
              <a:rPr lang="en-GB" sz="1100" dirty="0" smtClean="0"/>
              <a:t>)	die </a:t>
            </a:r>
            <a:r>
              <a:rPr lang="en-GB" sz="1100" dirty="0" err="1" smtClean="0"/>
              <a:t>Klamotten</a:t>
            </a:r>
            <a:r>
              <a:rPr lang="en-GB" sz="1100" dirty="0" smtClean="0"/>
              <a:t>- clothes</a:t>
            </a:r>
          </a:p>
          <a:p>
            <a:pPr marL="342900" indent="-342900">
              <a:buAutoNum type="arabicPeriod"/>
            </a:pPr>
            <a:endParaRPr lang="en-GB" sz="1200" dirty="0" smtClean="0"/>
          </a:p>
          <a:p>
            <a:pPr marL="342900" indent="-342900">
              <a:buAutoNum type="arabicPeriod"/>
            </a:pPr>
            <a:endParaRPr lang="en-GB" sz="1200" dirty="0" smtClean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B17FA90E-A3F0-4DB6-B966-CCAA1E6145C2}"/>
              </a:ext>
            </a:extLst>
          </p:cNvPr>
          <p:cNvSpPr/>
          <p:nvPr/>
        </p:nvSpPr>
        <p:spPr>
          <a:xfrm>
            <a:off x="4280453" y="710279"/>
            <a:ext cx="2080590" cy="2714408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 smtClean="0"/>
              <a:t>Subject &amp; object / nominative and accusative</a:t>
            </a:r>
          </a:p>
          <a:p>
            <a:r>
              <a:rPr lang="en-GB" sz="1400" b="1" u="sng" dirty="0" smtClean="0"/>
              <a:t>Plural forms</a:t>
            </a:r>
          </a:p>
          <a:p>
            <a:r>
              <a:rPr lang="en-GB" sz="1400" b="1" u="sng" dirty="0" smtClean="0"/>
              <a:t>Subject &amp; object pronouns: </a:t>
            </a:r>
            <a:r>
              <a:rPr lang="en-GB" sz="1400" b="1" u="sng" dirty="0" err="1" smtClean="0"/>
              <a:t>er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r>
              <a:rPr lang="en-GB" sz="1400" b="1" u="sng" dirty="0" smtClean="0"/>
              <a:t> ,</a:t>
            </a:r>
            <a:r>
              <a:rPr lang="en-GB" sz="1400" b="1" u="sng" dirty="0" err="1" smtClean="0"/>
              <a:t>es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r>
              <a:rPr lang="en-GB" sz="1400" b="1" u="sng" dirty="0" smtClean="0"/>
              <a:t> &amp; </a:t>
            </a:r>
            <a:r>
              <a:rPr lang="en-GB" sz="1400" b="1" u="sng" dirty="0" err="1" smtClean="0"/>
              <a:t>ihn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es</a:t>
            </a:r>
            <a:r>
              <a:rPr lang="en-GB" sz="1400" b="1" u="sng" dirty="0" smtClean="0"/>
              <a:t>, </a:t>
            </a:r>
            <a:r>
              <a:rPr lang="en-GB" sz="1400" b="1" u="sng" dirty="0" err="1" smtClean="0"/>
              <a:t>sie</a:t>
            </a:r>
            <a:endParaRPr lang="en-GB" sz="1400" b="1" u="sng" dirty="0"/>
          </a:p>
          <a:p>
            <a:r>
              <a:rPr lang="en-GB" sz="1400" b="1" u="sng" dirty="0" smtClean="0"/>
              <a:t>Irregular verbs*</a:t>
            </a:r>
          </a:p>
          <a:p>
            <a:r>
              <a:rPr lang="en-GB" sz="1200" b="1" dirty="0" smtClean="0"/>
              <a:t>Adjective endings</a:t>
            </a:r>
            <a:endParaRPr lang="en-GB" sz="1200" b="1" dirty="0"/>
          </a:p>
          <a:p>
            <a:r>
              <a:rPr lang="en-GB" sz="1200" b="1" u="sng" dirty="0" smtClean="0"/>
              <a:t>Colours &amp; </a:t>
            </a:r>
            <a:r>
              <a:rPr lang="en-GB" sz="1200" b="1" dirty="0" smtClean="0"/>
              <a:t>Adjectives describing animals &amp; clothes </a:t>
            </a:r>
            <a:endParaRPr lang="en-GB" sz="1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DB77FFA-D160-4B72-9D9F-9D15EAFDFD0E}"/>
              </a:ext>
            </a:extLst>
          </p:cNvPr>
          <p:cNvSpPr/>
          <p:nvPr/>
        </p:nvSpPr>
        <p:spPr>
          <a:xfrm>
            <a:off x="99390" y="2277374"/>
            <a:ext cx="4057939" cy="51259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100" b="1" dirty="0" smtClean="0">
              <a:solidFill>
                <a:schemeClr val="tx1"/>
              </a:solidFill>
            </a:endParaRPr>
          </a:p>
          <a:p>
            <a:endParaRPr lang="en-GB" sz="1100" b="1" dirty="0" smtClean="0">
              <a:solidFill>
                <a:schemeClr val="tx1"/>
              </a:solidFill>
            </a:endParaRPr>
          </a:p>
          <a:p>
            <a:r>
              <a:rPr lang="en-GB" sz="1100" b="1" dirty="0" err="1" smtClean="0">
                <a:solidFill>
                  <a:schemeClr val="tx1"/>
                </a:solidFill>
              </a:rPr>
              <a:t>schwarz</a:t>
            </a:r>
            <a:r>
              <a:rPr lang="en-GB" sz="1100" b="1" dirty="0" smtClean="0">
                <a:solidFill>
                  <a:schemeClr val="tx1"/>
                </a:solidFill>
              </a:rPr>
              <a:t> – black; </a:t>
            </a:r>
            <a:r>
              <a:rPr lang="en-GB" sz="1100" b="1" dirty="0" err="1" smtClean="0">
                <a:solidFill>
                  <a:schemeClr val="tx1"/>
                </a:solidFill>
              </a:rPr>
              <a:t>weiß</a:t>
            </a:r>
            <a:r>
              <a:rPr lang="en-GB" sz="1100" b="1" dirty="0" smtClean="0">
                <a:solidFill>
                  <a:schemeClr val="tx1"/>
                </a:solidFill>
              </a:rPr>
              <a:t> – white; </a:t>
            </a:r>
            <a:r>
              <a:rPr lang="en-GB" sz="1100" b="1" dirty="0" err="1" smtClean="0">
                <a:solidFill>
                  <a:schemeClr val="tx1"/>
                </a:solidFill>
              </a:rPr>
              <a:t>braun</a:t>
            </a:r>
            <a:r>
              <a:rPr lang="en-GB" sz="1100" b="1" dirty="0">
                <a:solidFill>
                  <a:schemeClr val="tx1"/>
                </a:solidFill>
              </a:rPr>
              <a:t> </a:t>
            </a:r>
            <a:r>
              <a:rPr lang="en-GB" sz="1100" b="1" dirty="0" smtClean="0">
                <a:solidFill>
                  <a:schemeClr val="tx1"/>
                </a:solidFill>
              </a:rPr>
              <a:t>– brown; </a:t>
            </a:r>
            <a:r>
              <a:rPr lang="en-GB" sz="1100" b="1" dirty="0" err="1" smtClean="0">
                <a:solidFill>
                  <a:schemeClr val="tx1"/>
                </a:solidFill>
              </a:rPr>
              <a:t>grau</a:t>
            </a:r>
            <a:r>
              <a:rPr lang="en-GB" sz="1100" b="1" dirty="0" smtClean="0">
                <a:solidFill>
                  <a:schemeClr val="tx1"/>
                </a:solidFill>
              </a:rPr>
              <a:t> – grey; </a:t>
            </a:r>
            <a:r>
              <a:rPr lang="en-GB" sz="1100" b="1" dirty="0" err="1" smtClean="0">
                <a:solidFill>
                  <a:schemeClr val="tx1"/>
                </a:solidFill>
              </a:rPr>
              <a:t>blau</a:t>
            </a:r>
            <a:r>
              <a:rPr lang="en-GB" sz="1100" b="1" dirty="0" smtClean="0">
                <a:solidFill>
                  <a:schemeClr val="tx1"/>
                </a:solidFill>
              </a:rPr>
              <a:t> – blue; </a:t>
            </a:r>
            <a:r>
              <a:rPr lang="en-GB" sz="1100" b="1" dirty="0" err="1" smtClean="0">
                <a:solidFill>
                  <a:schemeClr val="tx1"/>
                </a:solidFill>
              </a:rPr>
              <a:t>grün</a:t>
            </a:r>
            <a:r>
              <a:rPr lang="en-GB" sz="1100" b="1" dirty="0" smtClean="0">
                <a:solidFill>
                  <a:schemeClr val="tx1"/>
                </a:solidFill>
              </a:rPr>
              <a:t> – green; </a:t>
            </a:r>
            <a:r>
              <a:rPr lang="en-GB" sz="1100" b="1" dirty="0" err="1" smtClean="0">
                <a:solidFill>
                  <a:schemeClr val="tx1"/>
                </a:solidFill>
              </a:rPr>
              <a:t>gelb</a:t>
            </a:r>
            <a:r>
              <a:rPr lang="en-GB" sz="1100" b="1" dirty="0" smtClean="0">
                <a:solidFill>
                  <a:schemeClr val="tx1"/>
                </a:solidFill>
              </a:rPr>
              <a:t> – yellow; rot – red; orange – orange; </a:t>
            </a:r>
            <a:r>
              <a:rPr lang="en-GB" sz="1100" b="1" dirty="0" err="1" smtClean="0">
                <a:solidFill>
                  <a:schemeClr val="tx1"/>
                </a:solidFill>
              </a:rPr>
              <a:t>rosa</a:t>
            </a:r>
            <a:r>
              <a:rPr lang="en-GB" sz="1100" b="1" dirty="0" smtClean="0">
                <a:solidFill>
                  <a:schemeClr val="tx1"/>
                </a:solidFill>
              </a:rPr>
              <a:t> – pink; </a:t>
            </a:r>
            <a:r>
              <a:rPr lang="en-GB" sz="1100" b="1" dirty="0" err="1" smtClean="0">
                <a:solidFill>
                  <a:schemeClr val="tx1"/>
                </a:solidFill>
              </a:rPr>
              <a:t>lila</a:t>
            </a:r>
            <a:r>
              <a:rPr lang="en-GB" sz="1100" b="1" dirty="0" smtClean="0">
                <a:solidFill>
                  <a:schemeClr val="tx1"/>
                </a:solidFill>
              </a:rPr>
              <a:t> – purple; </a:t>
            </a:r>
            <a:r>
              <a:rPr lang="en-GB" sz="1100" b="1" dirty="0" err="1" smtClean="0">
                <a:solidFill>
                  <a:schemeClr val="tx1"/>
                </a:solidFill>
              </a:rPr>
              <a:t>dunkelrot</a:t>
            </a:r>
            <a:r>
              <a:rPr lang="en-GB" sz="1100" b="1" dirty="0" smtClean="0">
                <a:solidFill>
                  <a:schemeClr val="tx1"/>
                </a:solidFill>
              </a:rPr>
              <a:t> – dark red; </a:t>
            </a:r>
            <a:r>
              <a:rPr lang="en-GB" sz="1100" b="1" dirty="0" err="1" smtClean="0">
                <a:solidFill>
                  <a:schemeClr val="tx1"/>
                </a:solidFill>
              </a:rPr>
              <a:t>hellblau</a:t>
            </a:r>
            <a:r>
              <a:rPr lang="en-GB" sz="1100" b="1" dirty="0" smtClean="0">
                <a:solidFill>
                  <a:schemeClr val="tx1"/>
                </a:solidFill>
              </a:rPr>
              <a:t> – light blue.</a:t>
            </a:r>
          </a:p>
          <a:p>
            <a:endParaRPr lang="en-GB" sz="1100" b="1" dirty="0" smtClean="0">
              <a:solidFill>
                <a:schemeClr val="tx1"/>
              </a:solidFill>
            </a:endParaRPr>
          </a:p>
          <a:p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61043" y="3251634"/>
            <a:ext cx="5631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</a:t>
            </a:r>
            <a:r>
              <a:rPr lang="en-GB" sz="1200" dirty="0" smtClean="0"/>
              <a:t>PRESENT TENSE: </a:t>
            </a:r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trage</a:t>
            </a:r>
            <a:r>
              <a:rPr lang="en-GB" sz="1200" dirty="0" smtClean="0"/>
              <a:t> = I wear, I am wearing, I do wear.</a:t>
            </a:r>
            <a:endParaRPr lang="en-GB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99391" y="2789969"/>
            <a:ext cx="4181062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habe</a:t>
            </a:r>
            <a:r>
              <a:rPr lang="en-GB" sz="1200" dirty="0" smtClean="0"/>
              <a:t> </a:t>
            </a:r>
            <a:r>
              <a:rPr lang="en-GB" sz="1200" dirty="0" err="1" smtClean="0"/>
              <a:t>einen</a:t>
            </a:r>
            <a:r>
              <a:rPr lang="en-GB" sz="1200" dirty="0" smtClean="0"/>
              <a:t> </a:t>
            </a:r>
            <a:r>
              <a:rPr lang="en-GB" sz="1200" dirty="0" err="1" smtClean="0"/>
              <a:t>Hund</a:t>
            </a:r>
            <a:r>
              <a:rPr lang="en-GB" sz="1200" dirty="0" smtClean="0"/>
              <a:t>. </a:t>
            </a:r>
            <a:r>
              <a:rPr lang="en-GB" sz="1200" u="sng" dirty="0" err="1" smtClean="0"/>
              <a:t>Er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</a:t>
            </a:r>
            <a:r>
              <a:rPr lang="en-GB" sz="1200" dirty="0" err="1" smtClean="0"/>
              <a:t>schwarz</a:t>
            </a:r>
            <a:r>
              <a:rPr lang="en-GB" sz="1200" dirty="0" smtClean="0"/>
              <a:t> und </a:t>
            </a:r>
            <a:r>
              <a:rPr lang="en-GB" sz="1200" dirty="0" err="1" smtClean="0"/>
              <a:t>weiß</a:t>
            </a:r>
            <a:r>
              <a:rPr lang="en-GB" sz="1200" dirty="0" smtClean="0"/>
              <a:t>.</a:t>
            </a:r>
          </a:p>
          <a:p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habe</a:t>
            </a:r>
            <a:r>
              <a:rPr lang="en-GB" sz="1200" dirty="0" smtClean="0"/>
              <a:t> </a:t>
            </a:r>
            <a:r>
              <a:rPr lang="en-GB" sz="1200" dirty="0" err="1" smtClean="0"/>
              <a:t>eine</a:t>
            </a:r>
            <a:r>
              <a:rPr lang="en-GB" sz="1200" dirty="0" smtClean="0"/>
              <a:t> </a:t>
            </a:r>
            <a:r>
              <a:rPr lang="en-GB" sz="1200" dirty="0" err="1" smtClean="0"/>
              <a:t>Maus</a:t>
            </a:r>
            <a:r>
              <a:rPr lang="en-GB" sz="1200" dirty="0" smtClean="0"/>
              <a:t>. </a:t>
            </a:r>
            <a:r>
              <a:rPr lang="en-GB" sz="1200" u="sng" dirty="0" err="1" smtClean="0"/>
              <a:t>Sie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</a:t>
            </a:r>
            <a:r>
              <a:rPr lang="en-GB" sz="1200" dirty="0" err="1" smtClean="0"/>
              <a:t>weiß</a:t>
            </a:r>
            <a:r>
              <a:rPr lang="en-GB" sz="1200" dirty="0" smtClean="0"/>
              <a:t>.</a:t>
            </a:r>
          </a:p>
          <a:p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habe</a:t>
            </a:r>
            <a:r>
              <a:rPr lang="en-GB" sz="1200" dirty="0" smtClean="0"/>
              <a:t> </a:t>
            </a:r>
            <a:r>
              <a:rPr lang="en-GB" sz="1200" dirty="0" err="1" smtClean="0"/>
              <a:t>ein</a:t>
            </a:r>
            <a:r>
              <a:rPr lang="en-GB" sz="1200" dirty="0" smtClean="0"/>
              <a:t> </a:t>
            </a:r>
            <a:r>
              <a:rPr lang="en-GB" sz="1200" dirty="0" err="1" smtClean="0"/>
              <a:t>Kaninchen</a:t>
            </a:r>
            <a:r>
              <a:rPr lang="en-GB" sz="1200" dirty="0" smtClean="0"/>
              <a:t>. </a:t>
            </a:r>
            <a:r>
              <a:rPr lang="en-GB" sz="1200" u="sng" dirty="0" err="1" smtClean="0"/>
              <a:t>Es</a:t>
            </a:r>
            <a:r>
              <a:rPr lang="en-GB" sz="1200" dirty="0" smtClean="0"/>
              <a:t> </a:t>
            </a:r>
            <a:r>
              <a:rPr lang="en-GB" sz="1200" dirty="0" err="1" smtClean="0"/>
              <a:t>ist</a:t>
            </a:r>
            <a:r>
              <a:rPr lang="en-GB" sz="1200" dirty="0" smtClean="0"/>
              <a:t> </a:t>
            </a:r>
            <a:r>
              <a:rPr lang="en-GB" sz="1200" dirty="0" err="1" smtClean="0"/>
              <a:t>braun</a:t>
            </a:r>
            <a:r>
              <a:rPr lang="en-GB" sz="1200" dirty="0" smtClean="0"/>
              <a:t>.</a:t>
            </a:r>
          </a:p>
          <a:p>
            <a:r>
              <a:rPr lang="en-GB" sz="1200" dirty="0" err="1" smtClean="0"/>
              <a:t>Ich</a:t>
            </a:r>
            <a:r>
              <a:rPr lang="en-GB" sz="1200" dirty="0" smtClean="0"/>
              <a:t> </a:t>
            </a:r>
            <a:r>
              <a:rPr lang="en-GB" sz="1200" dirty="0" err="1" smtClean="0"/>
              <a:t>habe</a:t>
            </a:r>
            <a:r>
              <a:rPr lang="en-GB" sz="1200" dirty="0" smtClean="0"/>
              <a:t> </a:t>
            </a:r>
            <a:r>
              <a:rPr lang="en-GB" sz="1200" dirty="0" err="1" smtClean="0"/>
              <a:t>zwei</a:t>
            </a:r>
            <a:r>
              <a:rPr lang="en-GB" sz="1200" dirty="0" smtClean="0"/>
              <a:t> </a:t>
            </a:r>
            <a:r>
              <a:rPr lang="en-GB" sz="1200" dirty="0" err="1" smtClean="0"/>
              <a:t>Papageien</a:t>
            </a:r>
            <a:r>
              <a:rPr lang="en-GB" sz="1200" dirty="0" smtClean="0"/>
              <a:t>. </a:t>
            </a:r>
            <a:r>
              <a:rPr lang="en-GB" sz="1200" u="sng" dirty="0" err="1" smtClean="0"/>
              <a:t>Sie</a:t>
            </a:r>
            <a:r>
              <a:rPr lang="en-GB" sz="1200" dirty="0" smtClean="0"/>
              <a:t> </a:t>
            </a:r>
            <a:r>
              <a:rPr lang="en-GB" sz="1200" dirty="0" err="1" smtClean="0"/>
              <a:t>sind</a:t>
            </a:r>
            <a:r>
              <a:rPr lang="en-GB" sz="1200" dirty="0" smtClean="0"/>
              <a:t> </a:t>
            </a:r>
            <a:r>
              <a:rPr lang="en-GB" sz="1200" dirty="0" err="1" smtClean="0"/>
              <a:t>blau</a:t>
            </a:r>
            <a:r>
              <a:rPr lang="en-GB" sz="1200" dirty="0" smtClean="0"/>
              <a:t>, </a:t>
            </a:r>
            <a:r>
              <a:rPr lang="en-GB" sz="1200" dirty="0" err="1" smtClean="0"/>
              <a:t>grün</a:t>
            </a:r>
            <a:r>
              <a:rPr lang="en-GB" sz="1200" dirty="0" smtClean="0"/>
              <a:t>, </a:t>
            </a:r>
            <a:r>
              <a:rPr lang="en-GB" sz="1200" dirty="0" err="1" smtClean="0"/>
              <a:t>gelb</a:t>
            </a:r>
            <a:r>
              <a:rPr lang="en-GB" sz="1200" dirty="0" smtClean="0"/>
              <a:t> und </a:t>
            </a:r>
            <a:r>
              <a:rPr lang="en-GB" sz="1200" dirty="0" err="1" smtClean="0"/>
              <a:t>weiß</a:t>
            </a:r>
            <a:r>
              <a:rPr lang="en-GB" sz="1200" dirty="0" smtClean="0"/>
              <a:t>.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414487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635624"/>
              </p:ext>
            </p:extLst>
          </p:nvPr>
        </p:nvGraphicFramePr>
        <p:xfrm>
          <a:off x="6105112" y="3705119"/>
          <a:ext cx="6065623" cy="30666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20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179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933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622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73621">
                <a:tc>
                  <a:txBody>
                    <a:bodyPr/>
                    <a:lstStyle/>
                    <a:p>
                      <a:r>
                        <a:rPr lang="en-GB" sz="1200" b="1" dirty="0"/>
                        <a:t>infinitive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English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Perfect Tense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smtClean="0"/>
                        <a:t>Imperfect</a:t>
                      </a:r>
                      <a:r>
                        <a:rPr lang="en-GB" sz="1000" b="1" baseline="0" dirty="0" smtClean="0"/>
                        <a:t> Tense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haben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have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baseline="0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habe</a:t>
                      </a:r>
                      <a:r>
                        <a:rPr lang="en-GB" sz="1000" b="1" baseline="0" dirty="0" smtClean="0"/>
                        <a:t>… </a:t>
                      </a:r>
                      <a:r>
                        <a:rPr lang="en-GB" sz="1000" b="1" baseline="0" dirty="0" err="1" smtClean="0"/>
                        <a:t>gehabt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baseline="0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hatte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2970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sein</a:t>
                      </a:r>
                      <a:r>
                        <a:rPr lang="en-GB" sz="1200" b="0" dirty="0" smtClean="0"/>
                        <a:t>*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/>
                        <a:t>to be 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bin… </a:t>
                      </a:r>
                      <a:r>
                        <a:rPr lang="en-GB" sz="1000" b="1" dirty="0" err="1" smtClean="0"/>
                        <a:t>gewesen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war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9992660"/>
                  </a:ext>
                </a:extLst>
              </a:tr>
              <a:tr h="265044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brauchen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need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habe</a:t>
                      </a:r>
                      <a:r>
                        <a:rPr lang="en-GB" sz="1000" b="1" baseline="0" dirty="0" smtClean="0"/>
                        <a:t>… </a:t>
                      </a:r>
                      <a:r>
                        <a:rPr lang="en-GB" sz="1000" b="1" baseline="0" dirty="0" err="1" smtClean="0"/>
                        <a:t>gebraucht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brauchte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9909641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finden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find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… </a:t>
                      </a:r>
                      <a:r>
                        <a:rPr lang="en-GB" sz="1000" b="1" dirty="0" err="1" smtClean="0"/>
                        <a:t>gefunden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fand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84809626"/>
                  </a:ext>
                </a:extLst>
              </a:tr>
              <a:tr h="251791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geben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give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… </a:t>
                      </a:r>
                      <a:r>
                        <a:rPr lang="en-GB" sz="1000" b="1" dirty="0" err="1" smtClean="0"/>
                        <a:t>gegeben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gab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8540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kaufen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baseline="0" dirty="0" smtClean="0"/>
                        <a:t> buy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… </a:t>
                      </a:r>
                      <a:r>
                        <a:rPr lang="en-GB" sz="1000" b="1" dirty="0" err="1" smtClean="0"/>
                        <a:t>gekauft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kaufte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94199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leihen</a:t>
                      </a:r>
                      <a:r>
                        <a:rPr lang="en-GB" sz="1200" b="0" dirty="0" smtClean="0"/>
                        <a:t>*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</a:t>
                      </a:r>
                      <a:r>
                        <a:rPr lang="en-GB" sz="1200" dirty="0" smtClean="0"/>
                        <a:t>lend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… </a:t>
                      </a:r>
                      <a:r>
                        <a:rPr lang="en-GB" sz="1000" b="1" dirty="0" err="1" smtClean="0"/>
                        <a:t>geliehen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lieh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8295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nehmen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take*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… </a:t>
                      </a:r>
                      <a:r>
                        <a:rPr lang="en-GB" sz="1000" b="1" dirty="0" err="1" smtClean="0"/>
                        <a:t>genommen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nahm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78296">
                <a:tc>
                  <a:txBody>
                    <a:bodyPr/>
                    <a:lstStyle/>
                    <a:p>
                      <a:r>
                        <a:rPr lang="en-GB" sz="1200" b="0" dirty="0" err="1" smtClean="0"/>
                        <a:t>suchen</a:t>
                      </a:r>
                      <a:endParaRPr lang="en-GB" sz="1200" b="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</a:t>
                      </a:r>
                      <a:r>
                        <a:rPr lang="en-GB" sz="1200" baseline="0" dirty="0" smtClean="0"/>
                        <a:t> look for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habe</a:t>
                      </a:r>
                      <a:r>
                        <a:rPr lang="en-GB" sz="1000" b="1" baseline="0" dirty="0" smtClean="0"/>
                        <a:t>… </a:t>
                      </a:r>
                      <a:r>
                        <a:rPr lang="en-GB" sz="1000" b="1" baseline="0" dirty="0" err="1" smtClean="0"/>
                        <a:t>gesucht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baseline="0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suchte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278296"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tragen</a:t>
                      </a:r>
                      <a:r>
                        <a:rPr lang="en-GB" sz="1200" dirty="0" smtClean="0"/>
                        <a:t>*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 wear;</a:t>
                      </a:r>
                      <a:r>
                        <a:rPr lang="en-GB" sz="1200" baseline="0" dirty="0" smtClean="0"/>
                        <a:t> to carry</a:t>
                      </a:r>
                      <a:endParaRPr lang="en-GB" sz="12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dirty="0" smtClean="0"/>
                        <a:t> </a:t>
                      </a:r>
                      <a:r>
                        <a:rPr lang="en-GB" sz="1000" b="1" dirty="0" err="1" smtClean="0"/>
                        <a:t>habe</a:t>
                      </a:r>
                      <a:r>
                        <a:rPr lang="en-GB" sz="1000" b="1" dirty="0" smtClean="0"/>
                        <a:t>… </a:t>
                      </a:r>
                      <a:r>
                        <a:rPr lang="en-GB" sz="1000" b="1" dirty="0" err="1" smtClean="0"/>
                        <a:t>getragen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 err="1" smtClean="0"/>
                        <a:t>ich</a:t>
                      </a:r>
                      <a:r>
                        <a:rPr lang="en-GB" sz="1000" b="1" baseline="0" dirty="0" smtClean="0"/>
                        <a:t> </a:t>
                      </a:r>
                      <a:r>
                        <a:rPr lang="en-GB" sz="1000" b="1" baseline="0" dirty="0" err="1" smtClean="0"/>
                        <a:t>trug</a:t>
                      </a:r>
                      <a:r>
                        <a:rPr lang="en-GB" sz="1000" b="1" baseline="0" dirty="0" smtClean="0"/>
                        <a:t> </a:t>
                      </a:r>
                      <a:endParaRPr lang="en-GB" sz="10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420185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535362" y="63270"/>
            <a:ext cx="2080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/>
              <a:t>Tiere</a:t>
            </a:r>
            <a:r>
              <a:rPr lang="en-GB" b="1" u="sng" dirty="0" smtClean="0"/>
              <a:t> und </a:t>
            </a:r>
            <a:r>
              <a:rPr lang="en-GB" b="1" u="sng" dirty="0" err="1" smtClean="0"/>
              <a:t>Kleider</a:t>
            </a:r>
            <a:r>
              <a:rPr lang="en-GB" b="1" u="sng" dirty="0" smtClean="0"/>
              <a:t> – </a:t>
            </a:r>
            <a:r>
              <a:rPr lang="en-GB" b="1" u="sng" dirty="0" err="1" smtClean="0"/>
              <a:t>Einheit</a:t>
            </a:r>
            <a:r>
              <a:rPr lang="en-GB" b="1" u="sng" dirty="0" smtClean="0"/>
              <a:t> 6</a:t>
            </a:r>
            <a:endParaRPr lang="en-GB" b="1" u="sng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0C62FE1-DA10-4BB5-A6F5-39352995311B}"/>
              </a:ext>
            </a:extLst>
          </p:cNvPr>
          <p:cNvSpPr/>
          <p:nvPr/>
        </p:nvSpPr>
        <p:spPr>
          <a:xfrm>
            <a:off x="6724484" y="63270"/>
            <a:ext cx="5446251" cy="1213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1400" dirty="0" err="1" smtClean="0"/>
              <a:t>Welche</a:t>
            </a:r>
            <a:r>
              <a:rPr lang="en-GB" sz="1400" dirty="0" smtClean="0"/>
              <a:t> </a:t>
            </a:r>
            <a:r>
              <a:rPr lang="en-GB" sz="1400" dirty="0" err="1" smtClean="0"/>
              <a:t>Farbe</a:t>
            </a:r>
            <a:r>
              <a:rPr lang="en-GB" sz="1400" dirty="0" smtClean="0"/>
              <a:t>? What colour? </a:t>
            </a:r>
            <a:r>
              <a:rPr lang="en-GB" sz="1400" dirty="0" err="1" smtClean="0"/>
              <a:t>Welche</a:t>
            </a:r>
            <a:r>
              <a:rPr lang="en-GB" sz="1400" dirty="0" smtClean="0"/>
              <a:t> </a:t>
            </a:r>
            <a:r>
              <a:rPr lang="en-GB" sz="1400" dirty="0" err="1" smtClean="0"/>
              <a:t>Größe</a:t>
            </a:r>
            <a:r>
              <a:rPr lang="en-GB" sz="1400" dirty="0" smtClean="0"/>
              <a:t>? What size? </a:t>
            </a:r>
          </a:p>
          <a:p>
            <a:pPr lvl="0"/>
            <a:r>
              <a:rPr lang="en-GB" sz="1400" dirty="0" err="1" smtClean="0"/>
              <a:t>sehr</a:t>
            </a:r>
            <a:r>
              <a:rPr lang="en-GB" sz="1400" dirty="0" smtClean="0"/>
              <a:t> </a:t>
            </a:r>
            <a:r>
              <a:rPr lang="en-GB" sz="1400" dirty="0" err="1" smtClean="0"/>
              <a:t>groß</a:t>
            </a:r>
            <a:r>
              <a:rPr lang="en-GB" sz="1400" dirty="0" smtClean="0"/>
              <a:t> – extra large; </a:t>
            </a:r>
            <a:r>
              <a:rPr lang="en-GB" sz="1400" dirty="0" err="1" smtClean="0"/>
              <a:t>groß</a:t>
            </a:r>
            <a:r>
              <a:rPr lang="en-GB" sz="1400" dirty="0" smtClean="0"/>
              <a:t> – large; </a:t>
            </a:r>
            <a:r>
              <a:rPr lang="en-GB" sz="1400" dirty="0" err="1" smtClean="0"/>
              <a:t>mittelgroß</a:t>
            </a:r>
            <a:r>
              <a:rPr lang="en-GB" sz="1400" dirty="0" smtClean="0"/>
              <a:t> – medium; </a:t>
            </a:r>
            <a:r>
              <a:rPr lang="en-GB" sz="1400" dirty="0" err="1" smtClean="0"/>
              <a:t>klein</a:t>
            </a:r>
            <a:r>
              <a:rPr lang="en-GB" sz="1400" dirty="0" smtClean="0"/>
              <a:t> – small; </a:t>
            </a:r>
            <a:r>
              <a:rPr lang="en-GB" sz="1400" dirty="0" err="1" smtClean="0"/>
              <a:t>zu</a:t>
            </a:r>
            <a:r>
              <a:rPr lang="en-GB" sz="1400" dirty="0" smtClean="0"/>
              <a:t> </a:t>
            </a:r>
            <a:r>
              <a:rPr lang="en-GB" sz="1400" dirty="0" err="1" smtClean="0"/>
              <a:t>lang</a:t>
            </a:r>
            <a:r>
              <a:rPr lang="en-GB" sz="1400" dirty="0" smtClean="0"/>
              <a:t> – too long; </a:t>
            </a:r>
            <a:r>
              <a:rPr lang="en-GB" sz="1400" dirty="0" err="1" smtClean="0"/>
              <a:t>zu</a:t>
            </a:r>
            <a:r>
              <a:rPr lang="en-GB" sz="1400" dirty="0" smtClean="0"/>
              <a:t> </a:t>
            </a:r>
            <a:r>
              <a:rPr lang="en-GB" sz="1400" dirty="0" err="1" smtClean="0"/>
              <a:t>kurz</a:t>
            </a:r>
            <a:r>
              <a:rPr lang="en-GB" sz="1400" dirty="0" smtClean="0"/>
              <a:t> – too short; </a:t>
            </a:r>
            <a:r>
              <a:rPr lang="en-GB" sz="1400" dirty="0" err="1" smtClean="0"/>
              <a:t>zu</a:t>
            </a:r>
            <a:r>
              <a:rPr lang="en-GB" sz="1400" dirty="0" smtClean="0"/>
              <a:t> </a:t>
            </a:r>
            <a:r>
              <a:rPr lang="en-GB" sz="1400" dirty="0" err="1" smtClean="0"/>
              <a:t>eng</a:t>
            </a:r>
            <a:r>
              <a:rPr lang="en-GB" sz="1400" dirty="0" smtClean="0"/>
              <a:t> – too tight; </a:t>
            </a:r>
            <a:r>
              <a:rPr lang="en-GB" sz="1400" dirty="0" err="1" smtClean="0"/>
              <a:t>zu</a:t>
            </a:r>
            <a:r>
              <a:rPr lang="en-GB" sz="1400" dirty="0" smtClean="0"/>
              <a:t> </a:t>
            </a:r>
            <a:r>
              <a:rPr lang="en-GB" sz="1400" dirty="0" err="1" smtClean="0"/>
              <a:t>weit</a:t>
            </a:r>
            <a:r>
              <a:rPr lang="en-GB" sz="1400" dirty="0" smtClean="0"/>
              <a:t> – too baggy;  </a:t>
            </a:r>
            <a:r>
              <a:rPr lang="en-GB" sz="1400" dirty="0" err="1" smtClean="0"/>
              <a:t>zu</a:t>
            </a:r>
            <a:r>
              <a:rPr lang="en-GB" sz="1400" dirty="0" smtClean="0"/>
              <a:t> </a:t>
            </a:r>
            <a:r>
              <a:rPr lang="en-GB" sz="1400" dirty="0" err="1" smtClean="0"/>
              <a:t>groß</a:t>
            </a:r>
            <a:r>
              <a:rPr lang="en-GB" sz="1400" dirty="0" smtClean="0"/>
              <a:t> – too big; </a:t>
            </a:r>
            <a:r>
              <a:rPr lang="en-GB" sz="1400" dirty="0" err="1" smtClean="0"/>
              <a:t>zu</a:t>
            </a:r>
            <a:r>
              <a:rPr lang="en-GB" sz="1400" dirty="0" smtClean="0"/>
              <a:t> </a:t>
            </a:r>
            <a:r>
              <a:rPr lang="en-GB" sz="1400" dirty="0" err="1" smtClean="0"/>
              <a:t>klein</a:t>
            </a:r>
            <a:r>
              <a:rPr lang="en-GB" sz="1400" dirty="0" smtClean="0"/>
              <a:t> – too small</a:t>
            </a:r>
          </a:p>
          <a:p>
            <a:r>
              <a:rPr lang="en-GB" sz="1400" dirty="0">
                <a:solidFill>
                  <a:schemeClr val="bg1"/>
                </a:solidFill>
              </a:rPr>
              <a:t>Was </a:t>
            </a:r>
            <a:r>
              <a:rPr lang="en-GB" sz="1400" dirty="0" err="1">
                <a:solidFill>
                  <a:schemeClr val="bg1"/>
                </a:solidFill>
              </a:rPr>
              <a:t>kostet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er</a:t>
            </a:r>
            <a:r>
              <a:rPr lang="en-GB" sz="1400" dirty="0">
                <a:solidFill>
                  <a:schemeClr val="bg1"/>
                </a:solidFill>
              </a:rPr>
              <a:t> / </a:t>
            </a:r>
            <a:r>
              <a:rPr lang="en-GB" sz="1400" dirty="0" err="1">
                <a:solidFill>
                  <a:schemeClr val="bg1"/>
                </a:solidFill>
              </a:rPr>
              <a:t>sie</a:t>
            </a:r>
            <a:r>
              <a:rPr lang="en-GB" sz="1400" dirty="0">
                <a:solidFill>
                  <a:schemeClr val="bg1"/>
                </a:solidFill>
              </a:rPr>
              <a:t> / </a:t>
            </a:r>
            <a:r>
              <a:rPr lang="en-GB" sz="1400" dirty="0" err="1">
                <a:solidFill>
                  <a:schemeClr val="bg1"/>
                </a:solidFill>
              </a:rPr>
              <a:t>es</a:t>
            </a:r>
            <a:r>
              <a:rPr lang="en-GB" sz="1400" dirty="0">
                <a:solidFill>
                  <a:schemeClr val="bg1"/>
                </a:solidFill>
              </a:rPr>
              <a:t>? </a:t>
            </a:r>
            <a:r>
              <a:rPr lang="en-GB" sz="1400" dirty="0" smtClean="0">
                <a:solidFill>
                  <a:schemeClr val="bg1"/>
                </a:solidFill>
              </a:rPr>
              <a:t>How much is it? Was </a:t>
            </a:r>
            <a:r>
              <a:rPr lang="en-GB" sz="1400" dirty="0" err="1">
                <a:solidFill>
                  <a:schemeClr val="bg1"/>
                </a:solidFill>
              </a:rPr>
              <a:t>kosten</a:t>
            </a:r>
            <a:r>
              <a:rPr lang="en-GB" sz="1400" dirty="0">
                <a:solidFill>
                  <a:schemeClr val="bg1"/>
                </a:solidFill>
              </a:rPr>
              <a:t> </a:t>
            </a:r>
            <a:r>
              <a:rPr lang="en-GB" sz="1400" dirty="0" err="1">
                <a:solidFill>
                  <a:schemeClr val="bg1"/>
                </a:solidFill>
              </a:rPr>
              <a:t>sie</a:t>
            </a:r>
            <a:r>
              <a:rPr lang="en-GB" sz="1400" dirty="0" smtClean="0">
                <a:solidFill>
                  <a:schemeClr val="bg1"/>
                </a:solidFill>
              </a:rPr>
              <a:t>? How much are they?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B17FA90E-A3F0-4DB6-B966-CCAA1E6145C2}"/>
              </a:ext>
            </a:extLst>
          </p:cNvPr>
          <p:cNvSpPr/>
          <p:nvPr/>
        </p:nvSpPr>
        <p:spPr>
          <a:xfrm>
            <a:off x="4535362" y="709601"/>
            <a:ext cx="2080590" cy="243154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/>
              <a:t>Subject &amp; object / nominative and accusative</a:t>
            </a:r>
          </a:p>
          <a:p>
            <a:r>
              <a:rPr lang="en-GB" sz="1400" b="1" u="sng" dirty="0"/>
              <a:t>Plural forms</a:t>
            </a:r>
          </a:p>
          <a:p>
            <a:r>
              <a:rPr lang="en-GB" sz="1400" b="1" u="sng" dirty="0"/>
              <a:t>Subject &amp; object pronouns: </a:t>
            </a:r>
            <a:r>
              <a:rPr lang="en-GB" sz="1400" b="1" u="sng" dirty="0" err="1"/>
              <a:t>er</a:t>
            </a:r>
            <a:r>
              <a:rPr lang="en-GB" sz="1400" b="1" u="sng" dirty="0"/>
              <a:t>, </a:t>
            </a:r>
            <a:r>
              <a:rPr lang="en-GB" sz="1400" b="1" u="sng" dirty="0" err="1"/>
              <a:t>sie</a:t>
            </a:r>
            <a:r>
              <a:rPr lang="en-GB" sz="1400" b="1" u="sng" dirty="0"/>
              <a:t> ,</a:t>
            </a:r>
            <a:r>
              <a:rPr lang="en-GB" sz="1400" b="1" u="sng" dirty="0" err="1"/>
              <a:t>es</a:t>
            </a:r>
            <a:r>
              <a:rPr lang="en-GB" sz="1400" b="1" u="sng" dirty="0"/>
              <a:t>, </a:t>
            </a:r>
            <a:r>
              <a:rPr lang="en-GB" sz="1400" b="1" u="sng" dirty="0" err="1"/>
              <a:t>sie</a:t>
            </a:r>
            <a:r>
              <a:rPr lang="en-GB" sz="1400" b="1" u="sng" dirty="0"/>
              <a:t> &amp; </a:t>
            </a:r>
            <a:r>
              <a:rPr lang="en-GB" sz="1400" b="1" u="sng" dirty="0" err="1"/>
              <a:t>ihn</a:t>
            </a:r>
            <a:r>
              <a:rPr lang="en-GB" sz="1400" b="1" u="sng" dirty="0"/>
              <a:t>, </a:t>
            </a:r>
            <a:r>
              <a:rPr lang="en-GB" sz="1400" b="1" u="sng" dirty="0" err="1"/>
              <a:t>sie</a:t>
            </a:r>
            <a:r>
              <a:rPr lang="en-GB" sz="1400" b="1" u="sng" dirty="0"/>
              <a:t>, </a:t>
            </a:r>
            <a:r>
              <a:rPr lang="en-GB" sz="1400" b="1" u="sng" dirty="0" err="1"/>
              <a:t>es</a:t>
            </a:r>
            <a:r>
              <a:rPr lang="en-GB" sz="1400" b="1" u="sng" dirty="0"/>
              <a:t>, </a:t>
            </a:r>
            <a:r>
              <a:rPr lang="en-GB" sz="1400" b="1" u="sng" dirty="0" err="1"/>
              <a:t>sie</a:t>
            </a:r>
            <a:endParaRPr lang="en-GB" sz="1400" b="1" u="sng" dirty="0"/>
          </a:p>
          <a:p>
            <a:r>
              <a:rPr lang="en-GB" sz="1400" b="1" u="sng" dirty="0"/>
              <a:t>Irregular verbs*</a:t>
            </a:r>
          </a:p>
          <a:p>
            <a:r>
              <a:rPr lang="en-GB" sz="1200" b="1" dirty="0"/>
              <a:t>Adjective endings</a:t>
            </a:r>
          </a:p>
          <a:p>
            <a:r>
              <a:rPr lang="en-GB" sz="1200" b="1" u="sng" dirty="0"/>
              <a:t>Colours &amp; </a:t>
            </a:r>
            <a:r>
              <a:rPr lang="en-GB" sz="1200" b="1" dirty="0"/>
              <a:t>Adjectives describing animals &amp; clothes </a:t>
            </a:r>
            <a:endParaRPr lang="en-GB" sz="1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DB77FFA-D160-4B72-9D9F-9D15EAFDFD0E}"/>
              </a:ext>
            </a:extLst>
          </p:cNvPr>
          <p:cNvSpPr/>
          <p:nvPr/>
        </p:nvSpPr>
        <p:spPr>
          <a:xfrm>
            <a:off x="6734289" y="1752601"/>
            <a:ext cx="5446251" cy="11239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 smtClean="0">
                <a:solidFill>
                  <a:schemeClr val="tx1"/>
                </a:solidFill>
              </a:rPr>
              <a:t>cool – cool; toll – great; super – super;  </a:t>
            </a:r>
            <a:r>
              <a:rPr lang="en-GB" sz="1400" dirty="0" err="1" smtClean="0">
                <a:solidFill>
                  <a:schemeClr val="tx1"/>
                </a:solidFill>
              </a:rPr>
              <a:t>schön</a:t>
            </a:r>
            <a:r>
              <a:rPr lang="en-GB" sz="1400" dirty="0" smtClean="0">
                <a:solidFill>
                  <a:schemeClr val="tx1"/>
                </a:solidFill>
              </a:rPr>
              <a:t> – lovely; </a:t>
            </a:r>
            <a:r>
              <a:rPr lang="en-GB" sz="1400" dirty="0" err="1" smtClean="0">
                <a:solidFill>
                  <a:schemeClr val="tx1"/>
                </a:solidFill>
              </a:rPr>
              <a:t>modisch</a:t>
            </a:r>
            <a:r>
              <a:rPr lang="en-GB" sz="1400" dirty="0" smtClean="0">
                <a:solidFill>
                  <a:schemeClr val="tx1"/>
                </a:solidFill>
              </a:rPr>
              <a:t> – fashionable;  </a:t>
            </a:r>
            <a:r>
              <a:rPr lang="en-GB" sz="1400" dirty="0" err="1" smtClean="0">
                <a:solidFill>
                  <a:schemeClr val="tx1"/>
                </a:solidFill>
              </a:rPr>
              <a:t>bequem</a:t>
            </a:r>
            <a:r>
              <a:rPr lang="en-GB" sz="1400" dirty="0" smtClean="0">
                <a:solidFill>
                  <a:schemeClr val="tx1"/>
                </a:solidFill>
              </a:rPr>
              <a:t> – comfortable;  </a:t>
            </a:r>
            <a:r>
              <a:rPr lang="en-GB" sz="1400" dirty="0" err="1" smtClean="0">
                <a:solidFill>
                  <a:schemeClr val="tx1"/>
                </a:solidFill>
              </a:rPr>
              <a:t>billig</a:t>
            </a:r>
            <a:r>
              <a:rPr lang="en-GB" sz="1400" dirty="0" smtClean="0">
                <a:solidFill>
                  <a:schemeClr val="tx1"/>
                </a:solidFill>
              </a:rPr>
              <a:t> – cheap; </a:t>
            </a:r>
            <a:r>
              <a:rPr lang="en-GB" sz="1400" dirty="0" err="1" smtClean="0">
                <a:solidFill>
                  <a:schemeClr val="tx1"/>
                </a:solidFill>
              </a:rPr>
              <a:t>günstig</a:t>
            </a:r>
            <a:r>
              <a:rPr lang="en-GB" sz="1400" dirty="0" smtClean="0">
                <a:solidFill>
                  <a:schemeClr val="tx1"/>
                </a:solidFill>
              </a:rPr>
              <a:t> – reasonable; </a:t>
            </a:r>
            <a:r>
              <a:rPr lang="en-GB" sz="1400" dirty="0" err="1" smtClean="0">
                <a:solidFill>
                  <a:schemeClr val="tx1"/>
                </a:solidFill>
              </a:rPr>
              <a:t>teuer</a:t>
            </a:r>
            <a:r>
              <a:rPr lang="en-GB" sz="1400" dirty="0" smtClean="0">
                <a:solidFill>
                  <a:schemeClr val="tx1"/>
                </a:solidFill>
              </a:rPr>
              <a:t> – expensive; </a:t>
            </a:r>
            <a:r>
              <a:rPr lang="en-GB" sz="1400" dirty="0" err="1" smtClean="0">
                <a:solidFill>
                  <a:schemeClr val="tx1"/>
                </a:solidFill>
              </a:rPr>
              <a:t>scheußlich</a:t>
            </a:r>
            <a:r>
              <a:rPr lang="en-GB" sz="1400" dirty="0" smtClean="0">
                <a:solidFill>
                  <a:schemeClr val="tx1"/>
                </a:solidFill>
              </a:rPr>
              <a:t> – awful; </a:t>
            </a:r>
            <a:r>
              <a:rPr lang="en-GB" sz="1400" dirty="0" err="1" smtClean="0">
                <a:solidFill>
                  <a:schemeClr val="tx1"/>
                </a:solidFill>
              </a:rPr>
              <a:t>altmodisch</a:t>
            </a:r>
            <a:r>
              <a:rPr lang="en-GB" sz="1400" dirty="0" smtClean="0">
                <a:solidFill>
                  <a:schemeClr val="tx1"/>
                </a:solidFill>
              </a:rPr>
              <a:t> – old fashioned; </a:t>
            </a:r>
            <a:r>
              <a:rPr lang="en-GB" sz="1400" dirty="0" err="1" smtClean="0">
                <a:solidFill>
                  <a:schemeClr val="tx1"/>
                </a:solidFill>
              </a:rPr>
              <a:t>furchtbar</a:t>
            </a:r>
            <a:r>
              <a:rPr lang="en-GB" sz="1400" dirty="0" smtClean="0">
                <a:solidFill>
                  <a:schemeClr val="tx1"/>
                </a:solidFill>
              </a:rPr>
              <a:t> – dreadful; </a:t>
            </a:r>
            <a:r>
              <a:rPr lang="en-GB" sz="1400" dirty="0" err="1" smtClean="0">
                <a:solidFill>
                  <a:schemeClr val="tx1"/>
                </a:solidFill>
              </a:rPr>
              <a:t>doof</a:t>
            </a:r>
            <a:r>
              <a:rPr lang="en-GB" sz="1400" dirty="0" smtClean="0">
                <a:solidFill>
                  <a:schemeClr val="tx1"/>
                </a:solidFill>
              </a:rPr>
              <a:t> – stupid, silly; </a:t>
            </a:r>
            <a:r>
              <a:rPr lang="en-GB" sz="1400" dirty="0" err="1" smtClean="0">
                <a:solidFill>
                  <a:schemeClr val="tx1"/>
                </a:solidFill>
              </a:rPr>
              <a:t>kratzig</a:t>
            </a:r>
            <a:r>
              <a:rPr lang="en-GB" sz="1400" dirty="0" smtClean="0">
                <a:solidFill>
                  <a:schemeClr val="tx1"/>
                </a:solidFill>
              </a:rPr>
              <a:t> - itchy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628778"/>
              </p:ext>
            </p:extLst>
          </p:nvPr>
        </p:nvGraphicFramePr>
        <p:xfrm>
          <a:off x="64884" y="1065375"/>
          <a:ext cx="4293316" cy="946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41"/>
                <a:gridCol w="941874"/>
                <a:gridCol w="1026940"/>
                <a:gridCol w="838076"/>
                <a:gridCol w="862485"/>
              </a:tblGrid>
              <a:tr h="19511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a/ an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Neuter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Plural</a:t>
                      </a:r>
                      <a:endParaRPr lang="en-GB" sz="12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NOM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ACC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einen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267016"/>
              </p:ext>
            </p:extLst>
          </p:nvPr>
        </p:nvGraphicFramePr>
        <p:xfrm>
          <a:off x="6724484" y="1295400"/>
          <a:ext cx="5446251" cy="518160"/>
        </p:xfrm>
        <a:graphic>
          <a:graphicData uri="http://schemas.openxmlformats.org/drawingml/2006/table">
            <a:tbl>
              <a:tblPr/>
              <a:tblGrid>
                <a:gridCol w="5446251"/>
              </a:tblGrid>
              <a:tr h="3238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 smtClean="0"/>
                        <a:t>sehr</a:t>
                      </a:r>
                      <a:r>
                        <a:rPr lang="en-GB" sz="1400" dirty="0" smtClean="0"/>
                        <a:t> – very; </a:t>
                      </a:r>
                      <a:r>
                        <a:rPr lang="en-GB" sz="1400" dirty="0" err="1" smtClean="0"/>
                        <a:t>ziemlich</a:t>
                      </a:r>
                      <a:r>
                        <a:rPr lang="en-GB" sz="1400" dirty="0" smtClean="0"/>
                        <a:t> – quite; </a:t>
                      </a:r>
                      <a:r>
                        <a:rPr lang="en-GB" sz="1400" dirty="0" err="1" smtClean="0"/>
                        <a:t>zu</a:t>
                      </a:r>
                      <a:r>
                        <a:rPr lang="en-GB" sz="1400" dirty="0" smtClean="0"/>
                        <a:t> – too; </a:t>
                      </a:r>
                      <a:r>
                        <a:rPr lang="en-GB" sz="1400" dirty="0" err="1" smtClean="0"/>
                        <a:t>überhaupt</a:t>
                      </a:r>
                      <a:r>
                        <a:rPr lang="en-GB" sz="1400" dirty="0" smtClean="0"/>
                        <a:t> </a:t>
                      </a:r>
                      <a:r>
                        <a:rPr lang="en-GB" sz="1400" dirty="0" err="1" smtClean="0"/>
                        <a:t>nicht</a:t>
                      </a:r>
                      <a:r>
                        <a:rPr lang="en-GB" sz="1400" dirty="0" smtClean="0"/>
                        <a:t> – not at all; gar </a:t>
                      </a:r>
                      <a:r>
                        <a:rPr lang="en-GB" sz="1400" dirty="0" err="1" smtClean="0"/>
                        <a:t>nicht</a:t>
                      </a:r>
                      <a:r>
                        <a:rPr lang="en-GB" sz="1400" dirty="0" smtClean="0"/>
                        <a:t> – not at all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accent6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758609" y="3034990"/>
            <a:ext cx="5152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DB77FFA-D160-4B72-9D9F-9D15EAFDFD0E}"/>
              </a:ext>
            </a:extLst>
          </p:cNvPr>
          <p:cNvSpPr/>
          <p:nvPr/>
        </p:nvSpPr>
        <p:spPr>
          <a:xfrm>
            <a:off x="6615952" y="2876551"/>
            <a:ext cx="5554783" cy="80009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 smtClean="0">
                <a:solidFill>
                  <a:schemeClr val="tx1"/>
                </a:solidFill>
              </a:rPr>
              <a:t>Hast du mal…? Do you have… </a:t>
            </a:r>
            <a:r>
              <a:rPr lang="en-GB" sz="1200" b="1" dirty="0" err="1" smtClean="0">
                <a:solidFill>
                  <a:schemeClr val="tx1"/>
                </a:solidFill>
              </a:rPr>
              <a:t>Leihst</a:t>
            </a:r>
            <a:r>
              <a:rPr lang="en-GB" sz="1200" b="1" dirty="0" smtClean="0">
                <a:solidFill>
                  <a:schemeClr val="tx1"/>
                </a:solidFill>
              </a:rPr>
              <a:t> du </a:t>
            </a:r>
            <a:r>
              <a:rPr lang="en-GB" sz="1200" b="1" dirty="0" err="1" smtClean="0">
                <a:solidFill>
                  <a:schemeClr val="tx1"/>
                </a:solidFill>
              </a:rPr>
              <a:t>mir</a:t>
            </a:r>
            <a:r>
              <a:rPr lang="en-GB" sz="1200" b="1" dirty="0" smtClean="0">
                <a:solidFill>
                  <a:schemeClr val="tx1"/>
                </a:solidFill>
              </a:rPr>
              <a:t>…? Can you lend me…? ...den </a:t>
            </a:r>
            <a:r>
              <a:rPr lang="en-GB" sz="1200" b="1" dirty="0" err="1" smtClean="0">
                <a:solidFill>
                  <a:schemeClr val="tx1"/>
                </a:solidFill>
              </a:rPr>
              <a:t>Kleber</a:t>
            </a:r>
            <a:r>
              <a:rPr lang="en-GB" sz="1200" b="1" dirty="0" smtClean="0">
                <a:solidFill>
                  <a:schemeClr val="tx1"/>
                </a:solidFill>
              </a:rPr>
              <a:t> – the glue stick; </a:t>
            </a:r>
            <a:r>
              <a:rPr lang="en-GB" sz="1200" b="1" dirty="0" err="1" smtClean="0">
                <a:solidFill>
                  <a:schemeClr val="tx1"/>
                </a:solidFill>
              </a:rPr>
              <a:t>ein</a:t>
            </a:r>
            <a:r>
              <a:rPr lang="en-GB" sz="1200" b="1" dirty="0" smtClean="0">
                <a:solidFill>
                  <a:schemeClr val="tx1"/>
                </a:solidFill>
              </a:rPr>
              <a:t> Blatt </a:t>
            </a:r>
            <a:r>
              <a:rPr lang="en-GB" sz="1200" b="1" dirty="0" err="1" smtClean="0">
                <a:solidFill>
                  <a:schemeClr val="tx1"/>
                </a:solidFill>
              </a:rPr>
              <a:t>Papier</a:t>
            </a:r>
            <a:r>
              <a:rPr lang="en-GB" sz="1200" b="1" dirty="0" smtClean="0">
                <a:solidFill>
                  <a:schemeClr val="tx1"/>
                </a:solidFill>
              </a:rPr>
              <a:t> – a piece of paper; </a:t>
            </a:r>
            <a:r>
              <a:rPr lang="en-GB" sz="1200" b="1" dirty="0" err="1" smtClean="0">
                <a:solidFill>
                  <a:schemeClr val="tx1"/>
                </a:solidFill>
              </a:rPr>
              <a:t>eine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Schere</a:t>
            </a:r>
            <a:r>
              <a:rPr lang="en-GB" sz="1200" b="1" dirty="0" smtClean="0">
                <a:solidFill>
                  <a:schemeClr val="tx1"/>
                </a:solidFill>
              </a:rPr>
              <a:t> – a pair of scissors; </a:t>
            </a:r>
            <a:r>
              <a:rPr lang="en-GB" sz="1200" b="1" dirty="0" err="1" smtClean="0">
                <a:solidFill>
                  <a:schemeClr val="tx1"/>
                </a:solidFill>
              </a:rPr>
              <a:t>ein</a:t>
            </a:r>
            <a:r>
              <a:rPr lang="en-GB" sz="1200" b="1" dirty="0" smtClean="0">
                <a:solidFill>
                  <a:schemeClr val="tx1"/>
                </a:solidFill>
              </a:rPr>
              <a:t> Lineal – a ruler; </a:t>
            </a:r>
            <a:r>
              <a:rPr lang="en-GB" sz="1200" b="1" dirty="0" err="1" smtClean="0">
                <a:solidFill>
                  <a:schemeClr val="tx1"/>
                </a:solidFill>
              </a:rPr>
              <a:t>einen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schwarzen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Stift</a:t>
            </a:r>
            <a:r>
              <a:rPr lang="en-GB" sz="1200" b="1" dirty="0" smtClean="0">
                <a:solidFill>
                  <a:schemeClr val="tx1"/>
                </a:solidFill>
              </a:rPr>
              <a:t> – a black pen; </a:t>
            </a:r>
            <a:r>
              <a:rPr lang="en-GB" sz="1200" b="1" dirty="0" err="1" smtClean="0">
                <a:solidFill>
                  <a:schemeClr val="tx1"/>
                </a:solidFill>
              </a:rPr>
              <a:t>einen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blauen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Stift</a:t>
            </a:r>
            <a:r>
              <a:rPr lang="en-GB" sz="1200" b="1" dirty="0" smtClean="0">
                <a:solidFill>
                  <a:schemeClr val="tx1"/>
                </a:solidFill>
              </a:rPr>
              <a:t> – a blue pen; </a:t>
            </a:r>
            <a:r>
              <a:rPr lang="en-GB" sz="1200" b="1" dirty="0" err="1" smtClean="0">
                <a:solidFill>
                  <a:schemeClr val="tx1"/>
                </a:solidFill>
              </a:rPr>
              <a:t>einen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Bleistift</a:t>
            </a:r>
            <a:r>
              <a:rPr lang="en-GB" sz="1200" b="1" dirty="0" smtClean="0">
                <a:solidFill>
                  <a:schemeClr val="tx1"/>
                </a:solidFill>
              </a:rPr>
              <a:t> – a pencil; </a:t>
            </a:r>
            <a:r>
              <a:rPr lang="en-GB" sz="1200" b="1" dirty="0" err="1" smtClean="0">
                <a:solidFill>
                  <a:schemeClr val="tx1"/>
                </a:solidFill>
              </a:rPr>
              <a:t>einen</a:t>
            </a:r>
            <a:r>
              <a:rPr lang="en-GB" sz="1200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 err="1" smtClean="0">
                <a:solidFill>
                  <a:schemeClr val="tx1"/>
                </a:solidFill>
              </a:rPr>
              <a:t>Radiergummi</a:t>
            </a:r>
            <a:r>
              <a:rPr lang="en-GB" sz="1200" b="1" dirty="0" smtClean="0">
                <a:solidFill>
                  <a:schemeClr val="tx1"/>
                </a:solidFill>
              </a:rPr>
              <a:t> – a rubber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19475" y="4109989"/>
            <a:ext cx="2676525" cy="289310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ADJECTIVE ENDINGS: Mixed</a:t>
            </a:r>
          </a:p>
          <a:p>
            <a:r>
              <a:rPr lang="en-GB" sz="1400" b="1" u="sng" dirty="0" smtClean="0"/>
              <a:t>NOMINATIVE CASE (SUBJECT)</a:t>
            </a:r>
          </a:p>
          <a:p>
            <a:r>
              <a:rPr lang="en-GB" sz="1400" b="1" dirty="0" err="1"/>
              <a:t>e</a:t>
            </a:r>
            <a:r>
              <a:rPr lang="en-GB" sz="1400" b="1" dirty="0" err="1" smtClean="0"/>
              <a:t>in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rot</a:t>
            </a:r>
            <a:r>
              <a:rPr lang="en-GB" sz="1400" b="1" u="sng" dirty="0" err="1" smtClean="0"/>
              <a:t>er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Pulli</a:t>
            </a:r>
            <a:r>
              <a:rPr lang="en-GB" sz="1400" b="1" dirty="0" smtClean="0"/>
              <a:t> </a:t>
            </a:r>
          </a:p>
          <a:p>
            <a:r>
              <a:rPr lang="en-GB" sz="1400" b="1" dirty="0" err="1" smtClean="0"/>
              <a:t>eine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blau</a:t>
            </a:r>
            <a:r>
              <a:rPr lang="en-GB" sz="1400" b="1" u="sng" dirty="0" err="1" smtClean="0"/>
              <a:t>e</a:t>
            </a:r>
            <a:r>
              <a:rPr lang="en-GB" sz="1400" b="1" dirty="0" smtClean="0"/>
              <a:t> Hose </a:t>
            </a:r>
          </a:p>
          <a:p>
            <a:r>
              <a:rPr lang="en-GB" sz="1400" b="1" dirty="0" err="1" smtClean="0"/>
              <a:t>ein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grün</a:t>
            </a:r>
            <a:r>
              <a:rPr lang="en-GB" sz="1400" b="1" u="sng" dirty="0" err="1" smtClean="0"/>
              <a:t>es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Hemd</a:t>
            </a:r>
            <a:r>
              <a:rPr lang="en-GB" sz="1400" b="1" dirty="0" smtClean="0"/>
              <a:t> </a:t>
            </a:r>
          </a:p>
          <a:p>
            <a:r>
              <a:rPr lang="en-GB" sz="1400" b="1" dirty="0" err="1" smtClean="0"/>
              <a:t>braun</a:t>
            </a:r>
            <a:r>
              <a:rPr lang="en-GB" sz="1400" b="1" u="sng" dirty="0" err="1" smtClean="0"/>
              <a:t>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Stiefel</a:t>
            </a:r>
            <a:r>
              <a:rPr lang="en-GB" sz="1400" b="1" dirty="0" smtClean="0"/>
              <a:t> </a:t>
            </a:r>
            <a:endParaRPr lang="en-GB" sz="1400" b="1" dirty="0"/>
          </a:p>
          <a:p>
            <a:endParaRPr lang="en-GB" sz="1400" b="1" u="sng" dirty="0" smtClean="0"/>
          </a:p>
          <a:p>
            <a:r>
              <a:rPr lang="en-GB" sz="1400" b="1" u="sng" dirty="0" smtClean="0"/>
              <a:t>ACCUSATIVE CASE (OBJECT)</a:t>
            </a:r>
          </a:p>
          <a:p>
            <a:r>
              <a:rPr lang="en-GB" sz="1400" b="1" dirty="0" err="1" smtClean="0"/>
              <a:t>Ich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trage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einen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rot</a:t>
            </a:r>
            <a:r>
              <a:rPr lang="en-GB" sz="1400" b="1" u="sng" dirty="0" err="1" smtClean="0"/>
              <a:t>en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Pulli</a:t>
            </a:r>
            <a:r>
              <a:rPr lang="en-GB" sz="1400" b="1" dirty="0" smtClean="0"/>
              <a:t>.</a:t>
            </a:r>
          </a:p>
          <a:p>
            <a:r>
              <a:rPr lang="en-GB" sz="1400" b="1" dirty="0" err="1" smtClean="0"/>
              <a:t>Ich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trage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eine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blau</a:t>
            </a:r>
            <a:r>
              <a:rPr lang="en-GB" sz="1400" b="1" u="sng" dirty="0" err="1" smtClean="0"/>
              <a:t>e</a:t>
            </a:r>
            <a:r>
              <a:rPr lang="en-GB" sz="1400" b="1" dirty="0" smtClean="0"/>
              <a:t> Hose.</a:t>
            </a:r>
          </a:p>
          <a:p>
            <a:r>
              <a:rPr lang="en-GB" sz="1400" b="1" dirty="0" err="1" smtClean="0"/>
              <a:t>Ich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trage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ein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grün</a:t>
            </a:r>
            <a:r>
              <a:rPr lang="en-GB" sz="1400" b="1" u="sng" dirty="0" err="1" smtClean="0"/>
              <a:t>es</a:t>
            </a:r>
            <a:r>
              <a:rPr lang="en-GB" sz="1400" b="1" u="sng" dirty="0" smtClean="0"/>
              <a:t> </a:t>
            </a:r>
            <a:r>
              <a:rPr lang="en-GB" sz="1400" b="1" dirty="0" err="1" smtClean="0"/>
              <a:t>Hemd</a:t>
            </a:r>
            <a:r>
              <a:rPr lang="en-GB" sz="1400" b="1" dirty="0" smtClean="0"/>
              <a:t>.</a:t>
            </a:r>
          </a:p>
          <a:p>
            <a:r>
              <a:rPr lang="en-GB" sz="1400" b="1" dirty="0" err="1" smtClean="0"/>
              <a:t>Ich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trage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braun</a:t>
            </a:r>
            <a:r>
              <a:rPr lang="en-GB" sz="1400" b="1" u="sng" dirty="0" err="1" smtClean="0"/>
              <a:t>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Stiefel</a:t>
            </a:r>
            <a:r>
              <a:rPr lang="en-GB" sz="1400" b="1" dirty="0" smtClean="0"/>
              <a:t>.</a:t>
            </a:r>
          </a:p>
          <a:p>
            <a:endParaRPr lang="en-GB" sz="1400" b="1" dirty="0" smtClean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9915828"/>
              </p:ext>
            </p:extLst>
          </p:nvPr>
        </p:nvGraphicFramePr>
        <p:xfrm>
          <a:off x="75342" y="63270"/>
          <a:ext cx="4293316" cy="946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41"/>
                <a:gridCol w="941874"/>
                <a:gridCol w="1026940"/>
                <a:gridCol w="838076"/>
                <a:gridCol w="862485"/>
              </a:tblGrid>
              <a:tr h="19511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Neuter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Plural</a:t>
                      </a:r>
                      <a:endParaRPr lang="en-GB" sz="12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NOM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das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ACC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den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das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die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5572659"/>
              </p:ext>
            </p:extLst>
          </p:nvPr>
        </p:nvGraphicFramePr>
        <p:xfrm>
          <a:off x="64511" y="3123514"/>
          <a:ext cx="4293316" cy="946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41"/>
                <a:gridCol w="941874"/>
                <a:gridCol w="1026940"/>
                <a:gridCol w="838076"/>
                <a:gridCol w="862485"/>
              </a:tblGrid>
              <a:tr h="195113"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Pronouns</a:t>
                      </a:r>
                      <a:endParaRPr lang="en-GB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Neuter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Plural</a:t>
                      </a:r>
                      <a:endParaRPr lang="en-GB" sz="12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NOM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er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ACC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ihn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sie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82645"/>
              </p:ext>
            </p:extLst>
          </p:nvPr>
        </p:nvGraphicFramePr>
        <p:xfrm>
          <a:off x="64511" y="2088344"/>
          <a:ext cx="4293316" cy="9466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941"/>
                <a:gridCol w="941874"/>
                <a:gridCol w="1026940"/>
                <a:gridCol w="838076"/>
                <a:gridCol w="862485"/>
              </a:tblGrid>
              <a:tr h="195113">
                <a:tc>
                  <a:txBody>
                    <a:bodyPr/>
                    <a:lstStyle/>
                    <a:p>
                      <a:r>
                        <a:rPr lang="en-GB" sz="900" dirty="0" smtClean="0"/>
                        <a:t>negative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Masculine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Feminine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Neuter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Plural</a:t>
                      </a:r>
                      <a:endParaRPr lang="en-GB" sz="12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NOM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</a:tr>
              <a:tr h="336163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ACC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keine</a:t>
                      </a:r>
                      <a:endParaRPr lang="en-GB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42874" y="4111109"/>
            <a:ext cx="3276601" cy="317009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b="1" dirty="0"/>
              <a:t>ADJECTIVE ENDINGS</a:t>
            </a:r>
            <a:r>
              <a:rPr lang="en-GB" sz="1400" b="1" dirty="0" smtClean="0"/>
              <a:t>: Weak</a:t>
            </a:r>
          </a:p>
          <a:p>
            <a:r>
              <a:rPr lang="en-GB" sz="1400" b="1" u="sng" dirty="0"/>
              <a:t>NOMINATIVE CASE (SUBJECT</a:t>
            </a:r>
            <a:r>
              <a:rPr lang="en-GB" sz="1400" b="1" u="sng" dirty="0" smtClean="0"/>
              <a:t>)</a:t>
            </a:r>
          </a:p>
          <a:p>
            <a:r>
              <a:rPr lang="en-GB" sz="1400" b="1" dirty="0"/>
              <a:t>Der rot</a:t>
            </a:r>
            <a:r>
              <a:rPr lang="en-GB" sz="1400" b="1" u="sng" dirty="0"/>
              <a:t>e</a:t>
            </a:r>
            <a:r>
              <a:rPr lang="en-GB" sz="1400" b="1" dirty="0"/>
              <a:t> </a:t>
            </a:r>
            <a:r>
              <a:rPr lang="en-GB" sz="1400" b="1" dirty="0" err="1"/>
              <a:t>Pulli</a:t>
            </a:r>
            <a:r>
              <a:rPr lang="en-GB" sz="1400" b="1" dirty="0"/>
              <a:t> </a:t>
            </a:r>
            <a:r>
              <a:rPr lang="en-GB" sz="1400" b="1" dirty="0" err="1"/>
              <a:t>ist</a:t>
            </a:r>
            <a:r>
              <a:rPr lang="en-GB" sz="1400" b="1" dirty="0"/>
              <a:t> </a:t>
            </a:r>
            <a:r>
              <a:rPr lang="en-GB" sz="1400" b="1" dirty="0" err="1"/>
              <a:t>teuer</a:t>
            </a:r>
            <a:r>
              <a:rPr lang="en-GB" sz="1400" b="1" dirty="0"/>
              <a:t>.</a:t>
            </a:r>
          </a:p>
          <a:p>
            <a:r>
              <a:rPr lang="en-GB" sz="1400" b="1" dirty="0"/>
              <a:t>Die </a:t>
            </a:r>
            <a:r>
              <a:rPr lang="en-GB" sz="1400" b="1" dirty="0" err="1"/>
              <a:t>blau</a:t>
            </a:r>
            <a:r>
              <a:rPr lang="en-GB" sz="1400" b="1" u="sng" dirty="0" err="1"/>
              <a:t>e</a:t>
            </a:r>
            <a:r>
              <a:rPr lang="en-GB" sz="1400" b="1" dirty="0"/>
              <a:t> Hose </a:t>
            </a:r>
            <a:r>
              <a:rPr lang="en-GB" sz="1400" b="1" dirty="0" err="1"/>
              <a:t>ist</a:t>
            </a:r>
            <a:r>
              <a:rPr lang="en-GB" sz="1400" b="1" dirty="0"/>
              <a:t> </a:t>
            </a:r>
            <a:r>
              <a:rPr lang="en-GB" sz="1400" b="1" dirty="0" err="1"/>
              <a:t>zu</a:t>
            </a:r>
            <a:r>
              <a:rPr lang="en-GB" sz="1400" b="1" dirty="0"/>
              <a:t> </a:t>
            </a:r>
            <a:r>
              <a:rPr lang="en-GB" sz="1400" b="1" dirty="0" err="1"/>
              <a:t>groß</a:t>
            </a:r>
            <a:r>
              <a:rPr lang="en-GB" sz="1400" b="1" dirty="0"/>
              <a:t>.</a:t>
            </a:r>
          </a:p>
          <a:p>
            <a:r>
              <a:rPr lang="en-GB" sz="1400" b="1" dirty="0"/>
              <a:t>Das </a:t>
            </a:r>
            <a:r>
              <a:rPr lang="en-GB" sz="1400" b="1" dirty="0" err="1"/>
              <a:t>grün</a:t>
            </a:r>
            <a:r>
              <a:rPr lang="en-GB" sz="1400" b="1" u="sng" dirty="0" err="1"/>
              <a:t>e</a:t>
            </a:r>
            <a:r>
              <a:rPr lang="en-GB" sz="1400" b="1" dirty="0"/>
              <a:t> </a:t>
            </a:r>
            <a:r>
              <a:rPr lang="en-GB" sz="1400" b="1" dirty="0" err="1"/>
              <a:t>Hemd</a:t>
            </a:r>
            <a:r>
              <a:rPr lang="en-GB" sz="1400" b="1" dirty="0"/>
              <a:t> </a:t>
            </a:r>
            <a:r>
              <a:rPr lang="en-GB" sz="1400" b="1" dirty="0" err="1"/>
              <a:t>ist</a:t>
            </a:r>
            <a:r>
              <a:rPr lang="en-GB" sz="1400" b="1" dirty="0"/>
              <a:t> </a:t>
            </a:r>
            <a:r>
              <a:rPr lang="en-GB" sz="1400" b="1" dirty="0" err="1"/>
              <a:t>schön</a:t>
            </a:r>
            <a:r>
              <a:rPr lang="en-GB" sz="1400" b="1" dirty="0"/>
              <a:t>.</a:t>
            </a:r>
          </a:p>
          <a:p>
            <a:r>
              <a:rPr lang="en-GB" sz="1400" b="1" dirty="0"/>
              <a:t>Die </a:t>
            </a:r>
            <a:r>
              <a:rPr lang="en-GB" sz="1400" b="1" dirty="0" err="1"/>
              <a:t>braun</a:t>
            </a:r>
            <a:r>
              <a:rPr lang="en-GB" sz="1400" b="1" u="sng" dirty="0" err="1"/>
              <a:t>en</a:t>
            </a:r>
            <a:r>
              <a:rPr lang="en-GB" sz="1400" b="1" dirty="0"/>
              <a:t> </a:t>
            </a:r>
            <a:r>
              <a:rPr lang="en-GB" sz="1400" b="1" dirty="0" err="1"/>
              <a:t>Stiefel</a:t>
            </a:r>
            <a:r>
              <a:rPr lang="en-GB" sz="1400" b="1" dirty="0"/>
              <a:t> </a:t>
            </a:r>
            <a:r>
              <a:rPr lang="en-GB" sz="1400" b="1" dirty="0" err="1"/>
              <a:t>sind</a:t>
            </a:r>
            <a:r>
              <a:rPr lang="en-GB" sz="1400" b="1" dirty="0"/>
              <a:t> </a:t>
            </a:r>
            <a:r>
              <a:rPr lang="en-GB" sz="1400" b="1" dirty="0" err="1"/>
              <a:t>zu</a:t>
            </a:r>
            <a:r>
              <a:rPr lang="en-GB" sz="1400" b="1" dirty="0"/>
              <a:t> </a:t>
            </a:r>
            <a:r>
              <a:rPr lang="en-GB" sz="1400" b="1" dirty="0" err="1"/>
              <a:t>klein</a:t>
            </a:r>
            <a:r>
              <a:rPr lang="en-GB" sz="1400" b="1" dirty="0"/>
              <a:t>.</a:t>
            </a:r>
          </a:p>
          <a:p>
            <a:endParaRPr lang="en-GB" sz="1400" b="1" u="sng" dirty="0" smtClean="0"/>
          </a:p>
          <a:p>
            <a:r>
              <a:rPr lang="en-GB" sz="1400" b="1" u="sng" dirty="0" smtClean="0"/>
              <a:t>ACCUSATIVE </a:t>
            </a:r>
            <a:r>
              <a:rPr lang="en-GB" sz="1400" b="1" u="sng" dirty="0"/>
              <a:t>CASE (OBJECT)</a:t>
            </a:r>
          </a:p>
          <a:p>
            <a:r>
              <a:rPr lang="en-GB" sz="1400" b="1" dirty="0" err="1" smtClean="0"/>
              <a:t>Ich</a:t>
            </a:r>
            <a:r>
              <a:rPr lang="en-GB" sz="1400" b="1" dirty="0" smtClean="0"/>
              <a:t> mag den </a:t>
            </a:r>
            <a:r>
              <a:rPr lang="en-GB" sz="1400" b="1" dirty="0" err="1" smtClean="0"/>
              <a:t>gelb</a:t>
            </a:r>
            <a:r>
              <a:rPr lang="en-GB" sz="1400" b="1" u="sng" dirty="0" err="1" smtClean="0"/>
              <a:t>en</a:t>
            </a:r>
            <a:r>
              <a:rPr lang="en-GB" sz="1400" b="1" dirty="0" smtClean="0"/>
              <a:t> Bikini.</a:t>
            </a:r>
          </a:p>
          <a:p>
            <a:r>
              <a:rPr lang="en-GB" sz="1400" b="1" dirty="0" err="1" smtClean="0"/>
              <a:t>Ich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nehme</a:t>
            </a:r>
            <a:r>
              <a:rPr lang="en-GB" sz="1400" b="1" dirty="0" smtClean="0"/>
              <a:t> die </a:t>
            </a:r>
            <a:r>
              <a:rPr lang="en-GB" sz="1400" b="1" dirty="0" err="1" smtClean="0"/>
              <a:t>schwarz</a:t>
            </a:r>
            <a:r>
              <a:rPr lang="en-GB" sz="1400" b="1" u="sng" dirty="0" err="1" smtClean="0"/>
              <a:t>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Jacke</a:t>
            </a:r>
            <a:r>
              <a:rPr lang="en-GB" sz="1400" b="1" dirty="0" smtClean="0"/>
              <a:t>.</a:t>
            </a:r>
          </a:p>
          <a:p>
            <a:r>
              <a:rPr lang="en-GB" sz="1400" b="1" dirty="0" err="1" smtClean="0"/>
              <a:t>Er</a:t>
            </a:r>
            <a:r>
              <a:rPr lang="en-GB" sz="1400" b="1" dirty="0" smtClean="0"/>
              <a:t> mag das </a:t>
            </a:r>
            <a:r>
              <a:rPr lang="en-GB" sz="1400" b="1" dirty="0" err="1" smtClean="0"/>
              <a:t>weiß</a:t>
            </a:r>
            <a:r>
              <a:rPr lang="en-GB" sz="1400" b="1" u="sng" dirty="0" err="1" smtClean="0"/>
              <a:t>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Hemd</a:t>
            </a:r>
            <a:r>
              <a:rPr lang="en-GB" sz="1400" b="1" dirty="0" smtClean="0"/>
              <a:t>.</a:t>
            </a:r>
          </a:p>
          <a:p>
            <a:r>
              <a:rPr lang="en-GB" sz="1400" b="1" dirty="0" err="1" smtClean="0"/>
              <a:t>Sie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kauft</a:t>
            </a:r>
            <a:r>
              <a:rPr lang="en-GB" sz="1400" b="1" dirty="0" smtClean="0"/>
              <a:t> die </a:t>
            </a:r>
            <a:r>
              <a:rPr lang="en-GB" sz="1400" b="1" dirty="0" err="1" smtClean="0"/>
              <a:t>rot</a:t>
            </a:r>
            <a:r>
              <a:rPr lang="en-GB" sz="1400" b="1" u="sng" dirty="0" err="1" smtClean="0"/>
              <a:t>en</a:t>
            </a:r>
            <a:r>
              <a:rPr lang="en-GB" sz="1400" b="1" dirty="0" smtClean="0"/>
              <a:t> </a:t>
            </a:r>
            <a:r>
              <a:rPr lang="en-GB" sz="1400" b="1" dirty="0" err="1" smtClean="0"/>
              <a:t>Turnschuhe</a:t>
            </a:r>
            <a:r>
              <a:rPr lang="en-GB" sz="1400" b="1" dirty="0" smtClean="0"/>
              <a:t>.</a:t>
            </a:r>
          </a:p>
          <a:p>
            <a:endParaRPr lang="en-GB" sz="1400" b="1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11686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1295</TotalTime>
  <Words>1042</Words>
  <Application>Microsoft Office PowerPoint</Application>
  <PresentationFormat>Custom</PresentationFormat>
  <Paragraphs>271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Owner</dc:creator>
  <cp:lastModifiedBy>Dr Martin</cp:lastModifiedBy>
  <cp:revision>95</cp:revision>
  <cp:lastPrinted>2019-06-14T12:56:17Z</cp:lastPrinted>
  <dcterms:created xsi:type="dcterms:W3CDTF">2018-02-10T12:30:43Z</dcterms:created>
  <dcterms:modified xsi:type="dcterms:W3CDTF">2019-06-14T13:53:29Z</dcterms:modified>
</cp:coreProperties>
</file>