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presentation.xml" ContentType="application/vnd.openxmlformats-officedocument.presentationml.presentation.main+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2" Type="http://schemas.openxmlformats.org/officeDocument/2006/relationships/custom-properties" Target="docProps/custom.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3"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customXml" Target="../customXml/item3.xml"/><Relationship Id="rId2" Type="http://schemas.openxmlformats.org/officeDocument/2006/relationships/viewProps" Target="viewProps.xml"/><Relationship Id="rId1" Type="http://schemas.openxmlformats.org/officeDocument/2006/relationships/theme" Target="theme/theme2.xml"/><Relationship Id="rId6" Type="http://schemas.openxmlformats.org/officeDocument/2006/relationships/slide" Target="slides/slide1.xml"/><Relationship Id="rId11" Type="http://schemas.openxmlformats.org/officeDocument/2006/relationships/customXml" Target="../customXml/item2.xml"/><Relationship Id="rId5" Type="http://schemas.openxmlformats.org/officeDocument/2006/relationships/notesMaster" Target="notesMasters/notesMaster1.xml"/><Relationship Id="rId10" Type="http://schemas.openxmlformats.org/officeDocument/2006/relationships/customXml" Target="../customXml/item1.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 name="Shape 63"/>
        <p:cNvGrpSpPr/>
        <p:nvPr/>
      </p:nvGrpSpPr>
      <p:grpSpPr>
        <a:xfrm>
          <a:off x="0" y="0"/>
          <a:ext cx="0" cy="0"/>
          <a:chOff x="0" y="0"/>
          <a:chExt cx="0" cy="0"/>
        </a:xfrm>
      </p:grpSpPr>
      <p:sp>
        <p:nvSpPr>
          <p:cNvPr id="64" name="Google Shape;64;g33f440e1ab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33f440e1ab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3" name="Shape 73"/>
        <p:cNvGrpSpPr/>
        <p:nvPr/>
      </p:nvGrpSpPr>
      <p:grpSpPr>
        <a:xfrm>
          <a:off x="0" y="0"/>
          <a:ext cx="0" cy="0"/>
          <a:chOff x="0" y="0"/>
          <a:chExt cx="0" cy="0"/>
        </a:xfrm>
      </p:grpSpPr>
      <p:sp>
        <p:nvSpPr>
          <p:cNvPr id="74" name="Google Shape;74;g33f6a07dbd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33f6a07dbd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Google Shape;85;g33f6a07dbd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33f6a07dbd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62451" y="564875"/>
            <a:ext cx="2903750" cy="2066125"/>
          </a:xfrm>
          <a:prstGeom prst="rect">
            <a:avLst/>
          </a:prstGeom>
          <a:noFill/>
          <a:ln>
            <a:noFill/>
          </a:ln>
        </p:spPr>
      </p:pic>
      <p:sp>
        <p:nvSpPr>
          <p:cNvPr id="55" name="Google Shape;55;p13"/>
          <p:cNvSpPr txBox="1"/>
          <p:nvPr/>
        </p:nvSpPr>
        <p:spPr>
          <a:xfrm>
            <a:off x="62500" y="2725800"/>
            <a:ext cx="2903700" cy="1443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Organisation</a:t>
            </a:r>
            <a:endParaRPr b="1" sz="1200">
              <a:solidFill>
                <a:schemeClr val="dk1"/>
              </a:solidFill>
            </a:endParaRPr>
          </a:p>
          <a:p>
            <a:pPr indent="0" lvl="0" marL="0" rtl="0" algn="l">
              <a:spcBef>
                <a:spcPts val="0"/>
              </a:spcBef>
              <a:spcAft>
                <a:spcPts val="0"/>
              </a:spcAft>
              <a:buNone/>
            </a:pPr>
            <a:r>
              <a:rPr lang="en" sz="1200">
                <a:solidFill>
                  <a:schemeClr val="dk1"/>
                </a:solidFill>
              </a:rPr>
              <a:t>Ships leave Britain with goods to trade in Africa, ships gain slaves in Africa to work on the plantations (mainly kidnapped) and put them onto ships then ships travel to America/ West Indies for slaves to work on plantations. </a:t>
            </a:r>
            <a:endParaRPr sz="1200"/>
          </a:p>
        </p:txBody>
      </p:sp>
      <p:sp>
        <p:nvSpPr>
          <p:cNvPr id="56" name="Google Shape;56;p13"/>
          <p:cNvSpPr txBox="1"/>
          <p:nvPr/>
        </p:nvSpPr>
        <p:spPr>
          <a:xfrm>
            <a:off x="3036788" y="2352300"/>
            <a:ext cx="2903700" cy="18165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Nature</a:t>
            </a:r>
            <a:endParaRPr b="1" sz="1200"/>
          </a:p>
          <a:p>
            <a:pPr indent="0" lvl="0" marL="0" rtl="0" algn="l">
              <a:spcBef>
                <a:spcPts val="0"/>
              </a:spcBef>
              <a:spcAft>
                <a:spcPts val="0"/>
              </a:spcAft>
              <a:buNone/>
            </a:pPr>
            <a:r>
              <a:rPr lang="en" sz="1200">
                <a:solidFill>
                  <a:schemeClr val="dk1"/>
                </a:solidFill>
              </a:rPr>
              <a:t>Slaves are kidnapped usually from their village when collecting water, at night or when they are isolated from their tribe. The trade is about making profit and gaining materials. </a:t>
            </a:r>
            <a:r>
              <a:rPr lang="en" sz="1300">
                <a:solidFill>
                  <a:schemeClr val="dk1"/>
                </a:solidFill>
              </a:rPr>
              <a:t>Goods created by slaves on the plantations are brought back to Britain- sugar, tobacco, cotton.</a:t>
            </a:r>
            <a:endParaRPr b="1" sz="1200"/>
          </a:p>
        </p:txBody>
      </p:sp>
      <p:sp>
        <p:nvSpPr>
          <p:cNvPr id="57" name="Google Shape;57;p13"/>
          <p:cNvSpPr txBox="1"/>
          <p:nvPr/>
        </p:nvSpPr>
        <p:spPr>
          <a:xfrm>
            <a:off x="3063350" y="413700"/>
            <a:ext cx="2850600" cy="18165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Effect on British Ports</a:t>
            </a:r>
            <a:endParaRPr b="1" sz="1200"/>
          </a:p>
          <a:p>
            <a:pPr indent="0" lvl="0" marL="0" rtl="0" algn="l">
              <a:spcBef>
                <a:spcPts val="0"/>
              </a:spcBef>
              <a:spcAft>
                <a:spcPts val="0"/>
              </a:spcAft>
              <a:buNone/>
            </a:pPr>
            <a:r>
              <a:rPr lang="en" sz="1200">
                <a:solidFill>
                  <a:schemeClr val="dk1"/>
                </a:solidFill>
              </a:rPr>
              <a:t>Benefits for ports such as Liverpool, London and Bristol- mass growth of area, people move to cities, jobs are created such as ship hands, sailors, smeltors, new housing is built to house all the new workers, money- the cities become richer and people have more spare income.</a:t>
            </a:r>
            <a:endParaRPr b="1" sz="1200"/>
          </a:p>
        </p:txBody>
      </p:sp>
      <p:sp>
        <p:nvSpPr>
          <p:cNvPr id="58" name="Google Shape;58;p13"/>
          <p:cNvSpPr txBox="1"/>
          <p:nvPr/>
        </p:nvSpPr>
        <p:spPr>
          <a:xfrm>
            <a:off x="5973900" y="398338"/>
            <a:ext cx="2987100" cy="1443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Effect on African Societies</a:t>
            </a:r>
            <a:endParaRPr b="1" sz="1200"/>
          </a:p>
          <a:p>
            <a:pPr indent="0" lvl="0" marL="0" rtl="0" algn="l">
              <a:spcBef>
                <a:spcPts val="0"/>
              </a:spcBef>
              <a:spcAft>
                <a:spcPts val="0"/>
              </a:spcAft>
              <a:buNone/>
            </a:pPr>
            <a:r>
              <a:rPr lang="en" sz="1200">
                <a:solidFill>
                  <a:schemeClr val="dk1"/>
                </a:solidFill>
              </a:rPr>
              <a:t>African societies are wiped out as their population is sold off (Ashanti tribe), there is infighting with guns to gain more slaves, become poorer due to a lack of workers, lose of tribe identify, racism booms and there is fear of ‘white men’.</a:t>
            </a:r>
            <a:endParaRPr b="1" sz="1200"/>
          </a:p>
        </p:txBody>
      </p:sp>
      <p:sp>
        <p:nvSpPr>
          <p:cNvPr id="59" name="Google Shape;59;p13"/>
          <p:cNvSpPr txBox="1"/>
          <p:nvPr/>
        </p:nvSpPr>
        <p:spPr>
          <a:xfrm>
            <a:off x="3023525" y="4290900"/>
            <a:ext cx="2903700" cy="8253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Effect on West Indies Plantations</a:t>
            </a:r>
            <a:endParaRPr b="1" sz="1200"/>
          </a:p>
          <a:p>
            <a:pPr indent="0" lvl="0" marL="0" rtl="0" algn="l">
              <a:spcBef>
                <a:spcPts val="0"/>
              </a:spcBef>
              <a:spcAft>
                <a:spcPts val="0"/>
              </a:spcAft>
              <a:buNone/>
            </a:pPr>
            <a:r>
              <a:rPr lang="en" sz="1200">
                <a:solidFill>
                  <a:schemeClr val="dk1"/>
                </a:solidFill>
              </a:rPr>
              <a:t>Money taken from farmers who had plantation land previously, goods stripped from West Indies for Britain.</a:t>
            </a:r>
            <a:endParaRPr sz="1200">
              <a:solidFill>
                <a:schemeClr val="dk1"/>
              </a:solidFill>
            </a:endParaRPr>
          </a:p>
          <a:p>
            <a:pPr indent="0" lvl="0" marL="0" rtl="0" algn="l">
              <a:spcBef>
                <a:spcPts val="0"/>
              </a:spcBef>
              <a:spcAft>
                <a:spcPts val="0"/>
              </a:spcAft>
              <a:buNone/>
            </a:pPr>
            <a:r>
              <a:t/>
            </a:r>
            <a:endParaRPr b="1"/>
          </a:p>
        </p:txBody>
      </p:sp>
      <p:sp>
        <p:nvSpPr>
          <p:cNvPr id="60" name="Google Shape;60;p13"/>
          <p:cNvSpPr txBox="1"/>
          <p:nvPr/>
        </p:nvSpPr>
        <p:spPr>
          <a:xfrm>
            <a:off x="89050" y="4263600"/>
            <a:ext cx="2850600" cy="879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Slave Factories</a:t>
            </a:r>
            <a:endParaRPr b="1" sz="1200"/>
          </a:p>
          <a:p>
            <a:pPr indent="0" lvl="0" marL="0" rtl="0" algn="l">
              <a:spcBef>
                <a:spcPts val="0"/>
              </a:spcBef>
              <a:spcAft>
                <a:spcPts val="0"/>
              </a:spcAft>
              <a:buNone/>
            </a:pPr>
            <a:r>
              <a:rPr lang="en" sz="1200">
                <a:solidFill>
                  <a:schemeClr val="dk1"/>
                </a:solidFill>
              </a:rPr>
              <a:t>Women are raped, poor conditions, minimal food, disease, punishment for deserters- death.</a:t>
            </a:r>
            <a:endParaRPr b="1" sz="1200"/>
          </a:p>
        </p:txBody>
      </p:sp>
      <p:sp>
        <p:nvSpPr>
          <p:cNvPr id="61" name="Google Shape;61;p13"/>
          <p:cNvSpPr txBox="1"/>
          <p:nvPr/>
        </p:nvSpPr>
        <p:spPr>
          <a:xfrm>
            <a:off x="6011100" y="1908600"/>
            <a:ext cx="2987100" cy="3234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Middle Passage</a:t>
            </a:r>
            <a:endParaRPr b="1" sz="1200">
              <a:solidFill>
                <a:schemeClr val="dk1"/>
              </a:solidFill>
            </a:endParaRPr>
          </a:p>
          <a:p>
            <a:pPr indent="0" lvl="0" marL="0" rtl="0" algn="l">
              <a:spcBef>
                <a:spcPts val="0"/>
              </a:spcBef>
              <a:spcAft>
                <a:spcPts val="0"/>
              </a:spcAft>
              <a:buNone/>
            </a:pPr>
            <a:r>
              <a:rPr lang="en" sz="1200">
                <a:solidFill>
                  <a:schemeClr val="dk1"/>
                </a:solidFill>
              </a:rPr>
              <a:t>Slaves are transported in tight pack (spooning position) or loose pack (lying stretched out). Tight pack allows more slaves to be transported but less slaves will survive the journey due to illness.</a:t>
            </a:r>
            <a:endParaRPr sz="1200">
              <a:solidFill>
                <a:schemeClr val="dk1"/>
              </a:solidFill>
            </a:endParaRPr>
          </a:p>
          <a:p>
            <a:pPr indent="0" lvl="0" marL="0" rtl="0" algn="l">
              <a:spcBef>
                <a:spcPts val="0"/>
              </a:spcBef>
              <a:spcAft>
                <a:spcPts val="0"/>
              </a:spcAft>
              <a:buNone/>
            </a:pPr>
            <a:r>
              <a:rPr lang="en" sz="1200">
                <a:solidFill>
                  <a:schemeClr val="dk1"/>
                </a:solidFill>
              </a:rPr>
              <a:t>There is minimal food and slaves are given tasks on board such as cleaning the deck &amp; singing. There are revolts/ rebellions which result in deaths and punishments for slaves who survive. There is a serious lack of sanitation- slaves are covered in others urine and faeces and due to this, diseases are rife such as Typhus and Yellow Fever. Slaves are treated like animals and chained together.</a:t>
            </a:r>
            <a:endParaRPr sz="1200">
              <a:solidFill>
                <a:schemeClr val="dk1"/>
              </a:solidFill>
            </a:endParaRPr>
          </a:p>
        </p:txBody>
      </p:sp>
      <p:sp>
        <p:nvSpPr>
          <p:cNvPr id="62" name="Google Shape;62;p13"/>
          <p:cNvSpPr txBox="1"/>
          <p:nvPr/>
        </p:nvSpPr>
        <p:spPr>
          <a:xfrm>
            <a:off x="99150" y="69125"/>
            <a:ext cx="2850600" cy="40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Triangular Trade</a:t>
            </a:r>
            <a:endParaRPr b="1" sz="1800" u="sng"/>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6" name="Shape 66"/>
        <p:cNvGrpSpPr/>
        <p:nvPr/>
      </p:nvGrpSpPr>
      <p:grpSpPr>
        <a:xfrm>
          <a:off x="0" y="0"/>
          <a:ext cx="0" cy="0"/>
          <a:chOff x="0" y="0"/>
          <a:chExt cx="0" cy="0"/>
        </a:xfrm>
      </p:grpSpPr>
      <p:sp>
        <p:nvSpPr>
          <p:cNvPr id="67" name="Google Shape;67;p14"/>
          <p:cNvSpPr txBox="1"/>
          <p:nvPr/>
        </p:nvSpPr>
        <p:spPr>
          <a:xfrm>
            <a:off x="3013600" y="308688"/>
            <a:ext cx="1855200" cy="2261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Sugar</a:t>
            </a:r>
            <a:endParaRPr b="1" sz="1200">
              <a:solidFill>
                <a:schemeClr val="dk1"/>
              </a:solidFill>
            </a:endParaRPr>
          </a:p>
          <a:p>
            <a:pPr indent="0" lvl="0" marL="0" rtl="0" algn="l">
              <a:spcBef>
                <a:spcPts val="0"/>
              </a:spcBef>
              <a:spcAft>
                <a:spcPts val="0"/>
              </a:spcAft>
              <a:buNone/>
            </a:pPr>
            <a:r>
              <a:rPr lang="en" sz="1300">
                <a:solidFill>
                  <a:schemeClr val="dk1"/>
                </a:solidFill>
              </a:rPr>
              <a:t>Sugar is a cash crop that is easy to produce and was worth a lot of money as it was hard to get ahold of at this time. It was used in food and drinks especially by the wealthy people.</a:t>
            </a:r>
            <a:endParaRPr sz="1300">
              <a:solidFill>
                <a:schemeClr val="dk1"/>
              </a:solidFill>
            </a:endParaRPr>
          </a:p>
          <a:p>
            <a:pPr indent="0" lvl="0" marL="0" rtl="0" algn="l">
              <a:spcBef>
                <a:spcPts val="0"/>
              </a:spcBef>
              <a:spcAft>
                <a:spcPts val="0"/>
              </a:spcAft>
              <a:buNone/>
            </a:pPr>
            <a:r>
              <a:t/>
            </a:r>
            <a:endParaRPr b="1" sz="1200">
              <a:solidFill>
                <a:schemeClr val="dk1"/>
              </a:solidFill>
            </a:endParaRPr>
          </a:p>
        </p:txBody>
      </p:sp>
      <p:sp>
        <p:nvSpPr>
          <p:cNvPr id="68" name="Google Shape;68;p14"/>
          <p:cNvSpPr txBox="1"/>
          <p:nvPr/>
        </p:nvSpPr>
        <p:spPr>
          <a:xfrm>
            <a:off x="4995775" y="128250"/>
            <a:ext cx="3975000" cy="2622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The Impact of the Caribbean Trade on the British Economy</a:t>
            </a:r>
            <a:endParaRPr b="1" sz="1200"/>
          </a:p>
          <a:p>
            <a:pPr indent="0" lvl="0" marL="0" rtl="0" algn="l">
              <a:spcBef>
                <a:spcPts val="0"/>
              </a:spcBef>
              <a:spcAft>
                <a:spcPts val="0"/>
              </a:spcAft>
              <a:buNone/>
            </a:pPr>
            <a:r>
              <a:rPr lang="en" sz="1300">
                <a:solidFill>
                  <a:schemeClr val="dk1"/>
                </a:solidFill>
              </a:rPr>
              <a:t>In terms of banking, loans were needed as people bought ships in order to make the journey to Africa for slaves. Two big banks were created from slave trade money: Lloyds and Bank of England. Ship building boomed as more people were involved in the trade and this led to better ships for Royal Navy. Liverpool became the biggest dockyard with lots of jobs and wealth created. The textile industry grew as well as cotton factories that grew bigger from profits.</a:t>
            </a:r>
            <a:endParaRPr b="1" sz="1200"/>
          </a:p>
        </p:txBody>
      </p:sp>
      <p:sp>
        <p:nvSpPr>
          <p:cNvPr id="69" name="Google Shape;69;p14"/>
          <p:cNvSpPr txBox="1"/>
          <p:nvPr/>
        </p:nvSpPr>
        <p:spPr>
          <a:xfrm>
            <a:off x="75625" y="2881675"/>
            <a:ext cx="3859200" cy="2130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British Impact in the Caribbean</a:t>
            </a:r>
            <a:endParaRPr b="1" sz="1200"/>
          </a:p>
          <a:p>
            <a:pPr indent="0" lvl="0" marL="0" rtl="0" algn="l">
              <a:spcBef>
                <a:spcPts val="0"/>
              </a:spcBef>
              <a:spcAft>
                <a:spcPts val="0"/>
              </a:spcAft>
              <a:buNone/>
            </a:pPr>
            <a:r>
              <a:rPr lang="en" sz="1300">
                <a:solidFill>
                  <a:schemeClr val="dk1"/>
                </a:solidFill>
              </a:rPr>
              <a:t>They created new roads and laws to change the running of the country to be more similar to Britain.There was a new mixed society of blacks and whites which was unique. Women kept at home and seen as subservient to men. There was a mass population increase as many people were transported onto the plantations as well as children created from white plantation owners raping slaves.</a:t>
            </a:r>
            <a:endParaRPr sz="1300">
              <a:solidFill>
                <a:schemeClr val="dk1"/>
              </a:solidFill>
            </a:endParaRPr>
          </a:p>
          <a:p>
            <a:pPr indent="0" lvl="0" marL="0" rtl="0" algn="ctr">
              <a:spcBef>
                <a:spcPts val="0"/>
              </a:spcBef>
              <a:spcAft>
                <a:spcPts val="0"/>
              </a:spcAft>
              <a:buNone/>
            </a:pPr>
            <a:r>
              <a:t/>
            </a:r>
            <a:endParaRPr b="1" sz="1200"/>
          </a:p>
        </p:txBody>
      </p:sp>
      <p:sp>
        <p:nvSpPr>
          <p:cNvPr id="70" name="Google Shape;70;p14"/>
          <p:cNvSpPr txBox="1"/>
          <p:nvPr/>
        </p:nvSpPr>
        <p:spPr>
          <a:xfrm>
            <a:off x="4069125" y="2881675"/>
            <a:ext cx="4901700" cy="2097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Negative Impact on the Caribbean</a:t>
            </a:r>
            <a:endParaRPr b="1" sz="1200">
              <a:solidFill>
                <a:schemeClr val="dk1"/>
              </a:solidFill>
            </a:endParaRPr>
          </a:p>
          <a:p>
            <a:pPr indent="0" lvl="0" marL="0" rtl="0" algn="l">
              <a:spcBef>
                <a:spcPts val="0"/>
              </a:spcBef>
              <a:spcAft>
                <a:spcPts val="0"/>
              </a:spcAft>
              <a:buNone/>
            </a:pPr>
            <a:r>
              <a:rPr lang="en" sz="1300">
                <a:solidFill>
                  <a:schemeClr val="dk1"/>
                </a:solidFill>
              </a:rPr>
              <a:t>There was a large amount of unskilled workers left in the Caribbean who could only work on farms. This damaged the economy as they could not compete with other countries who had technological advances. There was a loss of goods as the British took them away to sell. Women seen as lesser than men. Racism grew with the idea of blacks as lesser. Many healthy young black men and women died in slavery meaning there was an aging population and not even young people able to reproduce to bring population levels back up.</a:t>
            </a:r>
            <a:endParaRPr sz="1200">
              <a:solidFill>
                <a:schemeClr val="dk1"/>
              </a:solidFill>
            </a:endParaRPr>
          </a:p>
        </p:txBody>
      </p:sp>
      <p:sp>
        <p:nvSpPr>
          <p:cNvPr id="71" name="Google Shape;71;p14"/>
          <p:cNvSpPr txBox="1"/>
          <p:nvPr/>
        </p:nvSpPr>
        <p:spPr>
          <a:xfrm>
            <a:off x="-134012" y="0"/>
            <a:ext cx="3296700" cy="40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Britain and the Caribbean</a:t>
            </a:r>
            <a:endParaRPr b="1" sz="1800" u="sng"/>
          </a:p>
        </p:txBody>
      </p:sp>
      <p:pic>
        <p:nvPicPr>
          <p:cNvPr id="72" name="Google Shape;72;p14"/>
          <p:cNvPicPr preferRelativeResize="0"/>
          <p:nvPr/>
        </p:nvPicPr>
        <p:blipFill>
          <a:blip r:embed="rId3">
            <a:alphaModFix/>
          </a:blip>
          <a:stretch>
            <a:fillRect/>
          </a:stretch>
        </p:blipFill>
        <p:spPr>
          <a:xfrm>
            <a:off x="142063" y="592288"/>
            <a:ext cx="2744575" cy="20979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6" name="Shape 76"/>
        <p:cNvGrpSpPr/>
        <p:nvPr/>
      </p:nvGrpSpPr>
      <p:grpSpPr>
        <a:xfrm>
          <a:off x="0" y="0"/>
          <a:ext cx="0" cy="0"/>
          <a:chOff x="0" y="0"/>
          <a:chExt cx="0" cy="0"/>
        </a:xfrm>
      </p:grpSpPr>
      <p:sp>
        <p:nvSpPr>
          <p:cNvPr id="77" name="Google Shape;77;p15"/>
          <p:cNvSpPr txBox="1"/>
          <p:nvPr/>
        </p:nvSpPr>
        <p:spPr>
          <a:xfrm>
            <a:off x="62500" y="2725800"/>
            <a:ext cx="2583600" cy="2337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Slave Labour</a:t>
            </a:r>
            <a:endParaRPr b="1" sz="1200">
              <a:solidFill>
                <a:schemeClr val="dk1"/>
              </a:solidFill>
            </a:endParaRPr>
          </a:p>
          <a:p>
            <a:pPr indent="0" lvl="0" marL="0" rtl="0" algn="l">
              <a:spcBef>
                <a:spcPts val="0"/>
              </a:spcBef>
              <a:spcAft>
                <a:spcPts val="0"/>
              </a:spcAft>
              <a:buNone/>
            </a:pPr>
            <a:r>
              <a:rPr lang="en" sz="1300">
                <a:solidFill>
                  <a:schemeClr val="dk1"/>
                </a:solidFill>
              </a:rPr>
              <a:t>There were white indebted servants on the plantations who were people who owed a debt to plantation owner. They would mainly working as servants/ maids in the big house. Criminals may also be used as slave labour on the plantations alongside black slaves. </a:t>
            </a:r>
            <a:endParaRPr sz="1200"/>
          </a:p>
        </p:txBody>
      </p:sp>
      <p:sp>
        <p:nvSpPr>
          <p:cNvPr id="78" name="Google Shape;78;p15"/>
          <p:cNvSpPr txBox="1"/>
          <p:nvPr/>
        </p:nvSpPr>
        <p:spPr>
          <a:xfrm>
            <a:off x="2808500" y="2317650"/>
            <a:ext cx="2583600" cy="27453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Resistance</a:t>
            </a:r>
            <a:endParaRPr b="1" sz="1200"/>
          </a:p>
          <a:p>
            <a:pPr indent="0" lvl="0" marL="0" rtl="0" algn="l">
              <a:spcBef>
                <a:spcPts val="0"/>
              </a:spcBef>
              <a:spcAft>
                <a:spcPts val="0"/>
              </a:spcAft>
              <a:buNone/>
            </a:pPr>
            <a:r>
              <a:rPr lang="en" sz="1300">
                <a:solidFill>
                  <a:schemeClr val="dk1"/>
                </a:solidFill>
              </a:rPr>
              <a:t>There were many ways that slaves could resist on the plantations such as </a:t>
            </a:r>
            <a:r>
              <a:rPr lang="en" sz="1300">
                <a:solidFill>
                  <a:schemeClr val="dk1"/>
                </a:solidFill>
              </a:rPr>
              <a:t>poisoning owners food or learning to read and write in English. Some slaves may have been brave enough to actively resist by running away. Other slaves would passively resist their owners by working slowly or pretending not to understand their instructions.</a:t>
            </a:r>
            <a:endParaRPr b="1" sz="1200"/>
          </a:p>
          <a:p>
            <a:pPr indent="0" lvl="0" marL="0" rtl="0" algn="l">
              <a:spcBef>
                <a:spcPts val="0"/>
              </a:spcBef>
              <a:spcAft>
                <a:spcPts val="0"/>
              </a:spcAft>
              <a:buNone/>
            </a:pPr>
            <a:r>
              <a:t/>
            </a:r>
            <a:endParaRPr b="1" sz="1200"/>
          </a:p>
        </p:txBody>
      </p:sp>
      <p:sp>
        <p:nvSpPr>
          <p:cNvPr id="79" name="Google Shape;79;p15"/>
          <p:cNvSpPr txBox="1"/>
          <p:nvPr/>
        </p:nvSpPr>
        <p:spPr>
          <a:xfrm>
            <a:off x="2808500" y="469800"/>
            <a:ext cx="2850600" cy="1746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Discipline</a:t>
            </a:r>
            <a:endParaRPr b="1" sz="1200"/>
          </a:p>
          <a:p>
            <a:pPr indent="0" lvl="0" marL="0" rtl="0" algn="l">
              <a:spcBef>
                <a:spcPts val="0"/>
              </a:spcBef>
              <a:spcAft>
                <a:spcPts val="0"/>
              </a:spcAft>
              <a:buNone/>
            </a:pPr>
            <a:r>
              <a:rPr lang="en" sz="1300">
                <a:solidFill>
                  <a:schemeClr val="dk1"/>
                </a:solidFill>
              </a:rPr>
              <a:t>Plantation owners took discipline very seriously as it was a means of control. Some would brand their slaves with initials or whip and mutilate them. Punishments were , always done in  public as a warning to other slaves.</a:t>
            </a:r>
            <a:endParaRPr b="1" sz="1200"/>
          </a:p>
        </p:txBody>
      </p:sp>
      <p:sp>
        <p:nvSpPr>
          <p:cNvPr id="80" name="Google Shape;80;p15"/>
          <p:cNvSpPr txBox="1"/>
          <p:nvPr/>
        </p:nvSpPr>
        <p:spPr>
          <a:xfrm>
            <a:off x="5721775" y="469650"/>
            <a:ext cx="3339000" cy="19554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Fear of Revolt</a:t>
            </a:r>
            <a:endParaRPr b="1" sz="1200"/>
          </a:p>
          <a:p>
            <a:pPr indent="0" lvl="0" marL="0" rtl="0" algn="l">
              <a:spcBef>
                <a:spcPts val="0"/>
              </a:spcBef>
              <a:spcAft>
                <a:spcPts val="0"/>
              </a:spcAft>
              <a:buNone/>
            </a:pPr>
            <a:r>
              <a:rPr lang="en" sz="1300">
                <a:solidFill>
                  <a:schemeClr val="dk1"/>
                </a:solidFill>
              </a:rPr>
              <a:t>Slaves were not allowed to meet in groups and were stopped from speaking in their own language as there was a fear that they would organise a revolt. Any slave who was suspected of planning a revolt was killed usually by hanging as a warning to other slaves who may be planning a revolt. </a:t>
            </a:r>
            <a:endParaRPr b="1" sz="1200"/>
          </a:p>
          <a:p>
            <a:pPr indent="0" lvl="0" marL="0" rtl="0" algn="l">
              <a:spcBef>
                <a:spcPts val="0"/>
              </a:spcBef>
              <a:spcAft>
                <a:spcPts val="0"/>
              </a:spcAft>
              <a:buNone/>
            </a:pPr>
            <a:r>
              <a:t/>
            </a:r>
            <a:endParaRPr b="1" sz="1200"/>
          </a:p>
        </p:txBody>
      </p:sp>
      <p:sp>
        <p:nvSpPr>
          <p:cNvPr id="81" name="Google Shape;81;p15"/>
          <p:cNvSpPr txBox="1"/>
          <p:nvPr/>
        </p:nvSpPr>
        <p:spPr>
          <a:xfrm>
            <a:off x="5554500" y="2571750"/>
            <a:ext cx="3506400" cy="2418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Plantations</a:t>
            </a:r>
            <a:endParaRPr b="1" sz="1200">
              <a:solidFill>
                <a:schemeClr val="dk1"/>
              </a:solidFill>
            </a:endParaRPr>
          </a:p>
          <a:p>
            <a:pPr indent="0" lvl="0" marL="0" rtl="0" algn="l">
              <a:spcBef>
                <a:spcPts val="0"/>
              </a:spcBef>
              <a:spcAft>
                <a:spcPts val="0"/>
              </a:spcAft>
              <a:buNone/>
            </a:pPr>
            <a:r>
              <a:rPr lang="en" sz="1300">
                <a:solidFill>
                  <a:schemeClr val="dk1"/>
                </a:solidFill>
              </a:rPr>
              <a:t>Slaves on the plantations worked all day from sunrise to sunset. Slaves would be punished if they were not working hard enough. Slaves would sleep in wooden huts that would hold up to 10 people and they would sleep on the floor. Many slaves were separated from their families. They were given minimal food to keep them weak. They would be given new British names and forced to go to church with their masters.</a:t>
            </a:r>
            <a:endParaRPr sz="1200">
              <a:solidFill>
                <a:schemeClr val="dk1"/>
              </a:solidFill>
            </a:endParaRPr>
          </a:p>
        </p:txBody>
      </p:sp>
      <p:sp>
        <p:nvSpPr>
          <p:cNvPr id="82" name="Google Shape;82;p15"/>
          <p:cNvSpPr txBox="1"/>
          <p:nvPr/>
        </p:nvSpPr>
        <p:spPr>
          <a:xfrm>
            <a:off x="179250" y="0"/>
            <a:ext cx="8173500" cy="469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Captives Experience and Slave Resistance </a:t>
            </a:r>
            <a:endParaRPr b="1" sz="1800" u="sng"/>
          </a:p>
        </p:txBody>
      </p:sp>
      <p:pic>
        <p:nvPicPr>
          <p:cNvPr id="83" name="Google Shape;83;p15"/>
          <p:cNvPicPr preferRelativeResize="0"/>
          <p:nvPr/>
        </p:nvPicPr>
        <p:blipFill>
          <a:blip r:embed="rId3">
            <a:alphaModFix/>
          </a:blip>
          <a:stretch>
            <a:fillRect/>
          </a:stretch>
        </p:blipFill>
        <p:spPr>
          <a:xfrm>
            <a:off x="179250" y="469800"/>
            <a:ext cx="2466975" cy="18478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7" name="Shape 87"/>
        <p:cNvGrpSpPr/>
        <p:nvPr/>
      </p:nvGrpSpPr>
      <p:grpSpPr>
        <a:xfrm>
          <a:off x="0" y="0"/>
          <a:ext cx="0" cy="0"/>
          <a:chOff x="0" y="0"/>
          <a:chExt cx="0" cy="0"/>
        </a:xfrm>
      </p:grpSpPr>
      <p:sp>
        <p:nvSpPr>
          <p:cNvPr id="88" name="Google Shape;88;p16"/>
          <p:cNvSpPr txBox="1"/>
          <p:nvPr/>
        </p:nvSpPr>
        <p:spPr>
          <a:xfrm>
            <a:off x="62500" y="1651825"/>
            <a:ext cx="2072700" cy="3411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Support for Abolition</a:t>
            </a:r>
            <a:endParaRPr b="1" sz="1200">
              <a:solidFill>
                <a:schemeClr val="dk1"/>
              </a:solidFill>
            </a:endParaRPr>
          </a:p>
          <a:p>
            <a:pPr indent="0" lvl="0" marL="0" rtl="0" algn="l">
              <a:spcBef>
                <a:spcPts val="0"/>
              </a:spcBef>
              <a:spcAft>
                <a:spcPts val="0"/>
              </a:spcAft>
              <a:buNone/>
            </a:pPr>
            <a:r>
              <a:rPr lang="en" sz="1200">
                <a:solidFill>
                  <a:schemeClr val="dk1"/>
                </a:solidFill>
              </a:rPr>
              <a:t>Support was evident in the increase of MPs voting for abolition in bills in parliament. People started to boycott sugar that was created on the plantations and there started to be discussions about the conditions of the slaves in public. Newspaper articles were written about the horrific conditions slaves had to suffer. People spoke positively about Wilberforce who was trying to push through change in parliament.</a:t>
            </a:r>
            <a:endParaRPr sz="1200">
              <a:solidFill>
                <a:schemeClr val="dk1"/>
              </a:solidFill>
            </a:endParaRPr>
          </a:p>
        </p:txBody>
      </p:sp>
      <p:sp>
        <p:nvSpPr>
          <p:cNvPr id="89" name="Google Shape;89;p16"/>
          <p:cNvSpPr txBox="1"/>
          <p:nvPr/>
        </p:nvSpPr>
        <p:spPr>
          <a:xfrm>
            <a:off x="2204175" y="1651825"/>
            <a:ext cx="3271500" cy="12432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William Wilberforce</a:t>
            </a:r>
            <a:endParaRPr b="1" sz="1200"/>
          </a:p>
          <a:p>
            <a:pPr indent="0" lvl="0" marL="0" rtl="0" algn="l">
              <a:spcBef>
                <a:spcPts val="0"/>
              </a:spcBef>
              <a:spcAft>
                <a:spcPts val="0"/>
              </a:spcAft>
              <a:buNone/>
            </a:pPr>
            <a:r>
              <a:rPr lang="en" sz="1200"/>
              <a:t>Wilberforce was active in parliament presenting bills for over twenty years to abolish the slave trade. In 1789, he gave a three hour speech to parliament </a:t>
            </a:r>
            <a:r>
              <a:rPr lang="en" sz="1200"/>
              <a:t>against</a:t>
            </a:r>
            <a:r>
              <a:rPr lang="en" sz="1200"/>
              <a:t> slavery. </a:t>
            </a:r>
            <a:endParaRPr sz="1200"/>
          </a:p>
        </p:txBody>
      </p:sp>
      <p:sp>
        <p:nvSpPr>
          <p:cNvPr id="90" name="Google Shape;90;p16"/>
          <p:cNvSpPr txBox="1"/>
          <p:nvPr/>
        </p:nvSpPr>
        <p:spPr>
          <a:xfrm>
            <a:off x="62500" y="383800"/>
            <a:ext cx="5596500" cy="1181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Origins/ Arguments of Abolition</a:t>
            </a:r>
            <a:endParaRPr b="1" sz="1200"/>
          </a:p>
          <a:p>
            <a:pPr indent="0" lvl="0" marL="0" rtl="0" algn="l">
              <a:spcBef>
                <a:spcPts val="0"/>
              </a:spcBef>
              <a:spcAft>
                <a:spcPts val="0"/>
              </a:spcAft>
              <a:buNone/>
            </a:pPr>
            <a:r>
              <a:rPr lang="en" sz="1200"/>
              <a:t>Abolition stemmed from three key arguments: religious (idea that it was not Christian to hold another person as a slave and against the Bible), humanitarian (it was not fair and a waste of human life) and economic (the slave trade was not financially beneficial for </a:t>
            </a:r>
            <a:r>
              <a:rPr lang="en" sz="1200"/>
              <a:t>Britain and goods could be created cheaper in India</a:t>
            </a:r>
            <a:r>
              <a:rPr lang="en" sz="1200"/>
              <a:t>).</a:t>
            </a:r>
            <a:endParaRPr sz="1200"/>
          </a:p>
          <a:p>
            <a:pPr indent="0" lvl="0" marL="0" rtl="0" algn="l">
              <a:spcBef>
                <a:spcPts val="0"/>
              </a:spcBef>
              <a:spcAft>
                <a:spcPts val="0"/>
              </a:spcAft>
              <a:buNone/>
            </a:pPr>
            <a:r>
              <a:t/>
            </a:r>
            <a:endParaRPr b="1" sz="1200"/>
          </a:p>
        </p:txBody>
      </p:sp>
      <p:sp>
        <p:nvSpPr>
          <p:cNvPr id="91" name="Google Shape;91;p16"/>
          <p:cNvSpPr txBox="1"/>
          <p:nvPr/>
        </p:nvSpPr>
        <p:spPr>
          <a:xfrm>
            <a:off x="5721900" y="383800"/>
            <a:ext cx="3339000" cy="11145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Methods</a:t>
            </a:r>
            <a:endParaRPr b="1" sz="1200"/>
          </a:p>
          <a:p>
            <a:pPr indent="0" lvl="0" marL="0" rtl="0" algn="l">
              <a:spcBef>
                <a:spcPts val="0"/>
              </a:spcBef>
              <a:spcAft>
                <a:spcPts val="0"/>
              </a:spcAft>
              <a:buNone/>
            </a:pPr>
            <a:r>
              <a:rPr lang="en" sz="1200"/>
              <a:t>Public meetings and </a:t>
            </a:r>
            <a:r>
              <a:rPr lang="en" sz="1200"/>
              <a:t>petitions</a:t>
            </a:r>
            <a:r>
              <a:rPr lang="en" sz="1200"/>
              <a:t> were popular methods used by abolitionists as well as newspaper articles and the use of evidence to convince people about abolition.</a:t>
            </a:r>
            <a:endParaRPr sz="1200"/>
          </a:p>
          <a:p>
            <a:pPr indent="0" lvl="0" marL="0" rtl="0" algn="l">
              <a:spcBef>
                <a:spcPts val="0"/>
              </a:spcBef>
              <a:spcAft>
                <a:spcPts val="0"/>
              </a:spcAft>
              <a:buNone/>
            </a:pPr>
            <a:r>
              <a:t/>
            </a:r>
            <a:endParaRPr b="1" sz="1200"/>
          </a:p>
        </p:txBody>
      </p:sp>
      <p:sp>
        <p:nvSpPr>
          <p:cNvPr id="92" name="Google Shape;92;p16"/>
          <p:cNvSpPr txBox="1"/>
          <p:nvPr/>
        </p:nvSpPr>
        <p:spPr>
          <a:xfrm>
            <a:off x="5544650" y="1651825"/>
            <a:ext cx="3506400" cy="1485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Arguments for Keeping the Slave Trade</a:t>
            </a:r>
            <a:endParaRPr b="1" sz="1200">
              <a:solidFill>
                <a:schemeClr val="dk1"/>
              </a:solidFill>
            </a:endParaRPr>
          </a:p>
          <a:p>
            <a:pPr indent="0" lvl="0" marL="0" rtl="0" algn="l">
              <a:spcBef>
                <a:spcPts val="0"/>
              </a:spcBef>
              <a:spcAft>
                <a:spcPts val="0"/>
              </a:spcAft>
              <a:buNone/>
            </a:pPr>
            <a:r>
              <a:rPr lang="en" sz="1200">
                <a:solidFill>
                  <a:schemeClr val="dk1"/>
                </a:solidFill>
              </a:rPr>
              <a:t>People argued that jobs would be lost that could cause Britain to have a revolution just like France had. People thought the British economy would collapse as well as a halt to the Industrial Revolution, and that slaves were actually being treated well.</a:t>
            </a:r>
            <a:endParaRPr sz="1200">
              <a:solidFill>
                <a:schemeClr val="dk1"/>
              </a:solidFill>
            </a:endParaRPr>
          </a:p>
        </p:txBody>
      </p:sp>
      <p:sp>
        <p:nvSpPr>
          <p:cNvPr id="93" name="Google Shape;93;p16"/>
          <p:cNvSpPr txBox="1"/>
          <p:nvPr/>
        </p:nvSpPr>
        <p:spPr>
          <a:xfrm>
            <a:off x="62500" y="0"/>
            <a:ext cx="4404600" cy="469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The Abolitionist Campaign</a:t>
            </a:r>
            <a:endParaRPr b="1" sz="1800" u="sng"/>
          </a:p>
        </p:txBody>
      </p:sp>
      <p:sp>
        <p:nvSpPr>
          <p:cNvPr id="94" name="Google Shape;94;p16"/>
          <p:cNvSpPr txBox="1"/>
          <p:nvPr/>
        </p:nvSpPr>
        <p:spPr>
          <a:xfrm>
            <a:off x="2242725" y="3002550"/>
            <a:ext cx="3155100" cy="20604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First Hand Evidence</a:t>
            </a:r>
            <a:endParaRPr b="1" sz="1200"/>
          </a:p>
          <a:p>
            <a:pPr indent="0" lvl="0" marL="0" rtl="0" algn="l">
              <a:spcBef>
                <a:spcPts val="0"/>
              </a:spcBef>
              <a:spcAft>
                <a:spcPts val="0"/>
              </a:spcAft>
              <a:buNone/>
            </a:pPr>
            <a:r>
              <a:rPr lang="en" sz="1200"/>
              <a:t>Olaudah Equiano was kidnapped and became a slave. He later managed to escape slavery and wrote a book about his first hand experiences. This became a best seller and he toured the country promoting his book. Thomas Clarkson collected evidence such as chains used on slaves and presented these at public meetings to let people see what was used on slaves.</a:t>
            </a:r>
            <a:endParaRPr sz="1200"/>
          </a:p>
        </p:txBody>
      </p:sp>
      <p:sp>
        <p:nvSpPr>
          <p:cNvPr id="95" name="Google Shape;95;p16"/>
          <p:cNvSpPr txBox="1"/>
          <p:nvPr/>
        </p:nvSpPr>
        <p:spPr>
          <a:xfrm>
            <a:off x="5475675" y="3230850"/>
            <a:ext cx="3577200" cy="18321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Reasons for Success</a:t>
            </a:r>
            <a:endParaRPr b="1" sz="1200"/>
          </a:p>
          <a:p>
            <a:pPr indent="0" lvl="0" marL="0" rtl="0" algn="l">
              <a:spcBef>
                <a:spcPts val="0"/>
              </a:spcBef>
              <a:spcAft>
                <a:spcPts val="0"/>
              </a:spcAft>
              <a:buNone/>
            </a:pPr>
            <a:r>
              <a:rPr lang="en" sz="1200"/>
              <a:t>The continual pressure of the abolitionists as well as the amount of evidence of the poor conditions for slaves helped slavery become abolished. The case of the Zong highlighted the horrific treatment of slaves as subhuman. The economic arguments saw people realise they could save money paying workers who would work harder. Public support also helped significantly.</a:t>
            </a:r>
            <a:endParaRPr sz="1200"/>
          </a:p>
          <a:p>
            <a:pPr indent="0" lvl="0" marL="0" rtl="0" algn="l">
              <a:spcBef>
                <a:spcPts val="0"/>
              </a:spcBef>
              <a:spcAft>
                <a:spcPts val="0"/>
              </a:spcAft>
              <a:buNone/>
            </a:pPr>
            <a:r>
              <a:t/>
            </a:r>
            <a:endParaRPr sz="12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37E94DA582C2342B35BBFE446CD17E2" ma:contentTypeVersion="7" ma:contentTypeDescription="Create a new document." ma:contentTypeScope="" ma:versionID="70f14967fd771c6d5646d47c94aa50c5">
  <xsd:schema xmlns:xsd="http://www.w3.org/2001/XMLSchema" xmlns:xs="http://www.w3.org/2001/XMLSchema" xmlns:p="http://schemas.microsoft.com/office/2006/metadata/properties" xmlns:ns2="ea0f9f21-3659-4aeb-9fdd-fccb7bcc2b71" xmlns:ns3="47d931c7-ab92-4b2c-8e06-d00ead0d8349" targetNamespace="http://schemas.microsoft.com/office/2006/metadata/properties" ma:root="true" ma:fieldsID="5cd43d2b887fb0e22723863671ac2fc0" ns2:_="" ns3:_="">
    <xsd:import namespace="ea0f9f21-3659-4aeb-9fdd-fccb7bcc2b71"/>
    <xsd:import namespace="47d931c7-ab92-4b2c-8e06-d00ead0d834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0f9f21-3659-4aeb-9fdd-fccb7bcc2b7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7d931c7-ab92-4b2c-8e06-d00ead0d8349"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B9E89B1-1E94-4A7B-A0F5-CCBA8BEFCC55}"/>
</file>

<file path=customXml/itemProps2.xml><?xml version="1.0" encoding="utf-8"?>
<ds:datastoreItem xmlns:ds="http://schemas.openxmlformats.org/officeDocument/2006/customXml" ds:itemID="{5A674D65-46AF-4019-967E-2EF3F259770F}"/>
</file>

<file path=customXml/itemProps3.xml><?xml version="1.0" encoding="utf-8"?>
<ds:datastoreItem xmlns:ds="http://schemas.openxmlformats.org/officeDocument/2006/customXml" ds:itemID="{AE558617-95DC-4B70-A40E-D9E5BC17C305}"/>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0x010100A37E94DA582C2342B35BBFE446CD17E2</vt:lpwstr>
  </property>
</Properties>
</file>