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presentation.xml" ContentType="application/vnd.openxmlformats-officedocument.presentationml.presentation.main+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2" Type="http://schemas.openxmlformats.org/officeDocument/2006/relationships/custom-properties" Target="docProps/custom.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3"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customXml" Target="../customXml/item3.xml"/><Relationship Id="rId2" Type="http://schemas.openxmlformats.org/officeDocument/2006/relationships/viewProps" Target="viewProps.xml"/><Relationship Id="rId1" Type="http://schemas.openxmlformats.org/officeDocument/2006/relationships/theme" Target="theme/theme1.xml"/><Relationship Id="rId6" Type="http://schemas.openxmlformats.org/officeDocument/2006/relationships/slide" Target="slides/slide1.xml"/><Relationship Id="rId11" Type="http://schemas.openxmlformats.org/officeDocument/2006/relationships/customXml" Target="../customXml/item2.xml"/><Relationship Id="rId5" Type="http://schemas.openxmlformats.org/officeDocument/2006/relationships/notesMaster" Target="notesMasters/notesMaster1.xml"/><Relationship Id="rId10" Type="http://schemas.openxmlformats.org/officeDocument/2006/relationships/customXml" Target="../customXml/item1.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0" name="Shape 60"/>
        <p:cNvGrpSpPr/>
        <p:nvPr/>
      </p:nvGrpSpPr>
      <p:grpSpPr>
        <a:xfrm>
          <a:off x="0" y="0"/>
          <a:ext cx="0" cy="0"/>
          <a:chOff x="0" y="0"/>
          <a:chExt cx="0" cy="0"/>
        </a:xfrm>
      </p:grpSpPr>
      <p:sp>
        <p:nvSpPr>
          <p:cNvPr id="61" name="Google Shape;61;g33f440e1ab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33f440e1ab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0" name="Shape 70"/>
        <p:cNvGrpSpPr/>
        <p:nvPr/>
      </p:nvGrpSpPr>
      <p:grpSpPr>
        <a:xfrm>
          <a:off x="0" y="0"/>
          <a:ext cx="0" cy="0"/>
          <a:chOff x="0" y="0"/>
          <a:chExt cx="0" cy="0"/>
        </a:xfrm>
      </p:grpSpPr>
      <p:sp>
        <p:nvSpPr>
          <p:cNvPr id="71" name="Google Shape;71;g33f6a07dbd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3f6a07dbd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0" name="Shape 80"/>
        <p:cNvGrpSpPr/>
        <p:nvPr/>
      </p:nvGrpSpPr>
      <p:grpSpPr>
        <a:xfrm>
          <a:off x="0" y="0"/>
          <a:ext cx="0" cy="0"/>
          <a:chOff x="0" y="0"/>
          <a:chExt cx="0" cy="0"/>
        </a:xfrm>
      </p:grpSpPr>
      <p:sp>
        <p:nvSpPr>
          <p:cNvPr id="81" name="Google Shape;81;g33f6a07dbd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3f6a07dbd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sp>
        <p:nvSpPr>
          <p:cNvPr id="54" name="Google Shape;54;p13"/>
          <p:cNvSpPr txBox="1"/>
          <p:nvPr/>
        </p:nvSpPr>
        <p:spPr>
          <a:xfrm>
            <a:off x="62500" y="398350"/>
            <a:ext cx="2329500" cy="3741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Irish</a:t>
            </a:r>
            <a:endParaRPr b="1" sz="1200">
              <a:solidFill>
                <a:schemeClr val="dk1"/>
              </a:solidFill>
            </a:endParaRPr>
          </a:p>
          <a:p>
            <a:pPr indent="0" lvl="0" marL="0" rtl="0" algn="l">
              <a:spcBef>
                <a:spcPts val="0"/>
              </a:spcBef>
              <a:spcAft>
                <a:spcPts val="0"/>
              </a:spcAft>
              <a:buNone/>
            </a:pPr>
            <a:r>
              <a:rPr lang="en" sz="1200">
                <a:solidFill>
                  <a:schemeClr val="dk1"/>
                </a:solidFill>
              </a:rPr>
              <a:t>There were many reasons why the Irish came to Scotland such as the potato famine which was a disease on their main food source that led to people starving. There was a lack of jobs and the jobs that were available were low paid in comparison to the same jobs in Scotland. Scotland was a close place to move to in the world. Many Irish settled near work in the coal mines and railways such as Dundee, Glasgow and Edinburgh. There was a  high concentration of Irish in Edinburgh on the Cowgate and this was known as ‘Little Ireland’.</a:t>
            </a:r>
            <a:endParaRPr sz="1200">
              <a:solidFill>
                <a:schemeClr val="dk1"/>
              </a:solidFill>
            </a:endParaRPr>
          </a:p>
        </p:txBody>
      </p:sp>
      <p:sp>
        <p:nvSpPr>
          <p:cNvPr id="55" name="Google Shape;55;p13"/>
          <p:cNvSpPr txBox="1"/>
          <p:nvPr/>
        </p:nvSpPr>
        <p:spPr>
          <a:xfrm>
            <a:off x="4804513" y="398350"/>
            <a:ext cx="2070600" cy="3741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Italians</a:t>
            </a:r>
            <a:endParaRPr b="1" sz="1200"/>
          </a:p>
          <a:p>
            <a:pPr indent="0" lvl="0" marL="0" rtl="0" algn="l">
              <a:spcBef>
                <a:spcPts val="0"/>
              </a:spcBef>
              <a:spcAft>
                <a:spcPts val="0"/>
              </a:spcAft>
              <a:buNone/>
            </a:pPr>
            <a:r>
              <a:rPr lang="en" sz="1200">
                <a:solidFill>
                  <a:schemeClr val="dk1"/>
                </a:solidFill>
              </a:rPr>
              <a:t>Italians had a tradition of seasonal migration to Scotland to work in summer. They began to move over permanently due to opportunities and job prospects. There were reps who encouraged Italians to move over and </a:t>
            </a:r>
            <a:r>
              <a:rPr lang="en" sz="1200">
                <a:solidFill>
                  <a:schemeClr val="dk1"/>
                </a:solidFill>
              </a:rPr>
              <a:t>guaranteed</a:t>
            </a:r>
            <a:r>
              <a:rPr lang="en" sz="1200">
                <a:solidFill>
                  <a:schemeClr val="dk1"/>
                </a:solidFill>
              </a:rPr>
              <a:t> jobs and </a:t>
            </a:r>
            <a:r>
              <a:rPr lang="en" sz="1200">
                <a:solidFill>
                  <a:schemeClr val="dk1"/>
                </a:solidFill>
              </a:rPr>
              <a:t>businesses</a:t>
            </a:r>
            <a:r>
              <a:rPr lang="en" sz="1200">
                <a:solidFill>
                  <a:schemeClr val="dk1"/>
                </a:solidFill>
              </a:rPr>
              <a:t>. Italians were able to bring over their cuisine and create family businesses in Scotland. There were large concentrations of Italians in Edinburgh and Glasgow. Many moved between 1890 to 1914.</a:t>
            </a:r>
            <a:endParaRPr sz="1200"/>
          </a:p>
        </p:txBody>
      </p:sp>
      <p:sp>
        <p:nvSpPr>
          <p:cNvPr id="56" name="Google Shape;56;p13"/>
          <p:cNvSpPr txBox="1"/>
          <p:nvPr/>
        </p:nvSpPr>
        <p:spPr>
          <a:xfrm>
            <a:off x="2468425" y="400800"/>
            <a:ext cx="2278500" cy="3741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Jews</a:t>
            </a:r>
            <a:endParaRPr b="1" sz="1200"/>
          </a:p>
          <a:p>
            <a:pPr indent="0" lvl="0" marL="0" rtl="0" algn="l">
              <a:spcBef>
                <a:spcPts val="0"/>
              </a:spcBef>
              <a:spcAft>
                <a:spcPts val="0"/>
              </a:spcAft>
              <a:buNone/>
            </a:pPr>
            <a:r>
              <a:rPr lang="en" sz="1200">
                <a:solidFill>
                  <a:schemeClr val="dk1"/>
                </a:solidFill>
              </a:rPr>
              <a:t>Jews were persecuted due to religion. Pogroms occurred in the Russian Empire in the 19th and 20th century. Many moved to Scotland as it was a tolerant country, As Jews were being cast out of society, many lived in poverty. There as a high concentration in Glasgow and they were divided between educated and less educated Jews. Large amounts of Jews lived in the cheap housing in the Gorbals in Glasgow. They brought over the tobacco industry to Scotland. There was a mass movement in 1939 before and during the outbreak of WWII.</a:t>
            </a:r>
            <a:endParaRPr sz="1200">
              <a:solidFill>
                <a:schemeClr val="dk1"/>
              </a:solidFill>
            </a:endParaRPr>
          </a:p>
          <a:p>
            <a:pPr indent="0" lvl="0" marL="0" rtl="0" algn="l">
              <a:spcBef>
                <a:spcPts val="0"/>
              </a:spcBef>
              <a:spcAft>
                <a:spcPts val="0"/>
              </a:spcAft>
              <a:buNone/>
            </a:pPr>
            <a:r>
              <a:t/>
            </a:r>
            <a:endParaRPr b="1" sz="1200"/>
          </a:p>
        </p:txBody>
      </p:sp>
      <p:sp>
        <p:nvSpPr>
          <p:cNvPr id="57" name="Google Shape;57;p13"/>
          <p:cNvSpPr txBox="1"/>
          <p:nvPr/>
        </p:nvSpPr>
        <p:spPr>
          <a:xfrm>
            <a:off x="6928300" y="400800"/>
            <a:ext cx="2150100" cy="3741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Lithuanians</a:t>
            </a:r>
            <a:endParaRPr b="1" sz="1200"/>
          </a:p>
          <a:p>
            <a:pPr indent="0" lvl="0" marL="0" rtl="0" algn="l">
              <a:spcBef>
                <a:spcPts val="0"/>
              </a:spcBef>
              <a:spcAft>
                <a:spcPts val="0"/>
              </a:spcAft>
              <a:buNone/>
            </a:pPr>
            <a:r>
              <a:rPr lang="en" sz="1200">
                <a:solidFill>
                  <a:schemeClr val="dk1"/>
                </a:solidFill>
              </a:rPr>
              <a:t>Lithuanians moved over to Scotland as there were better opportunities for jobs. There were high levels of poverty in Lithuania due to farming being poor so Scotland seemed </a:t>
            </a:r>
            <a:r>
              <a:rPr lang="en" sz="1200">
                <a:solidFill>
                  <a:schemeClr val="dk1"/>
                </a:solidFill>
              </a:rPr>
              <a:t>attractive</a:t>
            </a:r>
            <a:r>
              <a:rPr lang="en" sz="1200">
                <a:solidFill>
                  <a:schemeClr val="dk1"/>
                </a:solidFill>
              </a:rPr>
              <a:t> due to the amount of farmland and food.  Some faced persecution from Russian government. Lithuanians settled in close proximity to steel and coal works especially in Greenock and Glasgow. Many lived close together on the same street. Most of this movement occurred in the 1890s.</a:t>
            </a:r>
            <a:endParaRPr b="1" sz="1200"/>
          </a:p>
        </p:txBody>
      </p:sp>
      <p:sp>
        <p:nvSpPr>
          <p:cNvPr id="58" name="Google Shape;58;p13"/>
          <p:cNvSpPr txBox="1"/>
          <p:nvPr/>
        </p:nvSpPr>
        <p:spPr>
          <a:xfrm>
            <a:off x="62500" y="4245900"/>
            <a:ext cx="9015900" cy="825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Impact of Empire on Scotland</a:t>
            </a:r>
            <a:endParaRPr b="1" sz="1200">
              <a:solidFill>
                <a:schemeClr val="dk1"/>
              </a:solidFill>
            </a:endParaRPr>
          </a:p>
          <a:p>
            <a:pPr indent="0" lvl="0" marL="0" rtl="0" algn="l">
              <a:spcBef>
                <a:spcPts val="0"/>
              </a:spcBef>
              <a:spcAft>
                <a:spcPts val="0"/>
              </a:spcAft>
              <a:buNone/>
            </a:pPr>
            <a:r>
              <a:rPr lang="en" sz="1200">
                <a:solidFill>
                  <a:schemeClr val="dk1"/>
                </a:solidFill>
              </a:rPr>
              <a:t>The Empire had many positive impacts on Scotland such as the ability to compete on an international stage for sport. A wider variety of goods were available such as fur, silks and raw materials like jute. Industry boomed as there were more workers and bigger market to sell in. Architecture was influenced by places in the Empire that can be seen in Glasgow. </a:t>
            </a:r>
            <a:endParaRPr b="1" sz="1200">
              <a:solidFill>
                <a:schemeClr val="dk1"/>
              </a:solidFill>
            </a:endParaRPr>
          </a:p>
          <a:p>
            <a:pPr indent="0" lvl="0" marL="0" rtl="0" algn="l">
              <a:spcBef>
                <a:spcPts val="0"/>
              </a:spcBef>
              <a:spcAft>
                <a:spcPts val="0"/>
              </a:spcAft>
              <a:buNone/>
            </a:pPr>
            <a:r>
              <a:t/>
            </a:r>
            <a:endParaRPr sz="1200">
              <a:solidFill>
                <a:schemeClr val="dk1"/>
              </a:solidFill>
            </a:endParaRPr>
          </a:p>
        </p:txBody>
      </p:sp>
      <p:sp>
        <p:nvSpPr>
          <p:cNvPr id="59" name="Google Shape;59;p13"/>
          <p:cNvSpPr txBox="1"/>
          <p:nvPr/>
        </p:nvSpPr>
        <p:spPr>
          <a:xfrm>
            <a:off x="2202700" y="0"/>
            <a:ext cx="4735500" cy="40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Immigration to Scotland 1830s-1939</a:t>
            </a:r>
            <a:endParaRPr b="1" sz="1800" u="sng"/>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3" name="Shape 63"/>
        <p:cNvGrpSpPr/>
        <p:nvPr/>
      </p:nvGrpSpPr>
      <p:grpSpPr>
        <a:xfrm>
          <a:off x="0" y="0"/>
          <a:ext cx="0" cy="0"/>
          <a:chOff x="0" y="0"/>
          <a:chExt cx="0" cy="0"/>
        </a:xfrm>
      </p:grpSpPr>
      <p:sp>
        <p:nvSpPr>
          <p:cNvPr id="64" name="Google Shape;64;p14"/>
          <p:cNvSpPr txBox="1"/>
          <p:nvPr/>
        </p:nvSpPr>
        <p:spPr>
          <a:xfrm>
            <a:off x="147725" y="400800"/>
            <a:ext cx="8924700" cy="828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Living Conditions</a:t>
            </a:r>
            <a:endParaRPr b="1" sz="1200">
              <a:solidFill>
                <a:schemeClr val="dk1"/>
              </a:solidFill>
            </a:endParaRPr>
          </a:p>
          <a:p>
            <a:pPr indent="0" lvl="0" marL="0" rtl="0" algn="l">
              <a:spcBef>
                <a:spcPts val="0"/>
              </a:spcBef>
              <a:spcAft>
                <a:spcPts val="0"/>
              </a:spcAft>
              <a:buNone/>
            </a:pPr>
            <a:r>
              <a:rPr lang="en" sz="1200">
                <a:solidFill>
                  <a:schemeClr val="dk1"/>
                </a:solidFill>
              </a:rPr>
              <a:t>Living conditions were</a:t>
            </a:r>
            <a:r>
              <a:rPr lang="en" sz="1800">
                <a:solidFill>
                  <a:schemeClr val="dk1"/>
                </a:solidFill>
              </a:rPr>
              <a:t> </a:t>
            </a:r>
            <a:r>
              <a:rPr lang="en" sz="1200">
                <a:solidFill>
                  <a:schemeClr val="dk1"/>
                </a:solidFill>
              </a:rPr>
              <a:t>mainly poor as many immigrants lived in cheap housing that was small. Many of these houses had poor sanitation and </a:t>
            </a:r>
            <a:r>
              <a:rPr lang="en" sz="1200">
                <a:solidFill>
                  <a:schemeClr val="dk1"/>
                </a:solidFill>
              </a:rPr>
              <a:t>diseases</a:t>
            </a:r>
            <a:r>
              <a:rPr lang="en" sz="1200">
                <a:solidFill>
                  <a:schemeClr val="dk1"/>
                </a:solidFill>
              </a:rPr>
              <a:t> spread easily. Lithuanians lived together in the same street.</a:t>
            </a:r>
            <a:r>
              <a:rPr b="1" lang="en" sz="1200">
                <a:solidFill>
                  <a:schemeClr val="dk1"/>
                </a:solidFill>
              </a:rPr>
              <a:t>	</a:t>
            </a:r>
            <a:endParaRPr b="1" sz="1200">
              <a:solidFill>
                <a:schemeClr val="dk1"/>
              </a:solidFill>
            </a:endParaRPr>
          </a:p>
        </p:txBody>
      </p:sp>
      <p:sp>
        <p:nvSpPr>
          <p:cNvPr id="65" name="Google Shape;65;p14"/>
          <p:cNvSpPr txBox="1"/>
          <p:nvPr/>
        </p:nvSpPr>
        <p:spPr>
          <a:xfrm>
            <a:off x="4572000" y="1389150"/>
            <a:ext cx="4500300" cy="16671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Employment</a:t>
            </a:r>
            <a:endParaRPr b="1" sz="1200"/>
          </a:p>
          <a:p>
            <a:pPr indent="0" lvl="0" marL="0" rtl="0" algn="l">
              <a:spcBef>
                <a:spcPts val="0"/>
              </a:spcBef>
              <a:spcAft>
                <a:spcPts val="0"/>
              </a:spcAft>
              <a:buNone/>
            </a:pPr>
            <a:r>
              <a:rPr lang="en" sz="1200">
                <a:solidFill>
                  <a:schemeClr val="dk1"/>
                </a:solidFill>
              </a:rPr>
              <a:t>Both Irish and Lithuanian immigrants worked  in coal and steel. Many Irish worked as ‘navvies’ on railways. Jews brought over the tobacco trade and worked in sweatshops. Jews were also known to work as peddlers selling goods house to house. Italians set up their own businesses such as fish and chip shops and ice cream shops.Many worked for less pay than their Scottish counterparts.</a:t>
            </a:r>
            <a:endParaRPr b="1" sz="1200"/>
          </a:p>
        </p:txBody>
      </p:sp>
      <p:sp>
        <p:nvSpPr>
          <p:cNvPr id="66" name="Google Shape;66;p14"/>
          <p:cNvSpPr txBox="1"/>
          <p:nvPr/>
        </p:nvSpPr>
        <p:spPr>
          <a:xfrm>
            <a:off x="147725" y="1389025"/>
            <a:ext cx="4324200" cy="21201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Scots and Irish</a:t>
            </a:r>
            <a:endParaRPr b="1" sz="1200"/>
          </a:p>
          <a:p>
            <a:pPr indent="0" lvl="0" marL="0" rtl="0" algn="l">
              <a:spcBef>
                <a:spcPts val="0"/>
              </a:spcBef>
              <a:spcAft>
                <a:spcPts val="0"/>
              </a:spcAft>
              <a:buNone/>
            </a:pPr>
            <a:r>
              <a:rPr lang="en" sz="1200">
                <a:solidFill>
                  <a:schemeClr val="dk1"/>
                </a:solidFill>
              </a:rPr>
              <a:t>There were tensions between the Protestant Scots and Catholic Irish due to religion. This was heightened with the rivalry between the football teams they created. Protestant Irish brought over the Orange Order that Scots participated in. Catholic schools were created in Scotland to give them a space in the community. Many held the idea that the Irish were drunks and dirty due to the behaviour of the Navvies. The Scot and Irish had similar issues about pay and conditions which binded the working classes of both nationalities.</a:t>
            </a:r>
            <a:endParaRPr b="1" sz="1200"/>
          </a:p>
        </p:txBody>
      </p:sp>
      <p:sp>
        <p:nvSpPr>
          <p:cNvPr id="67" name="Google Shape;67;p14"/>
          <p:cNvSpPr txBox="1"/>
          <p:nvPr/>
        </p:nvSpPr>
        <p:spPr>
          <a:xfrm>
            <a:off x="147725" y="3593450"/>
            <a:ext cx="4324200" cy="1476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Impacts of Immigration</a:t>
            </a:r>
            <a:endParaRPr b="1" sz="1200">
              <a:solidFill>
                <a:schemeClr val="dk1"/>
              </a:solidFill>
            </a:endParaRPr>
          </a:p>
          <a:p>
            <a:pPr indent="0" lvl="0" marL="0" rtl="0" algn="l">
              <a:spcBef>
                <a:spcPts val="0"/>
              </a:spcBef>
              <a:spcAft>
                <a:spcPts val="0"/>
              </a:spcAft>
              <a:buNone/>
            </a:pPr>
            <a:r>
              <a:rPr lang="en" sz="1200">
                <a:solidFill>
                  <a:schemeClr val="dk1"/>
                </a:solidFill>
              </a:rPr>
              <a:t>Socially, immigration impacted on Scotland as there was a mixing of new cultures and religions as well as new foods and places to socialise created. Politically, the Orange Order was brought over and Irish voters leaned towards the Labour Party.  Economically, there were more workers and more jobs created as businesses increased in size.</a:t>
            </a:r>
            <a:endParaRPr b="1" sz="1200">
              <a:solidFill>
                <a:schemeClr val="dk1"/>
              </a:solidFill>
            </a:endParaRPr>
          </a:p>
        </p:txBody>
      </p:sp>
      <p:sp>
        <p:nvSpPr>
          <p:cNvPr id="68" name="Google Shape;68;p14"/>
          <p:cNvSpPr txBox="1"/>
          <p:nvPr/>
        </p:nvSpPr>
        <p:spPr>
          <a:xfrm>
            <a:off x="1773000" y="0"/>
            <a:ext cx="5859900" cy="40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Experience of Immigrants to Scotland 1830s-1939</a:t>
            </a:r>
            <a:endParaRPr b="1" sz="1800" u="sng"/>
          </a:p>
        </p:txBody>
      </p:sp>
      <p:sp>
        <p:nvSpPr>
          <p:cNvPr id="69" name="Google Shape;69;p14"/>
          <p:cNvSpPr txBox="1"/>
          <p:nvPr/>
        </p:nvSpPr>
        <p:spPr>
          <a:xfrm>
            <a:off x="4572000" y="3150275"/>
            <a:ext cx="4500300" cy="1919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Immigrants and Scots</a:t>
            </a:r>
            <a:endParaRPr b="1" sz="1200">
              <a:solidFill>
                <a:schemeClr val="dk1"/>
              </a:solidFill>
            </a:endParaRPr>
          </a:p>
          <a:p>
            <a:pPr indent="0" lvl="0" marL="0" rtl="0" algn="l">
              <a:spcBef>
                <a:spcPts val="0"/>
              </a:spcBef>
              <a:spcAft>
                <a:spcPts val="0"/>
              </a:spcAft>
              <a:buNone/>
            </a:pPr>
            <a:r>
              <a:rPr lang="en" sz="1200">
                <a:solidFill>
                  <a:schemeClr val="dk1"/>
                </a:solidFill>
              </a:rPr>
              <a:t>There were some tension over religion between immigrants and Scots as it was different to many Scots (Protestant/ Catholic).  Issues arose as other groups were working for less money than Scots and breaking strikes. There was some bullying due to different languages such as the Jewish. This did reduce as more Jews immigrated. Scots changed Lithuanian names as they could not pronounce them. There was an issue with Italian businesses opening on Sunday for religious reasons, but these businesses provided a social space for Scots.</a:t>
            </a:r>
            <a:endParaRPr b="1" sz="12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3" name="Shape 73"/>
        <p:cNvGrpSpPr/>
        <p:nvPr/>
      </p:nvGrpSpPr>
      <p:grpSpPr>
        <a:xfrm>
          <a:off x="0" y="0"/>
          <a:ext cx="0" cy="0"/>
          <a:chOff x="0" y="0"/>
          <a:chExt cx="0" cy="0"/>
        </a:xfrm>
      </p:grpSpPr>
      <p:sp>
        <p:nvSpPr>
          <p:cNvPr id="74" name="Google Shape;74;p15"/>
          <p:cNvSpPr txBox="1"/>
          <p:nvPr/>
        </p:nvSpPr>
        <p:spPr>
          <a:xfrm>
            <a:off x="62500" y="1842075"/>
            <a:ext cx="9001500" cy="729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Missionary Work</a:t>
            </a:r>
            <a:endParaRPr b="1" sz="1200">
              <a:solidFill>
                <a:schemeClr val="dk1"/>
              </a:solidFill>
            </a:endParaRPr>
          </a:p>
          <a:p>
            <a:pPr indent="0" lvl="0" marL="0" rtl="0" algn="l">
              <a:spcBef>
                <a:spcPts val="0"/>
              </a:spcBef>
              <a:spcAft>
                <a:spcPts val="0"/>
              </a:spcAft>
              <a:buNone/>
            </a:pPr>
            <a:r>
              <a:rPr lang="en" sz="1200">
                <a:solidFill>
                  <a:schemeClr val="dk1"/>
                </a:solidFill>
              </a:rPr>
              <a:t>Some Scots emigrated to the Empire as they wanted to spread Christianity to other places across the world. Some would be sponsored by their church to go over and set up schools in places such as India. </a:t>
            </a:r>
            <a:endParaRPr b="1" sz="1200">
              <a:solidFill>
                <a:schemeClr val="dk1"/>
              </a:solidFill>
            </a:endParaRPr>
          </a:p>
        </p:txBody>
      </p:sp>
      <p:sp>
        <p:nvSpPr>
          <p:cNvPr id="75" name="Google Shape;75;p15"/>
          <p:cNvSpPr txBox="1"/>
          <p:nvPr/>
        </p:nvSpPr>
        <p:spPr>
          <a:xfrm>
            <a:off x="4713775" y="2685900"/>
            <a:ext cx="4350300" cy="2376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Emigration Society and Government Schemes</a:t>
            </a:r>
            <a:endParaRPr b="1" sz="1200"/>
          </a:p>
          <a:p>
            <a:pPr indent="0" lvl="0" marL="0" rtl="0" algn="l">
              <a:spcBef>
                <a:spcPts val="0"/>
              </a:spcBef>
              <a:spcAft>
                <a:spcPts val="0"/>
              </a:spcAft>
              <a:buNone/>
            </a:pPr>
            <a:r>
              <a:rPr lang="en" sz="1200">
                <a:solidFill>
                  <a:schemeClr val="dk1"/>
                </a:solidFill>
              </a:rPr>
              <a:t>The Overseas Settlement Act helped ex servicemen to move overseas by offering bursaries to help them move over as well as support in jobs and housing. The Empire Settlement Act gave £3 million a year to help with travel expenses for people who applied for support. Emigration societies helped people get government grants to move as some people struggled with the forms. One society who did this was Barnardos.</a:t>
            </a:r>
            <a:r>
              <a:rPr b="1" lang="en" sz="1200"/>
              <a:t> </a:t>
            </a:r>
            <a:r>
              <a:rPr lang="en" sz="1200"/>
              <a:t>There was an emphasis on helping women emigrate in an effort to balance out the population in places like Australia. The most famous of these was the Aberdeen Union Ladies.</a:t>
            </a:r>
            <a:endParaRPr sz="1200"/>
          </a:p>
        </p:txBody>
      </p:sp>
      <p:sp>
        <p:nvSpPr>
          <p:cNvPr id="76" name="Google Shape;76;p15"/>
          <p:cNvSpPr txBox="1"/>
          <p:nvPr/>
        </p:nvSpPr>
        <p:spPr>
          <a:xfrm>
            <a:off x="62500" y="469650"/>
            <a:ext cx="4584000" cy="13164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Poverty</a:t>
            </a:r>
            <a:endParaRPr b="1" sz="1200"/>
          </a:p>
          <a:p>
            <a:pPr indent="0" lvl="0" marL="0" rtl="0" algn="l">
              <a:spcBef>
                <a:spcPts val="0"/>
              </a:spcBef>
              <a:spcAft>
                <a:spcPts val="0"/>
              </a:spcAft>
              <a:buNone/>
            </a:pPr>
            <a:r>
              <a:rPr lang="en" sz="1200">
                <a:solidFill>
                  <a:schemeClr val="dk1"/>
                </a:solidFill>
              </a:rPr>
              <a:t>One of the reasons Scots emigrated was poverty. Many were struggling for money due to a lack of jobs and opportunities. As immigrants would work for less money, this led to some Scots being left unemployed. The potato famine in Scotland led to people starving. The Empire promised jobs and food for Scots.</a:t>
            </a:r>
            <a:endParaRPr sz="1200"/>
          </a:p>
        </p:txBody>
      </p:sp>
      <p:sp>
        <p:nvSpPr>
          <p:cNvPr id="77" name="Google Shape;77;p15"/>
          <p:cNvSpPr txBox="1"/>
          <p:nvPr/>
        </p:nvSpPr>
        <p:spPr>
          <a:xfrm>
            <a:off x="4713750" y="469650"/>
            <a:ext cx="4350300" cy="13164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Highland Clearances</a:t>
            </a:r>
            <a:endParaRPr b="1" sz="1200"/>
          </a:p>
          <a:p>
            <a:pPr indent="0" lvl="0" marL="0" rtl="0" algn="l">
              <a:spcBef>
                <a:spcPts val="0"/>
              </a:spcBef>
              <a:spcAft>
                <a:spcPts val="0"/>
              </a:spcAft>
              <a:buNone/>
            </a:pPr>
            <a:r>
              <a:rPr lang="en" sz="1200">
                <a:solidFill>
                  <a:schemeClr val="dk1"/>
                </a:solidFill>
              </a:rPr>
              <a:t>Scots were pushed off their land by landowners who realised that rearing sheep on the land would make them more money rather than renting out the land. Some landowners offered money to tenants who left the land voluntarily. The Clearances left people with no home or land to work on.</a:t>
            </a:r>
            <a:endParaRPr b="1" sz="1200"/>
          </a:p>
        </p:txBody>
      </p:sp>
      <p:sp>
        <p:nvSpPr>
          <p:cNvPr id="78" name="Google Shape;78;p15"/>
          <p:cNvSpPr txBox="1"/>
          <p:nvPr/>
        </p:nvSpPr>
        <p:spPr>
          <a:xfrm>
            <a:off x="62500" y="2685900"/>
            <a:ext cx="4584000" cy="2376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Attraction of New Lands</a:t>
            </a:r>
            <a:endParaRPr b="1" sz="1200">
              <a:solidFill>
                <a:schemeClr val="dk1"/>
              </a:solidFill>
            </a:endParaRPr>
          </a:p>
          <a:p>
            <a:pPr indent="0" lvl="0" marL="0" rtl="0" algn="l">
              <a:spcBef>
                <a:spcPts val="0"/>
              </a:spcBef>
              <a:spcAft>
                <a:spcPts val="0"/>
              </a:spcAft>
              <a:buNone/>
            </a:pPr>
            <a:r>
              <a:rPr lang="en" sz="1200">
                <a:solidFill>
                  <a:schemeClr val="dk1"/>
                </a:solidFill>
              </a:rPr>
              <a:t>Many Scots emigrated as there were large pieces of land at cheap prices available in the Empire. The land  was good to farm on which meant that Scots could make a living from it, and they had more of an opportunity to own your own land. In the Empire, there were higher wages in comparison to Scotland which meant that Scots could support their family back home as well as living comfortably over there. Most places in the Empire had a  better climate that was warmer. There was encouragement from friends/ family who had already moved as well as hearing stories of Scots who had been successful which spurred people onto move so that they too could make their fortune.</a:t>
            </a:r>
            <a:endParaRPr b="1" sz="1200">
              <a:solidFill>
                <a:schemeClr val="dk1"/>
              </a:solidFill>
            </a:endParaRPr>
          </a:p>
        </p:txBody>
      </p:sp>
      <p:sp>
        <p:nvSpPr>
          <p:cNvPr id="79" name="Google Shape;79;p15"/>
          <p:cNvSpPr txBox="1"/>
          <p:nvPr/>
        </p:nvSpPr>
        <p:spPr>
          <a:xfrm>
            <a:off x="407550" y="0"/>
            <a:ext cx="8173500" cy="469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Scottish Emigration 1830s-1939</a:t>
            </a:r>
            <a:endParaRPr b="1" sz="1800" u="sng"/>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3" name="Shape 83"/>
        <p:cNvGrpSpPr/>
        <p:nvPr/>
      </p:nvGrpSpPr>
      <p:grpSpPr>
        <a:xfrm>
          <a:off x="0" y="0"/>
          <a:ext cx="0" cy="0"/>
          <a:chOff x="0" y="0"/>
          <a:chExt cx="0" cy="0"/>
        </a:xfrm>
      </p:grpSpPr>
      <p:sp>
        <p:nvSpPr>
          <p:cNvPr id="84" name="Google Shape;84;p16"/>
          <p:cNvSpPr txBox="1"/>
          <p:nvPr/>
        </p:nvSpPr>
        <p:spPr>
          <a:xfrm>
            <a:off x="4716600" y="1915350"/>
            <a:ext cx="2893200" cy="13128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John Muir</a:t>
            </a:r>
            <a:endParaRPr b="1" sz="1200">
              <a:solidFill>
                <a:schemeClr val="dk1"/>
              </a:solidFill>
            </a:endParaRPr>
          </a:p>
          <a:p>
            <a:pPr indent="0" lvl="0" marL="0" rtl="0" algn="l">
              <a:spcBef>
                <a:spcPts val="0"/>
              </a:spcBef>
              <a:spcAft>
                <a:spcPts val="0"/>
              </a:spcAft>
              <a:buNone/>
            </a:pPr>
            <a:r>
              <a:rPr lang="en" sz="1200">
                <a:solidFill>
                  <a:schemeClr val="dk1"/>
                </a:solidFill>
              </a:rPr>
              <a:t>John Muir came from Dunbar and moved to the US. He campaigned for the preservation of wilderness areas in the US, and established national parks in his name.</a:t>
            </a:r>
            <a:endParaRPr sz="1200">
              <a:solidFill>
                <a:schemeClr val="dk1"/>
              </a:solidFill>
            </a:endParaRPr>
          </a:p>
        </p:txBody>
      </p:sp>
      <p:sp>
        <p:nvSpPr>
          <p:cNvPr id="85" name="Google Shape;85;p16"/>
          <p:cNvSpPr txBox="1"/>
          <p:nvPr/>
        </p:nvSpPr>
        <p:spPr>
          <a:xfrm>
            <a:off x="62500" y="2200024"/>
            <a:ext cx="4509600" cy="15678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Scots in Australasia</a:t>
            </a:r>
            <a:endParaRPr b="1" sz="1200"/>
          </a:p>
          <a:p>
            <a:pPr indent="0" lvl="0" marL="0" rtl="0" algn="l">
              <a:spcBef>
                <a:spcPts val="0"/>
              </a:spcBef>
              <a:spcAft>
                <a:spcPts val="0"/>
              </a:spcAft>
              <a:buNone/>
            </a:pPr>
            <a:r>
              <a:rPr lang="en" sz="1200">
                <a:solidFill>
                  <a:schemeClr val="dk1"/>
                </a:solidFill>
              </a:rPr>
              <a:t>Many Scots were involved in sheep farming and the Merino sheep was introduced to Australia. Using their mining skills, many made money from gold mining as well as coal and shale oil mining. The educational system in Australia was set up by missionaries from Scotland. In New Zealand, they adapted free and compulsory education for 5 to 13 year olds in 1877, this had been copied from Scotland. </a:t>
            </a:r>
            <a:endParaRPr b="1" sz="1200"/>
          </a:p>
        </p:txBody>
      </p:sp>
      <p:sp>
        <p:nvSpPr>
          <p:cNvPr id="86" name="Google Shape;86;p16"/>
          <p:cNvSpPr txBox="1"/>
          <p:nvPr/>
        </p:nvSpPr>
        <p:spPr>
          <a:xfrm>
            <a:off x="62500" y="383800"/>
            <a:ext cx="4509600" cy="17355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Scots In India</a:t>
            </a:r>
            <a:endParaRPr b="1" sz="1200"/>
          </a:p>
          <a:p>
            <a:pPr indent="0" lvl="0" marL="0" rtl="0" algn="l">
              <a:spcBef>
                <a:spcPts val="0"/>
              </a:spcBef>
              <a:spcAft>
                <a:spcPts val="0"/>
              </a:spcAft>
              <a:buNone/>
            </a:pPr>
            <a:r>
              <a:rPr lang="en" sz="1200">
                <a:solidFill>
                  <a:schemeClr val="dk1"/>
                </a:solidFill>
              </a:rPr>
              <a:t>The East India Company which controlled India until 1874  was ruled by Governors and the first three of those were Scottish. Many Scots served in the Indian Army. Scots made their fortunes as engineers and advancing technology. Colin Campbell (a Scot) made the first geographical survey of India. University of Calcutta set up in 1857 by Scottish missionaries. The raw material of jute exported for Dundee mills to use to create sandbags.</a:t>
            </a:r>
            <a:endParaRPr b="1" sz="1200"/>
          </a:p>
        </p:txBody>
      </p:sp>
      <p:sp>
        <p:nvSpPr>
          <p:cNvPr id="87" name="Google Shape;87;p16"/>
          <p:cNvSpPr txBox="1"/>
          <p:nvPr/>
        </p:nvSpPr>
        <p:spPr>
          <a:xfrm>
            <a:off x="62500" y="3830550"/>
            <a:ext cx="4509600" cy="12261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Scots in North America</a:t>
            </a:r>
            <a:endParaRPr b="1" sz="1200"/>
          </a:p>
          <a:p>
            <a:pPr indent="0" lvl="0" marL="0" rtl="0" algn="l">
              <a:spcBef>
                <a:spcPts val="0"/>
              </a:spcBef>
              <a:spcAft>
                <a:spcPts val="0"/>
              </a:spcAft>
              <a:buNone/>
            </a:pPr>
            <a:r>
              <a:rPr lang="en" sz="1200">
                <a:solidFill>
                  <a:schemeClr val="dk1"/>
                </a:solidFill>
              </a:rPr>
              <a:t>Scots were known for developing the fur and timber trade in North America. Scots used their farming skills and cultivated large areas. The USA’s industrial output overtook Britain, France and Germany by 1914 due to Scots working in industry. Many universities that were founded in Canada were by Scots.</a:t>
            </a:r>
            <a:endParaRPr b="1" sz="1200"/>
          </a:p>
        </p:txBody>
      </p:sp>
      <p:sp>
        <p:nvSpPr>
          <p:cNvPr id="88" name="Google Shape;88;p16"/>
          <p:cNvSpPr txBox="1"/>
          <p:nvPr/>
        </p:nvSpPr>
        <p:spPr>
          <a:xfrm>
            <a:off x="4716600" y="383800"/>
            <a:ext cx="2893200" cy="14043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Andrew Carnegie</a:t>
            </a:r>
            <a:endParaRPr b="1" sz="1200">
              <a:solidFill>
                <a:schemeClr val="dk1"/>
              </a:solidFill>
            </a:endParaRPr>
          </a:p>
          <a:p>
            <a:pPr indent="0" lvl="0" marL="0" rtl="0" algn="l">
              <a:spcBef>
                <a:spcPts val="0"/>
              </a:spcBef>
              <a:spcAft>
                <a:spcPts val="0"/>
              </a:spcAft>
              <a:buNone/>
            </a:pPr>
            <a:r>
              <a:rPr lang="en" sz="1200">
                <a:solidFill>
                  <a:schemeClr val="dk1"/>
                </a:solidFill>
              </a:rPr>
              <a:t>Andrew Carnegie went over to the US and was involved in the steel industry. By 1880, Carnegie Steel was the largest producer of steel in the world. From his profits, Carnegie funded 2500 libraries.</a:t>
            </a:r>
            <a:endParaRPr b="1" sz="1200">
              <a:solidFill>
                <a:schemeClr val="dk1"/>
              </a:solidFill>
            </a:endParaRPr>
          </a:p>
        </p:txBody>
      </p:sp>
      <p:sp>
        <p:nvSpPr>
          <p:cNvPr id="89" name="Google Shape;89;p16"/>
          <p:cNvSpPr txBox="1"/>
          <p:nvPr/>
        </p:nvSpPr>
        <p:spPr>
          <a:xfrm>
            <a:off x="1636025" y="0"/>
            <a:ext cx="5180700" cy="469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Experience of Scots Abroad 1830s-1939</a:t>
            </a:r>
            <a:endParaRPr b="1" sz="1800" u="sng"/>
          </a:p>
        </p:txBody>
      </p:sp>
      <p:sp>
        <p:nvSpPr>
          <p:cNvPr id="90" name="Google Shape;90;p16"/>
          <p:cNvSpPr txBox="1"/>
          <p:nvPr/>
        </p:nvSpPr>
        <p:spPr>
          <a:xfrm>
            <a:off x="4716600" y="3355400"/>
            <a:ext cx="2893200" cy="14658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Andrew Fisher</a:t>
            </a:r>
            <a:endParaRPr b="1" sz="1200"/>
          </a:p>
          <a:p>
            <a:pPr indent="0" lvl="0" marL="0" rtl="0" algn="l">
              <a:spcBef>
                <a:spcPts val="0"/>
              </a:spcBef>
              <a:spcAft>
                <a:spcPts val="0"/>
              </a:spcAft>
              <a:buNone/>
            </a:pPr>
            <a:r>
              <a:rPr lang="en" sz="1200">
                <a:solidFill>
                  <a:schemeClr val="dk1"/>
                </a:solidFill>
              </a:rPr>
              <a:t>Andrew Fisher left Scotland for Australia where he continued his work as a coal miner. He was </a:t>
            </a:r>
            <a:r>
              <a:rPr lang="en" sz="1200">
                <a:solidFill>
                  <a:schemeClr val="dk1"/>
                </a:solidFill>
              </a:rPr>
              <a:t>extremely</a:t>
            </a:r>
            <a:r>
              <a:rPr lang="en" sz="1200">
                <a:solidFill>
                  <a:schemeClr val="dk1"/>
                </a:solidFill>
              </a:rPr>
              <a:t> active in trade unions. He was Prime Minister of Australia three times from 1908 and 1915.</a:t>
            </a:r>
            <a:endParaRPr b="1" sz="1200"/>
          </a:p>
        </p:txBody>
      </p:sp>
      <p:pic>
        <p:nvPicPr>
          <p:cNvPr id="91" name="Google Shape;91;p16"/>
          <p:cNvPicPr preferRelativeResize="0"/>
          <p:nvPr/>
        </p:nvPicPr>
        <p:blipFill>
          <a:blip r:embed="rId3">
            <a:alphaModFix/>
          </a:blip>
          <a:stretch>
            <a:fillRect/>
          </a:stretch>
        </p:blipFill>
        <p:spPr>
          <a:xfrm>
            <a:off x="7701475" y="383800"/>
            <a:ext cx="1259375" cy="1404300"/>
          </a:xfrm>
          <a:prstGeom prst="rect">
            <a:avLst/>
          </a:prstGeom>
          <a:noFill/>
          <a:ln>
            <a:noFill/>
          </a:ln>
        </p:spPr>
      </p:pic>
      <p:pic>
        <p:nvPicPr>
          <p:cNvPr id="92" name="Google Shape;92;p16"/>
          <p:cNvPicPr preferRelativeResize="0"/>
          <p:nvPr/>
        </p:nvPicPr>
        <p:blipFill>
          <a:blip r:embed="rId4">
            <a:alphaModFix/>
          </a:blip>
          <a:stretch>
            <a:fillRect/>
          </a:stretch>
        </p:blipFill>
        <p:spPr>
          <a:xfrm>
            <a:off x="7701475" y="1915350"/>
            <a:ext cx="1259375" cy="1312800"/>
          </a:xfrm>
          <a:prstGeom prst="rect">
            <a:avLst/>
          </a:prstGeom>
          <a:noFill/>
          <a:ln>
            <a:noFill/>
          </a:ln>
        </p:spPr>
      </p:pic>
      <p:pic>
        <p:nvPicPr>
          <p:cNvPr id="93" name="Google Shape;93;p16"/>
          <p:cNvPicPr preferRelativeResize="0"/>
          <p:nvPr/>
        </p:nvPicPr>
        <p:blipFill>
          <a:blip r:embed="rId5">
            <a:alphaModFix/>
          </a:blip>
          <a:stretch>
            <a:fillRect/>
          </a:stretch>
        </p:blipFill>
        <p:spPr>
          <a:xfrm>
            <a:off x="7701475" y="3355400"/>
            <a:ext cx="1259375" cy="15154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E66795212C1E24E835E2C4B3E7751FF" ma:contentTypeVersion="3" ma:contentTypeDescription="Create a new document." ma:contentTypeScope="" ma:versionID="75c45caff2c511de6cd0c10c950ec242">
  <xsd:schema xmlns:xsd="http://www.w3.org/2001/XMLSchema" xmlns:xs="http://www.w3.org/2001/XMLSchema" xmlns:p="http://schemas.microsoft.com/office/2006/metadata/properties" xmlns:ns2="02dc8bf1-c256-43a2-8e11-bec9d7bb7ace" targetNamespace="http://schemas.microsoft.com/office/2006/metadata/properties" ma:root="true" ma:fieldsID="23fbcf4330e009af0c8fd7028f246dc3" ns2:_="">
    <xsd:import namespace="02dc8bf1-c256-43a2-8e11-bec9d7bb7ace"/>
    <xsd:element name="properties">
      <xsd:complexType>
        <xsd:sequence>
          <xsd:element name="documentManagement">
            <xsd:complexType>
              <xsd:all>
                <xsd:element ref="ns2:MediaServiceMetadata" minOccurs="0"/>
                <xsd:element ref="ns2:MediaServiceFastMetadata"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dc8bf1-c256-43a2-8e11-bec9d7bb7ac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DAC6F33-E7BC-462D-90E3-26AEA00ABA04}"/>
</file>

<file path=customXml/itemProps2.xml><?xml version="1.0" encoding="utf-8"?>
<ds:datastoreItem xmlns:ds="http://schemas.openxmlformats.org/officeDocument/2006/customXml" ds:itemID="{33D6E469-518E-4F80-8B23-E9C9D0ADD954}"/>
</file>

<file path=customXml/itemProps3.xml><?xml version="1.0" encoding="utf-8"?>
<ds:datastoreItem xmlns:ds="http://schemas.openxmlformats.org/officeDocument/2006/customXml" ds:itemID="{C018D6BA-E8A7-4355-A7AB-2E0D87F2D98F}"/>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0x0101005E66795212C1E24E835E2C4B3E7751FF</vt:lpwstr>
  </property>
</Properties>
</file>