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13" r:id="rId1"/>
  </p:sldMasterIdLst>
  <p:notesMasterIdLst>
    <p:notesMasterId r:id="rId45"/>
  </p:notesMasterIdLst>
  <p:handoutMasterIdLst>
    <p:handoutMasterId r:id="rId46"/>
  </p:handoutMasterIdLst>
  <p:sldIdLst>
    <p:sldId id="256" r:id="rId2"/>
    <p:sldId id="404" r:id="rId3"/>
    <p:sldId id="454" r:id="rId4"/>
    <p:sldId id="446" r:id="rId5"/>
    <p:sldId id="437" r:id="rId6"/>
    <p:sldId id="438" r:id="rId7"/>
    <p:sldId id="441" r:id="rId8"/>
    <p:sldId id="442" r:id="rId9"/>
    <p:sldId id="439" r:id="rId10"/>
    <p:sldId id="443" r:id="rId11"/>
    <p:sldId id="445" r:id="rId12"/>
    <p:sldId id="440" r:id="rId13"/>
    <p:sldId id="470" r:id="rId14"/>
    <p:sldId id="447" r:id="rId15"/>
    <p:sldId id="449" r:id="rId16"/>
    <p:sldId id="414" r:id="rId17"/>
    <p:sldId id="415" r:id="rId18"/>
    <p:sldId id="418" r:id="rId19"/>
    <p:sldId id="423" r:id="rId20"/>
    <p:sldId id="419" r:id="rId21"/>
    <p:sldId id="424" r:id="rId22"/>
    <p:sldId id="420" r:id="rId23"/>
    <p:sldId id="421" r:id="rId24"/>
    <p:sldId id="422" r:id="rId25"/>
    <p:sldId id="425" r:id="rId26"/>
    <p:sldId id="426" r:id="rId27"/>
    <p:sldId id="469" r:id="rId28"/>
    <p:sldId id="452" r:id="rId29"/>
    <p:sldId id="432" r:id="rId30"/>
    <p:sldId id="433" r:id="rId31"/>
    <p:sldId id="428" r:id="rId32"/>
    <p:sldId id="429" r:id="rId33"/>
    <p:sldId id="431" r:id="rId34"/>
    <p:sldId id="427" r:id="rId35"/>
    <p:sldId id="456" r:id="rId36"/>
    <p:sldId id="417" r:id="rId37"/>
    <p:sldId id="457" r:id="rId38"/>
    <p:sldId id="450" r:id="rId39"/>
    <p:sldId id="453" r:id="rId40"/>
    <p:sldId id="466" r:id="rId41"/>
    <p:sldId id="434" r:id="rId42"/>
    <p:sldId id="468" r:id="rId43"/>
    <p:sldId id="467" r:id="rId44"/>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CC"/>
    <a:srgbClr val="FF0066"/>
    <a:srgbClr val="FF7C80"/>
    <a:srgbClr val="CC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0" autoAdjust="0"/>
    <p:restoredTop sz="92718" autoAdjust="0"/>
  </p:normalViewPr>
  <p:slideViewPr>
    <p:cSldViewPr snapToGrid="0" snapToObjects="1">
      <p:cViewPr>
        <p:scale>
          <a:sx n="76" d="100"/>
          <a:sy n="76" d="100"/>
        </p:scale>
        <p:origin x="-384" y="2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CF9DFD-B38F-44BB-811B-629C07A5D069}" type="doc">
      <dgm:prSet loTypeId="urn:microsoft.com/office/officeart/2005/8/layout/hList1" loCatId="list" qsTypeId="urn:microsoft.com/office/officeart/2005/8/quickstyle/3d2" qsCatId="3D" csTypeId="urn:microsoft.com/office/officeart/2005/8/colors/colorful1" csCatId="colorful" phldr="1"/>
      <dgm:spPr/>
      <dgm:t>
        <a:bodyPr/>
        <a:lstStyle/>
        <a:p>
          <a:endParaRPr lang="en-GB"/>
        </a:p>
      </dgm:t>
    </dgm:pt>
    <dgm:pt modelId="{73C885E9-B6B9-4AA6-A0D0-B5376ACB2D22}">
      <dgm:prSet phldrT="[Text]" custT="1"/>
      <dgm:spPr/>
      <dgm:t>
        <a:bodyPr/>
        <a:lstStyle/>
        <a:p>
          <a:r>
            <a:rPr lang="en-GB" sz="2800" b="1" dirty="0" smtClean="0">
              <a:latin typeface="+mj-lt"/>
            </a:rPr>
            <a:t>Read</a:t>
          </a:r>
          <a:endParaRPr lang="en-GB" sz="2800" dirty="0">
            <a:latin typeface="+mj-lt"/>
          </a:endParaRPr>
        </a:p>
      </dgm:t>
    </dgm:pt>
    <dgm:pt modelId="{F72E0ACB-174C-4F5E-9740-45465E52AB0D}" type="parTrans" cxnId="{EE9FF54D-C616-462D-849A-D2148C8BBEB0}">
      <dgm:prSet/>
      <dgm:spPr/>
      <dgm:t>
        <a:bodyPr/>
        <a:lstStyle/>
        <a:p>
          <a:endParaRPr lang="en-GB"/>
        </a:p>
      </dgm:t>
    </dgm:pt>
    <dgm:pt modelId="{07002389-16A4-45AF-852F-723105879AC5}" type="sibTrans" cxnId="{EE9FF54D-C616-462D-849A-D2148C8BBEB0}">
      <dgm:prSet custT="1"/>
      <dgm:spPr/>
      <dgm:t>
        <a:bodyPr/>
        <a:lstStyle/>
        <a:p>
          <a:endParaRPr lang="en-GB"/>
        </a:p>
      </dgm:t>
    </dgm:pt>
    <dgm:pt modelId="{B56ADA31-8C34-4B0C-B509-DDCAAD18BC49}">
      <dgm:prSet phldrT="[Text]" custT="1"/>
      <dgm:spPr/>
      <dgm:t>
        <a:bodyPr/>
        <a:lstStyle/>
        <a:p>
          <a:r>
            <a:rPr lang="en-GB" sz="2000" dirty="0" smtClean="0">
              <a:latin typeface="+mj-lt"/>
            </a:rPr>
            <a:t>Books</a:t>
          </a:r>
          <a:endParaRPr lang="en-GB" sz="2000" dirty="0">
            <a:latin typeface="+mj-lt"/>
          </a:endParaRPr>
        </a:p>
      </dgm:t>
    </dgm:pt>
    <dgm:pt modelId="{3BAD5267-02AB-4F79-9908-B8FE81668745}" type="parTrans" cxnId="{489E5320-34FC-4A54-B8C2-9C8AA5F48CB6}">
      <dgm:prSet/>
      <dgm:spPr/>
      <dgm:t>
        <a:bodyPr/>
        <a:lstStyle/>
        <a:p>
          <a:endParaRPr lang="en-GB"/>
        </a:p>
      </dgm:t>
    </dgm:pt>
    <dgm:pt modelId="{F2CBA07D-C260-43EA-9714-3CFF5C9EB9DD}" type="sibTrans" cxnId="{489E5320-34FC-4A54-B8C2-9C8AA5F48CB6}">
      <dgm:prSet/>
      <dgm:spPr/>
      <dgm:t>
        <a:bodyPr/>
        <a:lstStyle/>
        <a:p>
          <a:endParaRPr lang="en-GB"/>
        </a:p>
      </dgm:t>
    </dgm:pt>
    <dgm:pt modelId="{F9F72597-344E-492F-9BFB-803E673479E2}">
      <dgm:prSet phldrT="[Text]" custT="1"/>
      <dgm:spPr/>
      <dgm:t>
        <a:bodyPr/>
        <a:lstStyle/>
        <a:p>
          <a:r>
            <a:rPr lang="en-GB" sz="2800" b="1" dirty="0" smtClean="0">
              <a:latin typeface="+mj-lt"/>
            </a:rPr>
            <a:t>Observe</a:t>
          </a:r>
          <a:r>
            <a:rPr lang="en-GB" sz="1700" dirty="0" smtClean="0"/>
            <a:t> </a:t>
          </a:r>
          <a:endParaRPr lang="en-GB" sz="1700" dirty="0"/>
        </a:p>
      </dgm:t>
    </dgm:pt>
    <dgm:pt modelId="{B7629F5E-1948-48A5-AA0F-2283C182F280}" type="parTrans" cxnId="{8F351310-0B0F-4938-9D6C-5795225F0500}">
      <dgm:prSet/>
      <dgm:spPr/>
      <dgm:t>
        <a:bodyPr/>
        <a:lstStyle/>
        <a:p>
          <a:endParaRPr lang="en-GB"/>
        </a:p>
      </dgm:t>
    </dgm:pt>
    <dgm:pt modelId="{4B525979-5F73-47CF-BCC3-5935688923C8}" type="sibTrans" cxnId="{8F351310-0B0F-4938-9D6C-5795225F0500}">
      <dgm:prSet/>
      <dgm:spPr/>
      <dgm:t>
        <a:bodyPr/>
        <a:lstStyle/>
        <a:p>
          <a:endParaRPr lang="en-GB"/>
        </a:p>
      </dgm:t>
    </dgm:pt>
    <dgm:pt modelId="{447D43DC-78A2-4D08-9F2F-51EED3CAEE56}">
      <dgm:prSet phldrT="[Text]" custT="1"/>
      <dgm:spPr/>
      <dgm:t>
        <a:bodyPr/>
        <a:lstStyle/>
        <a:p>
          <a:r>
            <a:rPr lang="en-GB" sz="2000" dirty="0" smtClean="0">
              <a:latin typeface="+mj-lt"/>
            </a:rPr>
            <a:t>Other teachers</a:t>
          </a:r>
          <a:endParaRPr lang="en-GB" sz="2000" dirty="0">
            <a:latin typeface="+mj-lt"/>
          </a:endParaRPr>
        </a:p>
      </dgm:t>
    </dgm:pt>
    <dgm:pt modelId="{2D1030B5-1185-4ED2-8C5F-DB7C695A68BF}" type="parTrans" cxnId="{75E84344-2131-474D-9AB9-B54931BBFB80}">
      <dgm:prSet/>
      <dgm:spPr/>
      <dgm:t>
        <a:bodyPr/>
        <a:lstStyle/>
        <a:p>
          <a:endParaRPr lang="en-GB"/>
        </a:p>
      </dgm:t>
    </dgm:pt>
    <dgm:pt modelId="{DE642D59-9C24-4F4C-97B6-1B62C30348FE}" type="sibTrans" cxnId="{75E84344-2131-474D-9AB9-B54931BBFB80}">
      <dgm:prSet/>
      <dgm:spPr/>
      <dgm:t>
        <a:bodyPr/>
        <a:lstStyle/>
        <a:p>
          <a:endParaRPr lang="en-GB"/>
        </a:p>
      </dgm:t>
    </dgm:pt>
    <dgm:pt modelId="{D29F4642-D6D5-40E3-A052-D20D6818A0C5}">
      <dgm:prSet phldrT="[Text]" custT="1"/>
      <dgm:spPr/>
      <dgm:t>
        <a:bodyPr/>
        <a:lstStyle/>
        <a:p>
          <a:r>
            <a:rPr lang="en-GB" sz="2400" b="1" dirty="0" smtClean="0">
              <a:latin typeface="+mj-lt"/>
            </a:rPr>
            <a:t>Do</a:t>
          </a:r>
          <a:r>
            <a:rPr lang="en-GB" sz="1800" b="1" dirty="0" smtClean="0">
              <a:latin typeface="+mj-lt"/>
            </a:rPr>
            <a:t> </a:t>
          </a:r>
        </a:p>
        <a:p>
          <a:r>
            <a:rPr lang="en-GB" sz="1800" b="1" dirty="0" smtClean="0">
              <a:latin typeface="+mj-lt"/>
            </a:rPr>
            <a:t>&amp; self-evaluate</a:t>
          </a:r>
          <a:endParaRPr lang="en-GB" sz="1800" b="1" dirty="0">
            <a:latin typeface="+mj-lt"/>
          </a:endParaRPr>
        </a:p>
      </dgm:t>
    </dgm:pt>
    <dgm:pt modelId="{41237A7C-524E-4AA1-9890-3DAB0FF13851}" type="parTrans" cxnId="{4D578C6C-0A0B-460F-8D36-6702F5536CA7}">
      <dgm:prSet/>
      <dgm:spPr/>
      <dgm:t>
        <a:bodyPr/>
        <a:lstStyle/>
        <a:p>
          <a:endParaRPr lang="en-GB"/>
        </a:p>
      </dgm:t>
    </dgm:pt>
    <dgm:pt modelId="{FC8A2EF3-C018-4ABC-8F65-FCA75F2D85C3}" type="sibTrans" cxnId="{4D578C6C-0A0B-460F-8D36-6702F5536CA7}">
      <dgm:prSet/>
      <dgm:spPr/>
      <dgm:t>
        <a:bodyPr/>
        <a:lstStyle/>
        <a:p>
          <a:endParaRPr lang="en-GB"/>
        </a:p>
      </dgm:t>
    </dgm:pt>
    <dgm:pt modelId="{E9883A16-3649-4CE3-B2FC-23B89A16A523}">
      <dgm:prSet phldrT="[Text]" custT="1"/>
      <dgm:spPr/>
      <dgm:t>
        <a:bodyPr/>
        <a:lstStyle/>
        <a:p>
          <a:r>
            <a:rPr lang="en-GB" sz="2000" dirty="0" smtClean="0">
              <a:latin typeface="+mj-lt"/>
            </a:rPr>
            <a:t>Regular use of LET</a:t>
          </a:r>
          <a:endParaRPr lang="en-GB" sz="2000" dirty="0">
            <a:latin typeface="+mj-lt"/>
          </a:endParaRPr>
        </a:p>
      </dgm:t>
    </dgm:pt>
    <dgm:pt modelId="{77F6E97A-EF21-4E3C-BD20-3A1D2B3D4036}" type="parTrans" cxnId="{6BF87156-53AB-42D0-A3A3-D18C4B2C7FF9}">
      <dgm:prSet/>
      <dgm:spPr/>
      <dgm:t>
        <a:bodyPr/>
        <a:lstStyle/>
        <a:p>
          <a:endParaRPr lang="en-GB"/>
        </a:p>
      </dgm:t>
    </dgm:pt>
    <dgm:pt modelId="{EB234CEC-9A34-4D0F-AAE3-F2EE460F528D}" type="sibTrans" cxnId="{6BF87156-53AB-42D0-A3A3-D18C4B2C7FF9}">
      <dgm:prSet/>
      <dgm:spPr/>
      <dgm:t>
        <a:bodyPr/>
        <a:lstStyle/>
        <a:p>
          <a:endParaRPr lang="en-GB"/>
        </a:p>
      </dgm:t>
    </dgm:pt>
    <dgm:pt modelId="{C41D7530-CE5C-456E-A392-DF3770AF75E4}">
      <dgm:prSet custT="1"/>
      <dgm:spPr/>
      <dgm:t>
        <a:bodyPr/>
        <a:lstStyle/>
        <a:p>
          <a:r>
            <a:rPr lang="en-GB" sz="2800" b="1" dirty="0" smtClean="0">
              <a:latin typeface="+mj-lt"/>
            </a:rPr>
            <a:t>Discuss</a:t>
          </a:r>
          <a:endParaRPr lang="en-GB" sz="2800" b="1" dirty="0">
            <a:latin typeface="+mj-lt"/>
          </a:endParaRPr>
        </a:p>
      </dgm:t>
    </dgm:pt>
    <dgm:pt modelId="{5D347B31-3447-46DD-971E-4FBF66F8BD49}" type="parTrans" cxnId="{E3441AD6-33EA-4A80-83C4-45F48FD11A87}">
      <dgm:prSet/>
      <dgm:spPr/>
      <dgm:t>
        <a:bodyPr/>
        <a:lstStyle/>
        <a:p>
          <a:endParaRPr lang="en-GB"/>
        </a:p>
      </dgm:t>
    </dgm:pt>
    <dgm:pt modelId="{92A74FEC-E8D9-4C82-B1DA-282F9E7F7752}" type="sibTrans" cxnId="{E3441AD6-33EA-4A80-83C4-45F48FD11A87}">
      <dgm:prSet/>
      <dgm:spPr/>
      <dgm:t>
        <a:bodyPr/>
        <a:lstStyle/>
        <a:p>
          <a:endParaRPr lang="en-GB"/>
        </a:p>
      </dgm:t>
    </dgm:pt>
    <dgm:pt modelId="{0679FFC0-7CE9-4F2B-8E22-5B8E0F722576}">
      <dgm:prSet custT="1"/>
      <dgm:spPr/>
      <dgm:t>
        <a:bodyPr/>
        <a:lstStyle/>
        <a:p>
          <a:r>
            <a:rPr lang="en-GB" sz="2000" dirty="0" smtClean="0">
              <a:latin typeface="+mj-lt"/>
            </a:rPr>
            <a:t>Faculty meetings</a:t>
          </a:r>
          <a:endParaRPr lang="en-GB" sz="2000" dirty="0">
            <a:latin typeface="+mj-lt"/>
          </a:endParaRPr>
        </a:p>
      </dgm:t>
    </dgm:pt>
    <dgm:pt modelId="{9472EB24-C446-4492-B756-28E4605233DC}" type="parTrans" cxnId="{F90BD0C8-2734-467A-AE57-06E6284B4067}">
      <dgm:prSet/>
      <dgm:spPr/>
      <dgm:t>
        <a:bodyPr/>
        <a:lstStyle/>
        <a:p>
          <a:endParaRPr lang="en-GB"/>
        </a:p>
      </dgm:t>
    </dgm:pt>
    <dgm:pt modelId="{FD41FE24-1CD8-4B1A-8588-360F2B0FB8FC}" type="sibTrans" cxnId="{F90BD0C8-2734-467A-AE57-06E6284B4067}">
      <dgm:prSet/>
      <dgm:spPr/>
      <dgm:t>
        <a:bodyPr/>
        <a:lstStyle/>
        <a:p>
          <a:endParaRPr lang="en-GB"/>
        </a:p>
      </dgm:t>
    </dgm:pt>
    <dgm:pt modelId="{BBBCB0A7-3E89-4C8D-9FB4-DADD776835A7}">
      <dgm:prSet custT="1"/>
      <dgm:spPr/>
      <dgm:t>
        <a:bodyPr/>
        <a:lstStyle/>
        <a:p>
          <a:r>
            <a:rPr lang="en-GB" sz="2400" b="1" dirty="0" smtClean="0">
              <a:latin typeface="+mj-lt"/>
            </a:rPr>
            <a:t>Get feedback</a:t>
          </a:r>
        </a:p>
      </dgm:t>
    </dgm:pt>
    <dgm:pt modelId="{23357832-37E3-4BF2-8F43-68EB8DAF6087}" type="parTrans" cxnId="{162B4910-AA43-41E0-98B5-2AC3FA5B7A7B}">
      <dgm:prSet/>
      <dgm:spPr/>
      <dgm:t>
        <a:bodyPr/>
        <a:lstStyle/>
        <a:p>
          <a:endParaRPr lang="en-GB"/>
        </a:p>
      </dgm:t>
    </dgm:pt>
    <dgm:pt modelId="{68697414-060E-4CD3-994A-96BBFBCFB96C}" type="sibTrans" cxnId="{162B4910-AA43-41E0-98B5-2AC3FA5B7A7B}">
      <dgm:prSet/>
      <dgm:spPr/>
      <dgm:t>
        <a:bodyPr/>
        <a:lstStyle/>
        <a:p>
          <a:endParaRPr lang="en-GB"/>
        </a:p>
      </dgm:t>
    </dgm:pt>
    <dgm:pt modelId="{8775CEFC-6554-4018-88FF-344F915684FD}">
      <dgm:prSet phldrT="[Text]" custT="1"/>
      <dgm:spPr/>
      <dgm:t>
        <a:bodyPr/>
        <a:lstStyle/>
        <a:p>
          <a:r>
            <a:rPr lang="en-GB" sz="2000" dirty="0" err="1" smtClean="0">
              <a:latin typeface="+mj-lt"/>
            </a:rPr>
            <a:t>EHSTeaching</a:t>
          </a:r>
          <a:endParaRPr lang="en-GB" sz="2000" dirty="0">
            <a:latin typeface="+mj-lt"/>
          </a:endParaRPr>
        </a:p>
      </dgm:t>
    </dgm:pt>
    <dgm:pt modelId="{0A61F755-AD10-47B5-9F99-9BE19A0F71A4}" type="parTrans" cxnId="{975535B3-D0C3-4099-86EE-6EB8A132566A}">
      <dgm:prSet/>
      <dgm:spPr/>
      <dgm:t>
        <a:bodyPr/>
        <a:lstStyle/>
        <a:p>
          <a:endParaRPr lang="en-GB"/>
        </a:p>
      </dgm:t>
    </dgm:pt>
    <dgm:pt modelId="{5A63D9F0-082E-4BEF-8F7B-F4F644437BF2}" type="sibTrans" cxnId="{975535B3-D0C3-4099-86EE-6EB8A132566A}">
      <dgm:prSet/>
      <dgm:spPr/>
      <dgm:t>
        <a:bodyPr/>
        <a:lstStyle/>
        <a:p>
          <a:endParaRPr lang="en-GB"/>
        </a:p>
      </dgm:t>
    </dgm:pt>
    <dgm:pt modelId="{BCB33C95-D350-4F58-9873-34418A016009}">
      <dgm:prSet phldrT="[Text]" custT="1"/>
      <dgm:spPr/>
      <dgm:t>
        <a:bodyPr/>
        <a:lstStyle/>
        <a:p>
          <a:r>
            <a:rPr lang="en-GB" sz="2000" dirty="0" smtClean="0">
              <a:latin typeface="+mj-lt"/>
            </a:rPr>
            <a:t>Articles</a:t>
          </a:r>
          <a:endParaRPr lang="en-GB" sz="2000" dirty="0">
            <a:latin typeface="+mj-lt"/>
          </a:endParaRPr>
        </a:p>
      </dgm:t>
    </dgm:pt>
    <dgm:pt modelId="{2E1F8F58-170D-43B5-98ED-99A20499315B}" type="parTrans" cxnId="{3BB71ABD-1CA3-4522-A4AE-75EA64EB5147}">
      <dgm:prSet/>
      <dgm:spPr/>
      <dgm:t>
        <a:bodyPr/>
        <a:lstStyle/>
        <a:p>
          <a:endParaRPr lang="en-GB"/>
        </a:p>
      </dgm:t>
    </dgm:pt>
    <dgm:pt modelId="{68295D31-C5D1-4FF8-AB83-A69F1771733A}" type="sibTrans" cxnId="{3BB71ABD-1CA3-4522-A4AE-75EA64EB5147}">
      <dgm:prSet/>
      <dgm:spPr/>
      <dgm:t>
        <a:bodyPr/>
        <a:lstStyle/>
        <a:p>
          <a:endParaRPr lang="en-GB"/>
        </a:p>
      </dgm:t>
    </dgm:pt>
    <dgm:pt modelId="{9A6621A2-308E-4B75-805C-AA122188C1EF}">
      <dgm:prSet custT="1"/>
      <dgm:spPr/>
      <dgm:t>
        <a:bodyPr/>
        <a:lstStyle/>
        <a:p>
          <a:r>
            <a:rPr lang="en-GB" sz="2000" dirty="0" smtClean="0">
              <a:latin typeface="+mj-lt"/>
            </a:rPr>
            <a:t>Peers</a:t>
          </a:r>
          <a:endParaRPr lang="en-GB" sz="2000" dirty="0">
            <a:latin typeface="+mj-lt"/>
          </a:endParaRPr>
        </a:p>
      </dgm:t>
    </dgm:pt>
    <dgm:pt modelId="{38F5777B-669D-4AA0-BC01-0E151A603130}" type="parTrans" cxnId="{082FC315-9DDB-44A1-AFB7-EA1263A08F35}">
      <dgm:prSet/>
      <dgm:spPr/>
      <dgm:t>
        <a:bodyPr/>
        <a:lstStyle/>
        <a:p>
          <a:endParaRPr lang="en-GB"/>
        </a:p>
      </dgm:t>
    </dgm:pt>
    <dgm:pt modelId="{ECE582D1-3701-4224-A088-F3A5B265E88D}" type="sibTrans" cxnId="{082FC315-9DDB-44A1-AFB7-EA1263A08F35}">
      <dgm:prSet/>
      <dgm:spPr/>
      <dgm:t>
        <a:bodyPr/>
        <a:lstStyle/>
        <a:p>
          <a:endParaRPr lang="en-GB"/>
        </a:p>
      </dgm:t>
    </dgm:pt>
    <dgm:pt modelId="{41129DE0-2BD8-4569-A140-FDB3FE22049D}">
      <dgm:prSet custT="1"/>
      <dgm:spPr/>
      <dgm:t>
        <a:bodyPr/>
        <a:lstStyle/>
        <a:p>
          <a:r>
            <a:rPr lang="en-GB" sz="2000" dirty="0" smtClean="0">
              <a:latin typeface="+mj-lt"/>
            </a:rPr>
            <a:t>PT (faculty)</a:t>
          </a:r>
          <a:endParaRPr lang="en-GB" sz="2000" dirty="0">
            <a:latin typeface="+mj-lt"/>
          </a:endParaRPr>
        </a:p>
      </dgm:t>
    </dgm:pt>
    <dgm:pt modelId="{8A933A9C-459B-4CC7-A664-9EE0BCB4CF62}" type="parTrans" cxnId="{DBE4F085-AA39-4A35-A3CF-E81DFC44ABC9}">
      <dgm:prSet/>
      <dgm:spPr/>
      <dgm:t>
        <a:bodyPr/>
        <a:lstStyle/>
        <a:p>
          <a:endParaRPr lang="en-GB"/>
        </a:p>
      </dgm:t>
    </dgm:pt>
    <dgm:pt modelId="{AFB5CE84-7EAD-4414-A262-E5016915C1FB}" type="sibTrans" cxnId="{DBE4F085-AA39-4A35-A3CF-E81DFC44ABC9}">
      <dgm:prSet/>
      <dgm:spPr/>
      <dgm:t>
        <a:bodyPr/>
        <a:lstStyle/>
        <a:p>
          <a:endParaRPr lang="en-GB"/>
        </a:p>
      </dgm:t>
    </dgm:pt>
    <dgm:pt modelId="{68374583-6541-4EAD-BF87-FD3FB0EED7D1}">
      <dgm:prSet custT="1"/>
      <dgm:spPr/>
      <dgm:t>
        <a:bodyPr/>
        <a:lstStyle/>
        <a:p>
          <a:r>
            <a:rPr lang="en-GB" sz="2000" dirty="0" smtClean="0">
              <a:latin typeface="+mj-lt"/>
            </a:rPr>
            <a:t>PT (L&amp;T)</a:t>
          </a:r>
          <a:endParaRPr lang="en-GB" sz="2000" dirty="0">
            <a:latin typeface="+mj-lt"/>
          </a:endParaRPr>
        </a:p>
      </dgm:t>
    </dgm:pt>
    <dgm:pt modelId="{431647B6-9DF1-4E9D-8421-6DBE7B93B59F}" type="parTrans" cxnId="{50646DDD-E654-4637-A572-6C4D55F7AC9D}">
      <dgm:prSet/>
      <dgm:spPr/>
      <dgm:t>
        <a:bodyPr/>
        <a:lstStyle/>
        <a:p>
          <a:endParaRPr lang="en-GB"/>
        </a:p>
      </dgm:t>
    </dgm:pt>
    <dgm:pt modelId="{21A0851F-3DF3-4A9E-841B-6826EA0E6EDC}" type="sibTrans" cxnId="{50646DDD-E654-4637-A572-6C4D55F7AC9D}">
      <dgm:prSet/>
      <dgm:spPr/>
      <dgm:t>
        <a:bodyPr/>
        <a:lstStyle/>
        <a:p>
          <a:endParaRPr lang="en-GB"/>
        </a:p>
      </dgm:t>
    </dgm:pt>
    <dgm:pt modelId="{6C2BA183-957F-4213-83A3-9A307B943859}">
      <dgm:prSet custT="1"/>
      <dgm:spPr/>
      <dgm:t>
        <a:bodyPr/>
        <a:lstStyle/>
        <a:p>
          <a:r>
            <a:rPr lang="en-GB" sz="2000" dirty="0" smtClean="0">
              <a:latin typeface="+mj-lt"/>
            </a:rPr>
            <a:t>DHTs</a:t>
          </a:r>
          <a:endParaRPr lang="en-GB" sz="2000" dirty="0">
            <a:latin typeface="+mj-lt"/>
          </a:endParaRPr>
        </a:p>
      </dgm:t>
    </dgm:pt>
    <dgm:pt modelId="{8C2EDFEE-8E53-4F8A-B5D4-E8A90607A9D0}" type="parTrans" cxnId="{302883E7-567B-4EA6-8124-4DDD87134599}">
      <dgm:prSet/>
      <dgm:spPr/>
      <dgm:t>
        <a:bodyPr/>
        <a:lstStyle/>
        <a:p>
          <a:endParaRPr lang="en-GB"/>
        </a:p>
      </dgm:t>
    </dgm:pt>
    <dgm:pt modelId="{1E223041-1CDD-4AD0-9FC9-4D743F998D9E}" type="sibTrans" cxnId="{302883E7-567B-4EA6-8124-4DDD87134599}">
      <dgm:prSet/>
      <dgm:spPr/>
      <dgm:t>
        <a:bodyPr/>
        <a:lstStyle/>
        <a:p>
          <a:endParaRPr lang="en-GB"/>
        </a:p>
      </dgm:t>
    </dgm:pt>
    <dgm:pt modelId="{69AFD01B-5F7B-4DCB-8EEB-AF9C34D9489B}">
      <dgm:prSet custT="1"/>
      <dgm:spPr/>
      <dgm:t>
        <a:bodyPr/>
        <a:lstStyle/>
        <a:p>
          <a:r>
            <a:rPr lang="en-GB" sz="2000" dirty="0" smtClean="0">
              <a:latin typeface="+mj-lt"/>
            </a:rPr>
            <a:t>HT</a:t>
          </a:r>
          <a:endParaRPr lang="en-GB" sz="2000" dirty="0">
            <a:latin typeface="+mj-lt"/>
          </a:endParaRPr>
        </a:p>
      </dgm:t>
    </dgm:pt>
    <dgm:pt modelId="{70D1B207-0BE2-4DC2-8CBB-CBCAE326C16D}" type="parTrans" cxnId="{C00B99AD-7944-49A2-84B2-6CFDF5FA44B8}">
      <dgm:prSet/>
      <dgm:spPr/>
      <dgm:t>
        <a:bodyPr/>
        <a:lstStyle/>
        <a:p>
          <a:endParaRPr lang="en-GB"/>
        </a:p>
      </dgm:t>
    </dgm:pt>
    <dgm:pt modelId="{F78DB41F-3EC5-46DB-A8C5-E28947304A1D}" type="sibTrans" cxnId="{C00B99AD-7944-49A2-84B2-6CFDF5FA44B8}">
      <dgm:prSet/>
      <dgm:spPr/>
      <dgm:t>
        <a:bodyPr/>
        <a:lstStyle/>
        <a:p>
          <a:endParaRPr lang="en-GB"/>
        </a:p>
      </dgm:t>
    </dgm:pt>
    <dgm:pt modelId="{29393E61-B1E5-4CAF-ACEC-282AB98E19EE}">
      <dgm:prSet phldrT="[Text]" custT="1"/>
      <dgm:spPr/>
      <dgm:t>
        <a:bodyPr/>
        <a:lstStyle/>
        <a:p>
          <a:r>
            <a:rPr lang="en-GB" sz="2000" dirty="0" smtClean="0">
              <a:latin typeface="+mj-lt"/>
            </a:rPr>
            <a:t>Practise</a:t>
          </a:r>
          <a:endParaRPr lang="en-GB" sz="2000" dirty="0">
            <a:latin typeface="+mj-lt"/>
          </a:endParaRPr>
        </a:p>
      </dgm:t>
    </dgm:pt>
    <dgm:pt modelId="{784CED70-97DF-4AE9-8E63-C20BDAC95660}" type="parTrans" cxnId="{141D9279-195A-441B-9022-B4B9EE1C1F8D}">
      <dgm:prSet/>
      <dgm:spPr/>
      <dgm:t>
        <a:bodyPr/>
        <a:lstStyle/>
        <a:p>
          <a:endParaRPr lang="en-GB"/>
        </a:p>
      </dgm:t>
    </dgm:pt>
    <dgm:pt modelId="{34C83F8F-6DAF-479A-8A1D-B17D95283823}" type="sibTrans" cxnId="{141D9279-195A-441B-9022-B4B9EE1C1F8D}">
      <dgm:prSet/>
      <dgm:spPr/>
      <dgm:t>
        <a:bodyPr/>
        <a:lstStyle/>
        <a:p>
          <a:endParaRPr lang="en-GB"/>
        </a:p>
      </dgm:t>
    </dgm:pt>
    <dgm:pt modelId="{CFE753D9-A5B1-4A4B-9DA4-015AF8FAEEFB}">
      <dgm:prSet custT="1"/>
      <dgm:spPr/>
      <dgm:t>
        <a:bodyPr/>
        <a:lstStyle/>
        <a:p>
          <a:r>
            <a:rPr lang="en-GB" sz="2000" dirty="0" smtClean="0">
              <a:latin typeface="+mj-lt"/>
            </a:rPr>
            <a:t>After observed lessons</a:t>
          </a:r>
          <a:endParaRPr lang="en-GB" sz="2000" dirty="0">
            <a:latin typeface="+mj-lt"/>
          </a:endParaRPr>
        </a:p>
      </dgm:t>
    </dgm:pt>
    <dgm:pt modelId="{5E313B40-32CA-464D-B149-B3C9A1F15B82}" type="parTrans" cxnId="{E093A884-69C8-4DA2-BF40-6664A5A702CC}">
      <dgm:prSet/>
      <dgm:spPr/>
      <dgm:t>
        <a:bodyPr/>
        <a:lstStyle/>
        <a:p>
          <a:endParaRPr lang="en-GB"/>
        </a:p>
      </dgm:t>
    </dgm:pt>
    <dgm:pt modelId="{98354B9A-84F8-4834-A755-2D05F3D61F47}" type="sibTrans" cxnId="{E093A884-69C8-4DA2-BF40-6664A5A702CC}">
      <dgm:prSet/>
      <dgm:spPr/>
      <dgm:t>
        <a:bodyPr/>
        <a:lstStyle/>
        <a:p>
          <a:endParaRPr lang="en-GB"/>
        </a:p>
      </dgm:t>
    </dgm:pt>
    <dgm:pt modelId="{99B2E215-5BA9-46E4-9C45-DEC161A59236}">
      <dgm:prSet custT="1"/>
      <dgm:spPr/>
      <dgm:t>
        <a:bodyPr/>
        <a:lstStyle/>
        <a:p>
          <a:endParaRPr lang="en-GB" sz="2000" dirty="0">
            <a:latin typeface="+mj-lt"/>
          </a:endParaRPr>
        </a:p>
      </dgm:t>
    </dgm:pt>
    <dgm:pt modelId="{96C7AEAB-D51E-477B-875A-BE010B75B9D9}" type="parTrans" cxnId="{AE6A9A90-820A-446F-8634-2C7F4439A2F7}">
      <dgm:prSet/>
      <dgm:spPr/>
      <dgm:t>
        <a:bodyPr/>
        <a:lstStyle/>
        <a:p>
          <a:endParaRPr lang="en-GB"/>
        </a:p>
      </dgm:t>
    </dgm:pt>
    <dgm:pt modelId="{A18D1109-110D-43C9-BC33-95A46A26B5F9}" type="sibTrans" cxnId="{AE6A9A90-820A-446F-8634-2C7F4439A2F7}">
      <dgm:prSet/>
      <dgm:spPr/>
      <dgm:t>
        <a:bodyPr/>
        <a:lstStyle/>
        <a:p>
          <a:endParaRPr lang="en-GB"/>
        </a:p>
      </dgm:t>
    </dgm:pt>
    <dgm:pt modelId="{2BB7E514-82E0-4C56-ABAC-A1D28C54190B}" type="pres">
      <dgm:prSet presAssocID="{8CCF9DFD-B38F-44BB-811B-629C07A5D069}" presName="Name0" presStyleCnt="0">
        <dgm:presLayoutVars>
          <dgm:dir/>
          <dgm:animLvl val="lvl"/>
          <dgm:resizeHandles val="exact"/>
        </dgm:presLayoutVars>
      </dgm:prSet>
      <dgm:spPr/>
      <dgm:t>
        <a:bodyPr/>
        <a:lstStyle/>
        <a:p>
          <a:endParaRPr lang="en-GB"/>
        </a:p>
      </dgm:t>
    </dgm:pt>
    <dgm:pt modelId="{B43B7FE8-AA3A-4299-A2B7-CC0F277463EF}" type="pres">
      <dgm:prSet presAssocID="{73C885E9-B6B9-4AA6-A0D0-B5376ACB2D22}" presName="composite" presStyleCnt="0"/>
      <dgm:spPr/>
    </dgm:pt>
    <dgm:pt modelId="{D662BE7B-77A2-47FC-BBFE-F53C91741165}" type="pres">
      <dgm:prSet presAssocID="{73C885E9-B6B9-4AA6-A0D0-B5376ACB2D22}" presName="parTx" presStyleLbl="alignNode1" presStyleIdx="0" presStyleCnt="5">
        <dgm:presLayoutVars>
          <dgm:chMax val="0"/>
          <dgm:chPref val="0"/>
          <dgm:bulletEnabled val="1"/>
        </dgm:presLayoutVars>
      </dgm:prSet>
      <dgm:spPr/>
      <dgm:t>
        <a:bodyPr/>
        <a:lstStyle/>
        <a:p>
          <a:endParaRPr lang="en-GB"/>
        </a:p>
      </dgm:t>
    </dgm:pt>
    <dgm:pt modelId="{4161B9CA-52BF-4A48-9415-F31C805D1CDE}" type="pres">
      <dgm:prSet presAssocID="{73C885E9-B6B9-4AA6-A0D0-B5376ACB2D22}" presName="desTx" presStyleLbl="alignAccFollowNode1" presStyleIdx="0" presStyleCnt="5">
        <dgm:presLayoutVars>
          <dgm:bulletEnabled val="1"/>
        </dgm:presLayoutVars>
      </dgm:prSet>
      <dgm:spPr/>
      <dgm:t>
        <a:bodyPr/>
        <a:lstStyle/>
        <a:p>
          <a:endParaRPr lang="en-GB"/>
        </a:p>
      </dgm:t>
    </dgm:pt>
    <dgm:pt modelId="{0FD8BF3E-9A05-45E3-B710-BD01ECE7057F}" type="pres">
      <dgm:prSet presAssocID="{07002389-16A4-45AF-852F-723105879AC5}" presName="space" presStyleCnt="0"/>
      <dgm:spPr/>
    </dgm:pt>
    <dgm:pt modelId="{1C48B4E3-3C52-4A9B-AF76-0AD382044E4B}" type="pres">
      <dgm:prSet presAssocID="{F9F72597-344E-492F-9BFB-803E673479E2}" presName="composite" presStyleCnt="0"/>
      <dgm:spPr/>
    </dgm:pt>
    <dgm:pt modelId="{17F8DF70-AB7A-4B11-A2A4-E5229B370F94}" type="pres">
      <dgm:prSet presAssocID="{F9F72597-344E-492F-9BFB-803E673479E2}" presName="parTx" presStyleLbl="alignNode1" presStyleIdx="1" presStyleCnt="5">
        <dgm:presLayoutVars>
          <dgm:chMax val="0"/>
          <dgm:chPref val="0"/>
          <dgm:bulletEnabled val="1"/>
        </dgm:presLayoutVars>
      </dgm:prSet>
      <dgm:spPr/>
      <dgm:t>
        <a:bodyPr/>
        <a:lstStyle/>
        <a:p>
          <a:endParaRPr lang="en-GB"/>
        </a:p>
      </dgm:t>
    </dgm:pt>
    <dgm:pt modelId="{4748B373-079F-4116-A979-BFE023D84FED}" type="pres">
      <dgm:prSet presAssocID="{F9F72597-344E-492F-9BFB-803E673479E2}" presName="desTx" presStyleLbl="alignAccFollowNode1" presStyleIdx="1" presStyleCnt="5">
        <dgm:presLayoutVars>
          <dgm:bulletEnabled val="1"/>
        </dgm:presLayoutVars>
      </dgm:prSet>
      <dgm:spPr/>
      <dgm:t>
        <a:bodyPr/>
        <a:lstStyle/>
        <a:p>
          <a:endParaRPr lang="en-GB"/>
        </a:p>
      </dgm:t>
    </dgm:pt>
    <dgm:pt modelId="{3364BF88-4EE9-4BB3-AC5A-B0A7EF8D0B19}" type="pres">
      <dgm:prSet presAssocID="{4B525979-5F73-47CF-BCC3-5935688923C8}" presName="space" presStyleCnt="0"/>
      <dgm:spPr/>
    </dgm:pt>
    <dgm:pt modelId="{BF95BECB-23B0-4A97-8B4F-10CD36008F1F}" type="pres">
      <dgm:prSet presAssocID="{D29F4642-D6D5-40E3-A052-D20D6818A0C5}" presName="composite" presStyleCnt="0"/>
      <dgm:spPr/>
    </dgm:pt>
    <dgm:pt modelId="{D7B9EF82-5DD0-4475-8DDE-D68EF1835A78}" type="pres">
      <dgm:prSet presAssocID="{D29F4642-D6D5-40E3-A052-D20D6818A0C5}" presName="parTx" presStyleLbl="alignNode1" presStyleIdx="2" presStyleCnt="5">
        <dgm:presLayoutVars>
          <dgm:chMax val="0"/>
          <dgm:chPref val="0"/>
          <dgm:bulletEnabled val="1"/>
        </dgm:presLayoutVars>
      </dgm:prSet>
      <dgm:spPr/>
      <dgm:t>
        <a:bodyPr/>
        <a:lstStyle/>
        <a:p>
          <a:endParaRPr lang="en-GB"/>
        </a:p>
      </dgm:t>
    </dgm:pt>
    <dgm:pt modelId="{3EE9CAFA-07FB-40A7-A296-A00E2C94D972}" type="pres">
      <dgm:prSet presAssocID="{D29F4642-D6D5-40E3-A052-D20D6818A0C5}" presName="desTx" presStyleLbl="alignAccFollowNode1" presStyleIdx="2" presStyleCnt="5">
        <dgm:presLayoutVars>
          <dgm:bulletEnabled val="1"/>
        </dgm:presLayoutVars>
      </dgm:prSet>
      <dgm:spPr/>
      <dgm:t>
        <a:bodyPr/>
        <a:lstStyle/>
        <a:p>
          <a:endParaRPr lang="en-GB"/>
        </a:p>
      </dgm:t>
    </dgm:pt>
    <dgm:pt modelId="{FD683E9A-57F3-4196-827D-D87AC5D20AA0}" type="pres">
      <dgm:prSet presAssocID="{FC8A2EF3-C018-4ABC-8F65-FCA75F2D85C3}" presName="space" presStyleCnt="0"/>
      <dgm:spPr/>
    </dgm:pt>
    <dgm:pt modelId="{C38471C7-B16C-405B-8AB8-19B2C01493FE}" type="pres">
      <dgm:prSet presAssocID="{BBBCB0A7-3E89-4C8D-9FB4-DADD776835A7}" presName="composite" presStyleCnt="0"/>
      <dgm:spPr/>
    </dgm:pt>
    <dgm:pt modelId="{D654B069-D56E-402D-966D-0B103B2BF2A8}" type="pres">
      <dgm:prSet presAssocID="{BBBCB0A7-3E89-4C8D-9FB4-DADD776835A7}" presName="parTx" presStyleLbl="alignNode1" presStyleIdx="3" presStyleCnt="5">
        <dgm:presLayoutVars>
          <dgm:chMax val="0"/>
          <dgm:chPref val="0"/>
          <dgm:bulletEnabled val="1"/>
        </dgm:presLayoutVars>
      </dgm:prSet>
      <dgm:spPr/>
      <dgm:t>
        <a:bodyPr/>
        <a:lstStyle/>
        <a:p>
          <a:endParaRPr lang="en-GB"/>
        </a:p>
      </dgm:t>
    </dgm:pt>
    <dgm:pt modelId="{D58A0F57-84F7-49E5-B9E7-E6FE578E6A08}" type="pres">
      <dgm:prSet presAssocID="{BBBCB0A7-3E89-4C8D-9FB4-DADD776835A7}" presName="desTx" presStyleLbl="alignAccFollowNode1" presStyleIdx="3" presStyleCnt="5">
        <dgm:presLayoutVars>
          <dgm:bulletEnabled val="1"/>
        </dgm:presLayoutVars>
      </dgm:prSet>
      <dgm:spPr/>
      <dgm:t>
        <a:bodyPr/>
        <a:lstStyle/>
        <a:p>
          <a:endParaRPr lang="en-GB"/>
        </a:p>
      </dgm:t>
    </dgm:pt>
    <dgm:pt modelId="{BDFE9D2F-493B-49F3-B2DF-29FE1B5B0B56}" type="pres">
      <dgm:prSet presAssocID="{68697414-060E-4CD3-994A-96BBFBCFB96C}" presName="space" presStyleCnt="0"/>
      <dgm:spPr/>
    </dgm:pt>
    <dgm:pt modelId="{0F788F80-CFAB-446A-B4BA-AE64F6CFAEFD}" type="pres">
      <dgm:prSet presAssocID="{C41D7530-CE5C-456E-A392-DF3770AF75E4}" presName="composite" presStyleCnt="0"/>
      <dgm:spPr/>
    </dgm:pt>
    <dgm:pt modelId="{EAA1A329-0F2E-460D-B31C-8C27B6A70CE3}" type="pres">
      <dgm:prSet presAssocID="{C41D7530-CE5C-456E-A392-DF3770AF75E4}" presName="parTx" presStyleLbl="alignNode1" presStyleIdx="4" presStyleCnt="5">
        <dgm:presLayoutVars>
          <dgm:chMax val="0"/>
          <dgm:chPref val="0"/>
          <dgm:bulletEnabled val="1"/>
        </dgm:presLayoutVars>
      </dgm:prSet>
      <dgm:spPr/>
      <dgm:t>
        <a:bodyPr/>
        <a:lstStyle/>
        <a:p>
          <a:endParaRPr lang="en-GB"/>
        </a:p>
      </dgm:t>
    </dgm:pt>
    <dgm:pt modelId="{0AFD6447-96EF-4CD3-879D-E7FF40A42D9A}" type="pres">
      <dgm:prSet presAssocID="{C41D7530-CE5C-456E-A392-DF3770AF75E4}" presName="desTx" presStyleLbl="alignAccFollowNode1" presStyleIdx="4" presStyleCnt="5">
        <dgm:presLayoutVars>
          <dgm:bulletEnabled val="1"/>
        </dgm:presLayoutVars>
      </dgm:prSet>
      <dgm:spPr/>
      <dgm:t>
        <a:bodyPr/>
        <a:lstStyle/>
        <a:p>
          <a:endParaRPr lang="en-GB"/>
        </a:p>
      </dgm:t>
    </dgm:pt>
  </dgm:ptLst>
  <dgm:cxnLst>
    <dgm:cxn modelId="{C5AA627E-927B-46F8-BFF2-154870CE4A27}" type="presOf" srcId="{8775CEFC-6554-4018-88FF-344F915684FD}" destId="{4161B9CA-52BF-4A48-9415-F31C805D1CDE}" srcOrd="0" destOrd="2" presId="urn:microsoft.com/office/officeart/2005/8/layout/hList1"/>
    <dgm:cxn modelId="{E093A884-69C8-4DA2-BF40-6664A5A702CC}" srcId="{C41D7530-CE5C-456E-A392-DF3770AF75E4}" destId="{CFE753D9-A5B1-4A4B-9DA4-015AF8FAEEFB}" srcOrd="1" destOrd="0" parTransId="{5E313B40-32CA-464D-B149-B3C9A1F15B82}" sibTransId="{98354B9A-84F8-4834-A755-2D05F3D61F47}"/>
    <dgm:cxn modelId="{66EF1010-87CA-42FD-9DE0-1D7526953FCA}" type="presOf" srcId="{C41D7530-CE5C-456E-A392-DF3770AF75E4}" destId="{EAA1A329-0F2E-460D-B31C-8C27B6A70CE3}" srcOrd="0" destOrd="0" presId="urn:microsoft.com/office/officeart/2005/8/layout/hList1"/>
    <dgm:cxn modelId="{A3B024F8-D9EF-4D0F-8F94-9CCF9ABA43B1}" type="presOf" srcId="{41129DE0-2BD8-4569-A140-FDB3FE22049D}" destId="{D58A0F57-84F7-49E5-B9E7-E6FE578E6A08}" srcOrd="0" destOrd="1" presId="urn:microsoft.com/office/officeart/2005/8/layout/hList1"/>
    <dgm:cxn modelId="{C00B99AD-7944-49A2-84B2-6CFDF5FA44B8}" srcId="{BBBCB0A7-3E89-4C8D-9FB4-DADD776835A7}" destId="{69AFD01B-5F7B-4DCB-8EEB-AF9C34D9489B}" srcOrd="4" destOrd="0" parTransId="{70D1B207-0BE2-4DC2-8CBB-CBCAE326C16D}" sibTransId="{F78DB41F-3EC5-46DB-A8C5-E28947304A1D}"/>
    <dgm:cxn modelId="{C7D89A24-3CFA-4EE0-91C2-BA6BA4CBD6EB}" type="presOf" srcId="{BCB33C95-D350-4F58-9873-34418A016009}" destId="{4161B9CA-52BF-4A48-9415-F31C805D1CDE}" srcOrd="0" destOrd="1" presId="urn:microsoft.com/office/officeart/2005/8/layout/hList1"/>
    <dgm:cxn modelId="{EE9FF54D-C616-462D-849A-D2148C8BBEB0}" srcId="{8CCF9DFD-B38F-44BB-811B-629C07A5D069}" destId="{73C885E9-B6B9-4AA6-A0D0-B5376ACB2D22}" srcOrd="0" destOrd="0" parTransId="{F72E0ACB-174C-4F5E-9740-45465E52AB0D}" sibTransId="{07002389-16A4-45AF-852F-723105879AC5}"/>
    <dgm:cxn modelId="{14BE60CB-F913-4D03-AFE3-50D4DC340B7C}" type="presOf" srcId="{E9883A16-3649-4CE3-B2FC-23B89A16A523}" destId="{3EE9CAFA-07FB-40A7-A296-A00E2C94D972}" srcOrd="0" destOrd="1" presId="urn:microsoft.com/office/officeart/2005/8/layout/hList1"/>
    <dgm:cxn modelId="{162B4910-AA43-41E0-98B5-2AC3FA5B7A7B}" srcId="{8CCF9DFD-B38F-44BB-811B-629C07A5D069}" destId="{BBBCB0A7-3E89-4C8D-9FB4-DADD776835A7}" srcOrd="3" destOrd="0" parTransId="{23357832-37E3-4BF2-8F43-68EB8DAF6087}" sibTransId="{68697414-060E-4CD3-994A-96BBFBCFB96C}"/>
    <dgm:cxn modelId="{0511A008-8BF4-4498-9E63-0C496ED42B7F}" type="presOf" srcId="{CFE753D9-A5B1-4A4B-9DA4-015AF8FAEEFB}" destId="{0AFD6447-96EF-4CD3-879D-E7FF40A42D9A}" srcOrd="0" destOrd="1" presId="urn:microsoft.com/office/officeart/2005/8/layout/hList1"/>
    <dgm:cxn modelId="{75E84344-2131-474D-9AB9-B54931BBFB80}" srcId="{F9F72597-344E-492F-9BFB-803E673479E2}" destId="{447D43DC-78A2-4D08-9F2F-51EED3CAEE56}" srcOrd="0" destOrd="0" parTransId="{2D1030B5-1185-4ED2-8C5F-DB7C695A68BF}" sibTransId="{DE642D59-9C24-4F4C-97B6-1B62C30348FE}"/>
    <dgm:cxn modelId="{AE6A9A90-820A-446F-8634-2C7F4439A2F7}" srcId="{C41D7530-CE5C-456E-A392-DF3770AF75E4}" destId="{99B2E215-5BA9-46E4-9C45-DEC161A59236}" srcOrd="2" destOrd="0" parTransId="{96C7AEAB-D51E-477B-875A-BE010B75B9D9}" sibTransId="{A18D1109-110D-43C9-BC33-95A46A26B5F9}"/>
    <dgm:cxn modelId="{3BB71ABD-1CA3-4522-A4AE-75EA64EB5147}" srcId="{73C885E9-B6B9-4AA6-A0D0-B5376ACB2D22}" destId="{BCB33C95-D350-4F58-9873-34418A016009}" srcOrd="1" destOrd="0" parTransId="{2E1F8F58-170D-43B5-98ED-99A20499315B}" sibTransId="{68295D31-C5D1-4FF8-AB83-A69F1771733A}"/>
    <dgm:cxn modelId="{40318A85-73E0-412B-A7E3-15BF3B41296D}" type="presOf" srcId="{9A6621A2-308E-4B75-805C-AA122188C1EF}" destId="{D58A0F57-84F7-49E5-B9E7-E6FE578E6A08}" srcOrd="0" destOrd="0" presId="urn:microsoft.com/office/officeart/2005/8/layout/hList1"/>
    <dgm:cxn modelId="{E3441AD6-33EA-4A80-83C4-45F48FD11A87}" srcId="{8CCF9DFD-B38F-44BB-811B-629C07A5D069}" destId="{C41D7530-CE5C-456E-A392-DF3770AF75E4}" srcOrd="4" destOrd="0" parTransId="{5D347B31-3447-46DD-971E-4FBF66F8BD49}" sibTransId="{92A74FEC-E8D9-4C82-B1DA-282F9E7F7752}"/>
    <dgm:cxn modelId="{DBE4F085-AA39-4A35-A3CF-E81DFC44ABC9}" srcId="{BBBCB0A7-3E89-4C8D-9FB4-DADD776835A7}" destId="{41129DE0-2BD8-4569-A140-FDB3FE22049D}" srcOrd="1" destOrd="0" parTransId="{8A933A9C-459B-4CC7-A664-9EE0BCB4CF62}" sibTransId="{AFB5CE84-7EAD-4414-A262-E5016915C1FB}"/>
    <dgm:cxn modelId="{528D8DDE-B915-4B8F-9508-87D2D719991E}" type="presOf" srcId="{D29F4642-D6D5-40E3-A052-D20D6818A0C5}" destId="{D7B9EF82-5DD0-4475-8DDE-D68EF1835A78}" srcOrd="0" destOrd="0" presId="urn:microsoft.com/office/officeart/2005/8/layout/hList1"/>
    <dgm:cxn modelId="{19275026-08D5-42CC-8127-CBBF3D7C952A}" type="presOf" srcId="{69AFD01B-5F7B-4DCB-8EEB-AF9C34D9489B}" destId="{D58A0F57-84F7-49E5-B9E7-E6FE578E6A08}" srcOrd="0" destOrd="4" presId="urn:microsoft.com/office/officeart/2005/8/layout/hList1"/>
    <dgm:cxn modelId="{082FC315-9DDB-44A1-AFB7-EA1263A08F35}" srcId="{BBBCB0A7-3E89-4C8D-9FB4-DADD776835A7}" destId="{9A6621A2-308E-4B75-805C-AA122188C1EF}" srcOrd="0" destOrd="0" parTransId="{38F5777B-669D-4AA0-BC01-0E151A603130}" sibTransId="{ECE582D1-3701-4224-A088-F3A5B265E88D}"/>
    <dgm:cxn modelId="{0E16CF3A-3D0A-44AA-BAB7-12CEE677736D}" type="presOf" srcId="{BBBCB0A7-3E89-4C8D-9FB4-DADD776835A7}" destId="{D654B069-D56E-402D-966D-0B103B2BF2A8}" srcOrd="0" destOrd="0" presId="urn:microsoft.com/office/officeart/2005/8/layout/hList1"/>
    <dgm:cxn modelId="{6BF87156-53AB-42D0-A3A3-D18C4B2C7FF9}" srcId="{D29F4642-D6D5-40E3-A052-D20D6818A0C5}" destId="{E9883A16-3649-4CE3-B2FC-23B89A16A523}" srcOrd="1" destOrd="0" parTransId="{77F6E97A-EF21-4E3C-BD20-3A1D2B3D4036}" sibTransId="{EB234CEC-9A34-4D0F-AAE3-F2EE460F528D}"/>
    <dgm:cxn modelId="{5665E4C1-EBDD-4883-A805-AE7372CDD73B}" type="presOf" srcId="{29393E61-B1E5-4CAF-ACEC-282AB98E19EE}" destId="{3EE9CAFA-07FB-40A7-A296-A00E2C94D972}" srcOrd="0" destOrd="0" presId="urn:microsoft.com/office/officeart/2005/8/layout/hList1"/>
    <dgm:cxn modelId="{406061E7-F1E2-4EA0-9057-B0960C5A1D2A}" type="presOf" srcId="{F9F72597-344E-492F-9BFB-803E673479E2}" destId="{17F8DF70-AB7A-4B11-A2A4-E5229B370F94}" srcOrd="0" destOrd="0" presId="urn:microsoft.com/office/officeart/2005/8/layout/hList1"/>
    <dgm:cxn modelId="{489E5320-34FC-4A54-B8C2-9C8AA5F48CB6}" srcId="{73C885E9-B6B9-4AA6-A0D0-B5376ACB2D22}" destId="{B56ADA31-8C34-4B0C-B509-DDCAAD18BC49}" srcOrd="0" destOrd="0" parTransId="{3BAD5267-02AB-4F79-9908-B8FE81668745}" sibTransId="{F2CBA07D-C260-43EA-9714-3CFF5C9EB9DD}"/>
    <dgm:cxn modelId="{8F351310-0B0F-4938-9D6C-5795225F0500}" srcId="{8CCF9DFD-B38F-44BB-811B-629C07A5D069}" destId="{F9F72597-344E-492F-9BFB-803E673479E2}" srcOrd="1" destOrd="0" parTransId="{B7629F5E-1948-48A5-AA0F-2283C182F280}" sibTransId="{4B525979-5F73-47CF-BCC3-5935688923C8}"/>
    <dgm:cxn modelId="{141D9279-195A-441B-9022-B4B9EE1C1F8D}" srcId="{D29F4642-D6D5-40E3-A052-D20D6818A0C5}" destId="{29393E61-B1E5-4CAF-ACEC-282AB98E19EE}" srcOrd="0" destOrd="0" parTransId="{784CED70-97DF-4AE9-8E63-C20BDAC95660}" sibTransId="{34C83F8F-6DAF-479A-8A1D-B17D95283823}"/>
    <dgm:cxn modelId="{975535B3-D0C3-4099-86EE-6EB8A132566A}" srcId="{73C885E9-B6B9-4AA6-A0D0-B5376ACB2D22}" destId="{8775CEFC-6554-4018-88FF-344F915684FD}" srcOrd="2" destOrd="0" parTransId="{0A61F755-AD10-47B5-9F99-9BE19A0F71A4}" sibTransId="{5A63D9F0-082E-4BEF-8F7B-F4F644437BF2}"/>
    <dgm:cxn modelId="{2994DB4C-71FB-438C-A407-E6F0DA02AF00}" type="presOf" srcId="{73C885E9-B6B9-4AA6-A0D0-B5376ACB2D22}" destId="{D662BE7B-77A2-47FC-BBFE-F53C91741165}" srcOrd="0" destOrd="0" presId="urn:microsoft.com/office/officeart/2005/8/layout/hList1"/>
    <dgm:cxn modelId="{F90BD0C8-2734-467A-AE57-06E6284B4067}" srcId="{C41D7530-CE5C-456E-A392-DF3770AF75E4}" destId="{0679FFC0-7CE9-4F2B-8E22-5B8E0F722576}" srcOrd="0" destOrd="0" parTransId="{9472EB24-C446-4492-B756-28E4605233DC}" sibTransId="{FD41FE24-1CD8-4B1A-8588-360F2B0FB8FC}"/>
    <dgm:cxn modelId="{302883E7-567B-4EA6-8124-4DDD87134599}" srcId="{BBBCB0A7-3E89-4C8D-9FB4-DADD776835A7}" destId="{6C2BA183-957F-4213-83A3-9A307B943859}" srcOrd="3" destOrd="0" parTransId="{8C2EDFEE-8E53-4F8A-B5D4-E8A90607A9D0}" sibTransId="{1E223041-1CDD-4AD0-9FC9-4D743F998D9E}"/>
    <dgm:cxn modelId="{97BAA594-63E5-45FE-AD6B-FE34F29CEEF3}" type="presOf" srcId="{0679FFC0-7CE9-4F2B-8E22-5B8E0F722576}" destId="{0AFD6447-96EF-4CD3-879D-E7FF40A42D9A}" srcOrd="0" destOrd="0" presId="urn:microsoft.com/office/officeart/2005/8/layout/hList1"/>
    <dgm:cxn modelId="{42D58D10-2C7A-40F2-8035-C864D3FA4407}" type="presOf" srcId="{6C2BA183-957F-4213-83A3-9A307B943859}" destId="{D58A0F57-84F7-49E5-B9E7-E6FE578E6A08}" srcOrd="0" destOrd="3" presId="urn:microsoft.com/office/officeart/2005/8/layout/hList1"/>
    <dgm:cxn modelId="{57D07E21-DCDC-42E0-9AB8-5508C345E7B7}" type="presOf" srcId="{99B2E215-5BA9-46E4-9C45-DEC161A59236}" destId="{0AFD6447-96EF-4CD3-879D-E7FF40A42D9A}" srcOrd="0" destOrd="2" presId="urn:microsoft.com/office/officeart/2005/8/layout/hList1"/>
    <dgm:cxn modelId="{16C803F1-9083-4EC0-A029-C1C1E8061F77}" type="presOf" srcId="{447D43DC-78A2-4D08-9F2F-51EED3CAEE56}" destId="{4748B373-079F-4116-A979-BFE023D84FED}" srcOrd="0" destOrd="0" presId="urn:microsoft.com/office/officeart/2005/8/layout/hList1"/>
    <dgm:cxn modelId="{0D1E9A4D-A90D-41B0-8A89-4FEE64A6DBA4}" type="presOf" srcId="{68374583-6541-4EAD-BF87-FD3FB0EED7D1}" destId="{D58A0F57-84F7-49E5-B9E7-E6FE578E6A08}" srcOrd="0" destOrd="2" presId="urn:microsoft.com/office/officeart/2005/8/layout/hList1"/>
    <dgm:cxn modelId="{50646DDD-E654-4637-A572-6C4D55F7AC9D}" srcId="{BBBCB0A7-3E89-4C8D-9FB4-DADD776835A7}" destId="{68374583-6541-4EAD-BF87-FD3FB0EED7D1}" srcOrd="2" destOrd="0" parTransId="{431647B6-9DF1-4E9D-8421-6DBE7B93B59F}" sibTransId="{21A0851F-3DF3-4A9E-841B-6826EA0E6EDC}"/>
    <dgm:cxn modelId="{65F6D07F-1BB2-44BB-B461-73775E3C9B3F}" type="presOf" srcId="{8CCF9DFD-B38F-44BB-811B-629C07A5D069}" destId="{2BB7E514-82E0-4C56-ABAC-A1D28C54190B}" srcOrd="0" destOrd="0" presId="urn:microsoft.com/office/officeart/2005/8/layout/hList1"/>
    <dgm:cxn modelId="{75B0D107-CABC-4640-8A8E-E9AE70838185}" type="presOf" srcId="{B56ADA31-8C34-4B0C-B509-DDCAAD18BC49}" destId="{4161B9CA-52BF-4A48-9415-F31C805D1CDE}" srcOrd="0" destOrd="0" presId="urn:microsoft.com/office/officeart/2005/8/layout/hList1"/>
    <dgm:cxn modelId="{4D578C6C-0A0B-460F-8D36-6702F5536CA7}" srcId="{8CCF9DFD-B38F-44BB-811B-629C07A5D069}" destId="{D29F4642-D6D5-40E3-A052-D20D6818A0C5}" srcOrd="2" destOrd="0" parTransId="{41237A7C-524E-4AA1-9890-3DAB0FF13851}" sibTransId="{FC8A2EF3-C018-4ABC-8F65-FCA75F2D85C3}"/>
    <dgm:cxn modelId="{FF32A541-60DB-4131-AAB0-F8C3C83BB16E}" type="presParOf" srcId="{2BB7E514-82E0-4C56-ABAC-A1D28C54190B}" destId="{B43B7FE8-AA3A-4299-A2B7-CC0F277463EF}" srcOrd="0" destOrd="0" presId="urn:microsoft.com/office/officeart/2005/8/layout/hList1"/>
    <dgm:cxn modelId="{A5A8C7FE-2AF6-4C3D-8358-BF18ED168870}" type="presParOf" srcId="{B43B7FE8-AA3A-4299-A2B7-CC0F277463EF}" destId="{D662BE7B-77A2-47FC-BBFE-F53C91741165}" srcOrd="0" destOrd="0" presId="urn:microsoft.com/office/officeart/2005/8/layout/hList1"/>
    <dgm:cxn modelId="{BE778DEE-BF55-49A5-AC63-DAB86EF05C99}" type="presParOf" srcId="{B43B7FE8-AA3A-4299-A2B7-CC0F277463EF}" destId="{4161B9CA-52BF-4A48-9415-F31C805D1CDE}" srcOrd="1" destOrd="0" presId="urn:microsoft.com/office/officeart/2005/8/layout/hList1"/>
    <dgm:cxn modelId="{EC408E7A-0B1B-498C-BAC4-C19C43124685}" type="presParOf" srcId="{2BB7E514-82E0-4C56-ABAC-A1D28C54190B}" destId="{0FD8BF3E-9A05-45E3-B710-BD01ECE7057F}" srcOrd="1" destOrd="0" presId="urn:microsoft.com/office/officeart/2005/8/layout/hList1"/>
    <dgm:cxn modelId="{7F572D07-03CE-4953-858E-046C80F943C5}" type="presParOf" srcId="{2BB7E514-82E0-4C56-ABAC-A1D28C54190B}" destId="{1C48B4E3-3C52-4A9B-AF76-0AD382044E4B}" srcOrd="2" destOrd="0" presId="urn:microsoft.com/office/officeart/2005/8/layout/hList1"/>
    <dgm:cxn modelId="{53BE74B3-C47C-4597-B9CE-32AFC72BB80E}" type="presParOf" srcId="{1C48B4E3-3C52-4A9B-AF76-0AD382044E4B}" destId="{17F8DF70-AB7A-4B11-A2A4-E5229B370F94}" srcOrd="0" destOrd="0" presId="urn:microsoft.com/office/officeart/2005/8/layout/hList1"/>
    <dgm:cxn modelId="{55FACDDE-7211-4A23-B0E8-8706EB8ED897}" type="presParOf" srcId="{1C48B4E3-3C52-4A9B-AF76-0AD382044E4B}" destId="{4748B373-079F-4116-A979-BFE023D84FED}" srcOrd="1" destOrd="0" presId="urn:microsoft.com/office/officeart/2005/8/layout/hList1"/>
    <dgm:cxn modelId="{ABDD7026-032C-4460-AC1F-F51ABE70FA9D}" type="presParOf" srcId="{2BB7E514-82E0-4C56-ABAC-A1D28C54190B}" destId="{3364BF88-4EE9-4BB3-AC5A-B0A7EF8D0B19}" srcOrd="3" destOrd="0" presId="urn:microsoft.com/office/officeart/2005/8/layout/hList1"/>
    <dgm:cxn modelId="{97BD108A-D73C-40FD-BD6B-FB339B56A256}" type="presParOf" srcId="{2BB7E514-82E0-4C56-ABAC-A1D28C54190B}" destId="{BF95BECB-23B0-4A97-8B4F-10CD36008F1F}" srcOrd="4" destOrd="0" presId="urn:microsoft.com/office/officeart/2005/8/layout/hList1"/>
    <dgm:cxn modelId="{A2EE4479-A0B4-4BFC-A750-311E46DE87FD}" type="presParOf" srcId="{BF95BECB-23B0-4A97-8B4F-10CD36008F1F}" destId="{D7B9EF82-5DD0-4475-8DDE-D68EF1835A78}" srcOrd="0" destOrd="0" presId="urn:microsoft.com/office/officeart/2005/8/layout/hList1"/>
    <dgm:cxn modelId="{8ED4D52A-BE73-4B4D-931A-DBF346CC1501}" type="presParOf" srcId="{BF95BECB-23B0-4A97-8B4F-10CD36008F1F}" destId="{3EE9CAFA-07FB-40A7-A296-A00E2C94D972}" srcOrd="1" destOrd="0" presId="urn:microsoft.com/office/officeart/2005/8/layout/hList1"/>
    <dgm:cxn modelId="{25D07875-D7D1-4CC7-BE15-38DD727AF599}" type="presParOf" srcId="{2BB7E514-82E0-4C56-ABAC-A1D28C54190B}" destId="{FD683E9A-57F3-4196-827D-D87AC5D20AA0}" srcOrd="5" destOrd="0" presId="urn:microsoft.com/office/officeart/2005/8/layout/hList1"/>
    <dgm:cxn modelId="{9743AADA-9859-4242-A0A9-6592370DCE96}" type="presParOf" srcId="{2BB7E514-82E0-4C56-ABAC-A1D28C54190B}" destId="{C38471C7-B16C-405B-8AB8-19B2C01493FE}" srcOrd="6" destOrd="0" presId="urn:microsoft.com/office/officeart/2005/8/layout/hList1"/>
    <dgm:cxn modelId="{26AF3FC8-BCA4-4C4E-9009-F21AF74A8793}" type="presParOf" srcId="{C38471C7-B16C-405B-8AB8-19B2C01493FE}" destId="{D654B069-D56E-402D-966D-0B103B2BF2A8}" srcOrd="0" destOrd="0" presId="urn:microsoft.com/office/officeart/2005/8/layout/hList1"/>
    <dgm:cxn modelId="{4D840191-E316-4394-A669-78C196CB6636}" type="presParOf" srcId="{C38471C7-B16C-405B-8AB8-19B2C01493FE}" destId="{D58A0F57-84F7-49E5-B9E7-E6FE578E6A08}" srcOrd="1" destOrd="0" presId="urn:microsoft.com/office/officeart/2005/8/layout/hList1"/>
    <dgm:cxn modelId="{6C204CEA-CEAC-4AB7-85C9-A746751AE156}" type="presParOf" srcId="{2BB7E514-82E0-4C56-ABAC-A1D28C54190B}" destId="{BDFE9D2F-493B-49F3-B2DF-29FE1B5B0B56}" srcOrd="7" destOrd="0" presId="urn:microsoft.com/office/officeart/2005/8/layout/hList1"/>
    <dgm:cxn modelId="{0E2C0864-3C06-47AE-B9F3-485F27414DD9}" type="presParOf" srcId="{2BB7E514-82E0-4C56-ABAC-A1D28C54190B}" destId="{0F788F80-CFAB-446A-B4BA-AE64F6CFAEFD}" srcOrd="8" destOrd="0" presId="urn:microsoft.com/office/officeart/2005/8/layout/hList1"/>
    <dgm:cxn modelId="{1FA42321-BCFE-4E2A-8572-360020582E7A}" type="presParOf" srcId="{0F788F80-CFAB-446A-B4BA-AE64F6CFAEFD}" destId="{EAA1A329-0F2E-460D-B31C-8C27B6A70CE3}" srcOrd="0" destOrd="0" presId="urn:microsoft.com/office/officeart/2005/8/layout/hList1"/>
    <dgm:cxn modelId="{BBF8A398-E9C4-49CB-BAC4-9279D445CC85}" type="presParOf" srcId="{0F788F80-CFAB-446A-B4BA-AE64F6CFAEFD}" destId="{0AFD6447-96EF-4CD3-879D-E7FF40A42D9A}"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62BE7B-77A2-47FC-BBFE-F53C91741165}">
      <dsp:nvSpPr>
        <dsp:cNvPr id="0" name=""/>
        <dsp:cNvSpPr/>
      </dsp:nvSpPr>
      <dsp:spPr>
        <a:xfrm>
          <a:off x="5344" y="49968"/>
          <a:ext cx="2048587" cy="819434"/>
        </a:xfrm>
        <a:prstGeom prst="rect">
          <a:avLst/>
        </a:prstGeom>
        <a:gradFill rotWithShape="0">
          <a:gsLst>
            <a:gs pos="0">
              <a:schemeClr val="accent2">
                <a:hueOff val="0"/>
                <a:satOff val="0"/>
                <a:lumOff val="0"/>
                <a:alphaOff val="0"/>
                <a:tint val="43000"/>
                <a:satMod val="165000"/>
              </a:schemeClr>
            </a:gs>
            <a:gs pos="55000">
              <a:schemeClr val="accent2">
                <a:hueOff val="0"/>
                <a:satOff val="0"/>
                <a:lumOff val="0"/>
                <a:alphaOff val="0"/>
                <a:tint val="83000"/>
                <a:satMod val="155000"/>
              </a:schemeClr>
            </a:gs>
            <a:gs pos="100000">
              <a:schemeClr val="accent2">
                <a:hueOff val="0"/>
                <a:satOff val="0"/>
                <a:lumOff val="0"/>
                <a:alphaOff val="0"/>
                <a:shade val="85000"/>
              </a:schemeClr>
            </a:gs>
          </a:gsLst>
          <a:path path="circle">
            <a:fillToRect l="-40000" t="-90000" r="140000" b="190000"/>
          </a:path>
        </a:gradFill>
        <a:ln>
          <a:noFill/>
        </a:ln>
        <a:effectLst>
          <a:outerShdw blurRad="508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a:lnSpc>
              <a:spcPct val="90000"/>
            </a:lnSpc>
            <a:spcBef>
              <a:spcPct val="0"/>
            </a:spcBef>
            <a:spcAft>
              <a:spcPct val="35000"/>
            </a:spcAft>
          </a:pPr>
          <a:r>
            <a:rPr lang="en-GB" sz="2800" b="1" kern="1200" dirty="0" smtClean="0">
              <a:latin typeface="+mj-lt"/>
            </a:rPr>
            <a:t>Read</a:t>
          </a:r>
          <a:endParaRPr lang="en-GB" sz="2800" kern="1200" dirty="0">
            <a:latin typeface="+mj-lt"/>
          </a:endParaRPr>
        </a:p>
      </dsp:txBody>
      <dsp:txXfrm>
        <a:off x="5344" y="49968"/>
        <a:ext cx="2048587" cy="819434"/>
      </dsp:txXfrm>
    </dsp:sp>
    <dsp:sp modelId="{4161B9CA-52BF-4A48-9415-F31C805D1CDE}">
      <dsp:nvSpPr>
        <dsp:cNvPr id="0" name=""/>
        <dsp:cNvSpPr/>
      </dsp:nvSpPr>
      <dsp:spPr>
        <a:xfrm>
          <a:off x="5344" y="869402"/>
          <a:ext cx="2048587" cy="2810880"/>
        </a:xfrm>
        <a:prstGeom prst="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a:outerShdw blurRad="50800" dist="25400" dir="5400000" rotWithShape="0">
            <a:srgbClr val="000000">
              <a:alpha val="4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GB" sz="2000" kern="1200" dirty="0" smtClean="0">
              <a:latin typeface="+mj-lt"/>
            </a:rPr>
            <a:t>Books</a:t>
          </a:r>
          <a:endParaRPr lang="en-GB" sz="2000" kern="1200" dirty="0">
            <a:latin typeface="+mj-lt"/>
          </a:endParaRPr>
        </a:p>
        <a:p>
          <a:pPr marL="228600" lvl="1" indent="-228600" algn="l" defTabSz="889000">
            <a:lnSpc>
              <a:spcPct val="90000"/>
            </a:lnSpc>
            <a:spcBef>
              <a:spcPct val="0"/>
            </a:spcBef>
            <a:spcAft>
              <a:spcPct val="15000"/>
            </a:spcAft>
            <a:buChar char="••"/>
          </a:pPr>
          <a:r>
            <a:rPr lang="en-GB" sz="2000" kern="1200" dirty="0" smtClean="0">
              <a:latin typeface="+mj-lt"/>
            </a:rPr>
            <a:t>Articles</a:t>
          </a:r>
          <a:endParaRPr lang="en-GB" sz="2000" kern="1200" dirty="0">
            <a:latin typeface="+mj-lt"/>
          </a:endParaRPr>
        </a:p>
        <a:p>
          <a:pPr marL="228600" lvl="1" indent="-228600" algn="l" defTabSz="889000">
            <a:lnSpc>
              <a:spcPct val="90000"/>
            </a:lnSpc>
            <a:spcBef>
              <a:spcPct val="0"/>
            </a:spcBef>
            <a:spcAft>
              <a:spcPct val="15000"/>
            </a:spcAft>
            <a:buChar char="••"/>
          </a:pPr>
          <a:r>
            <a:rPr lang="en-GB" sz="2000" kern="1200" dirty="0" err="1" smtClean="0">
              <a:latin typeface="+mj-lt"/>
            </a:rPr>
            <a:t>EHSTeaching</a:t>
          </a:r>
          <a:endParaRPr lang="en-GB" sz="2000" kern="1200" dirty="0">
            <a:latin typeface="+mj-lt"/>
          </a:endParaRPr>
        </a:p>
      </dsp:txBody>
      <dsp:txXfrm>
        <a:off x="5344" y="869402"/>
        <a:ext cx="2048587" cy="2810880"/>
      </dsp:txXfrm>
    </dsp:sp>
    <dsp:sp modelId="{17F8DF70-AB7A-4B11-A2A4-E5229B370F94}">
      <dsp:nvSpPr>
        <dsp:cNvPr id="0" name=""/>
        <dsp:cNvSpPr/>
      </dsp:nvSpPr>
      <dsp:spPr>
        <a:xfrm>
          <a:off x="2340733" y="49968"/>
          <a:ext cx="2048587" cy="819434"/>
        </a:xfrm>
        <a:prstGeom prst="rect">
          <a:avLst/>
        </a:prstGeom>
        <a:gradFill rotWithShape="0">
          <a:gsLst>
            <a:gs pos="0">
              <a:schemeClr val="accent3">
                <a:hueOff val="0"/>
                <a:satOff val="0"/>
                <a:lumOff val="0"/>
                <a:alphaOff val="0"/>
                <a:tint val="43000"/>
                <a:satMod val="165000"/>
              </a:schemeClr>
            </a:gs>
            <a:gs pos="55000">
              <a:schemeClr val="accent3">
                <a:hueOff val="0"/>
                <a:satOff val="0"/>
                <a:lumOff val="0"/>
                <a:alphaOff val="0"/>
                <a:tint val="83000"/>
                <a:satMod val="155000"/>
              </a:schemeClr>
            </a:gs>
            <a:gs pos="100000">
              <a:schemeClr val="accent3">
                <a:hueOff val="0"/>
                <a:satOff val="0"/>
                <a:lumOff val="0"/>
                <a:alphaOff val="0"/>
                <a:shade val="85000"/>
              </a:schemeClr>
            </a:gs>
          </a:gsLst>
          <a:path path="circle">
            <a:fillToRect l="-40000" t="-90000" r="140000" b="190000"/>
          </a:path>
        </a:gradFill>
        <a:ln>
          <a:noFill/>
        </a:ln>
        <a:effectLst>
          <a:outerShdw blurRad="508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a:lnSpc>
              <a:spcPct val="90000"/>
            </a:lnSpc>
            <a:spcBef>
              <a:spcPct val="0"/>
            </a:spcBef>
            <a:spcAft>
              <a:spcPct val="35000"/>
            </a:spcAft>
          </a:pPr>
          <a:r>
            <a:rPr lang="en-GB" sz="2800" b="1" kern="1200" dirty="0" smtClean="0">
              <a:latin typeface="+mj-lt"/>
            </a:rPr>
            <a:t>Observe</a:t>
          </a:r>
          <a:r>
            <a:rPr lang="en-GB" sz="1700" kern="1200" dirty="0" smtClean="0"/>
            <a:t> </a:t>
          </a:r>
          <a:endParaRPr lang="en-GB" sz="1700" kern="1200" dirty="0"/>
        </a:p>
      </dsp:txBody>
      <dsp:txXfrm>
        <a:off x="2340733" y="49968"/>
        <a:ext cx="2048587" cy="819434"/>
      </dsp:txXfrm>
    </dsp:sp>
    <dsp:sp modelId="{4748B373-079F-4116-A979-BFE023D84FED}">
      <dsp:nvSpPr>
        <dsp:cNvPr id="0" name=""/>
        <dsp:cNvSpPr/>
      </dsp:nvSpPr>
      <dsp:spPr>
        <a:xfrm>
          <a:off x="2340733" y="869402"/>
          <a:ext cx="2048587" cy="2810880"/>
        </a:xfrm>
        <a:prstGeom prst="rect">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a:outerShdw blurRad="50800" dist="25400" dir="5400000" rotWithShape="0">
            <a:srgbClr val="000000">
              <a:alpha val="4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GB" sz="2000" kern="1200" dirty="0" smtClean="0">
              <a:latin typeface="+mj-lt"/>
            </a:rPr>
            <a:t>Other teachers</a:t>
          </a:r>
          <a:endParaRPr lang="en-GB" sz="2000" kern="1200" dirty="0">
            <a:latin typeface="+mj-lt"/>
          </a:endParaRPr>
        </a:p>
      </dsp:txBody>
      <dsp:txXfrm>
        <a:off x="2340733" y="869402"/>
        <a:ext cx="2048587" cy="2810880"/>
      </dsp:txXfrm>
    </dsp:sp>
    <dsp:sp modelId="{D7B9EF82-5DD0-4475-8DDE-D68EF1835A78}">
      <dsp:nvSpPr>
        <dsp:cNvPr id="0" name=""/>
        <dsp:cNvSpPr/>
      </dsp:nvSpPr>
      <dsp:spPr>
        <a:xfrm>
          <a:off x="4676123" y="49968"/>
          <a:ext cx="2048587" cy="819434"/>
        </a:xfrm>
        <a:prstGeom prst="rect">
          <a:avLst/>
        </a:prstGeom>
        <a:gradFill rotWithShape="0">
          <a:gsLst>
            <a:gs pos="0">
              <a:schemeClr val="accent4">
                <a:hueOff val="0"/>
                <a:satOff val="0"/>
                <a:lumOff val="0"/>
                <a:alphaOff val="0"/>
                <a:tint val="43000"/>
                <a:satMod val="165000"/>
              </a:schemeClr>
            </a:gs>
            <a:gs pos="55000">
              <a:schemeClr val="accent4">
                <a:hueOff val="0"/>
                <a:satOff val="0"/>
                <a:lumOff val="0"/>
                <a:alphaOff val="0"/>
                <a:tint val="83000"/>
                <a:satMod val="155000"/>
              </a:schemeClr>
            </a:gs>
            <a:gs pos="100000">
              <a:schemeClr val="accent4">
                <a:hueOff val="0"/>
                <a:satOff val="0"/>
                <a:lumOff val="0"/>
                <a:alphaOff val="0"/>
                <a:shade val="85000"/>
              </a:schemeClr>
            </a:gs>
          </a:gsLst>
          <a:path path="circle">
            <a:fillToRect l="-40000" t="-90000" r="140000" b="190000"/>
          </a:path>
        </a:gradFill>
        <a:ln>
          <a:noFill/>
        </a:ln>
        <a:effectLst>
          <a:outerShdw blurRad="508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a:lnSpc>
              <a:spcPct val="90000"/>
            </a:lnSpc>
            <a:spcBef>
              <a:spcPct val="0"/>
            </a:spcBef>
            <a:spcAft>
              <a:spcPct val="35000"/>
            </a:spcAft>
          </a:pPr>
          <a:r>
            <a:rPr lang="en-GB" sz="2400" b="1" kern="1200" dirty="0" smtClean="0">
              <a:latin typeface="+mj-lt"/>
            </a:rPr>
            <a:t>Do</a:t>
          </a:r>
          <a:r>
            <a:rPr lang="en-GB" sz="1800" b="1" kern="1200" dirty="0" smtClean="0">
              <a:latin typeface="+mj-lt"/>
            </a:rPr>
            <a:t> </a:t>
          </a:r>
        </a:p>
        <a:p>
          <a:pPr lvl="0" algn="ctr" defTabSz="1066800">
            <a:lnSpc>
              <a:spcPct val="90000"/>
            </a:lnSpc>
            <a:spcBef>
              <a:spcPct val="0"/>
            </a:spcBef>
            <a:spcAft>
              <a:spcPct val="35000"/>
            </a:spcAft>
          </a:pPr>
          <a:r>
            <a:rPr lang="en-GB" sz="1800" b="1" kern="1200" dirty="0" smtClean="0">
              <a:latin typeface="+mj-lt"/>
            </a:rPr>
            <a:t>&amp; self-evaluate</a:t>
          </a:r>
          <a:endParaRPr lang="en-GB" sz="1800" b="1" kern="1200" dirty="0">
            <a:latin typeface="+mj-lt"/>
          </a:endParaRPr>
        </a:p>
      </dsp:txBody>
      <dsp:txXfrm>
        <a:off x="4676123" y="49968"/>
        <a:ext cx="2048587" cy="819434"/>
      </dsp:txXfrm>
    </dsp:sp>
    <dsp:sp modelId="{3EE9CAFA-07FB-40A7-A296-A00E2C94D972}">
      <dsp:nvSpPr>
        <dsp:cNvPr id="0" name=""/>
        <dsp:cNvSpPr/>
      </dsp:nvSpPr>
      <dsp:spPr>
        <a:xfrm>
          <a:off x="4676123" y="869402"/>
          <a:ext cx="2048587" cy="2810880"/>
        </a:xfrm>
        <a:prstGeom prst="rect">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a:outerShdw blurRad="50800" dist="25400" dir="5400000" rotWithShape="0">
            <a:srgbClr val="000000">
              <a:alpha val="4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GB" sz="2000" kern="1200" dirty="0" smtClean="0">
              <a:latin typeface="+mj-lt"/>
            </a:rPr>
            <a:t>Practise</a:t>
          </a:r>
          <a:endParaRPr lang="en-GB" sz="2000" kern="1200" dirty="0">
            <a:latin typeface="+mj-lt"/>
          </a:endParaRPr>
        </a:p>
        <a:p>
          <a:pPr marL="228600" lvl="1" indent="-228600" algn="l" defTabSz="889000">
            <a:lnSpc>
              <a:spcPct val="90000"/>
            </a:lnSpc>
            <a:spcBef>
              <a:spcPct val="0"/>
            </a:spcBef>
            <a:spcAft>
              <a:spcPct val="15000"/>
            </a:spcAft>
            <a:buChar char="••"/>
          </a:pPr>
          <a:r>
            <a:rPr lang="en-GB" sz="2000" kern="1200" dirty="0" smtClean="0">
              <a:latin typeface="+mj-lt"/>
            </a:rPr>
            <a:t>Regular use of LET</a:t>
          </a:r>
          <a:endParaRPr lang="en-GB" sz="2000" kern="1200" dirty="0">
            <a:latin typeface="+mj-lt"/>
          </a:endParaRPr>
        </a:p>
      </dsp:txBody>
      <dsp:txXfrm>
        <a:off x="4676123" y="869402"/>
        <a:ext cx="2048587" cy="2810880"/>
      </dsp:txXfrm>
    </dsp:sp>
    <dsp:sp modelId="{D654B069-D56E-402D-966D-0B103B2BF2A8}">
      <dsp:nvSpPr>
        <dsp:cNvPr id="0" name=""/>
        <dsp:cNvSpPr/>
      </dsp:nvSpPr>
      <dsp:spPr>
        <a:xfrm>
          <a:off x="7011512" y="49968"/>
          <a:ext cx="2048587" cy="819434"/>
        </a:xfrm>
        <a:prstGeom prst="rect">
          <a:avLst/>
        </a:prstGeom>
        <a:gradFill rotWithShape="0">
          <a:gsLst>
            <a:gs pos="0">
              <a:schemeClr val="accent5">
                <a:hueOff val="0"/>
                <a:satOff val="0"/>
                <a:lumOff val="0"/>
                <a:alphaOff val="0"/>
                <a:tint val="43000"/>
                <a:satMod val="165000"/>
              </a:schemeClr>
            </a:gs>
            <a:gs pos="55000">
              <a:schemeClr val="accent5">
                <a:hueOff val="0"/>
                <a:satOff val="0"/>
                <a:lumOff val="0"/>
                <a:alphaOff val="0"/>
                <a:tint val="83000"/>
                <a:satMod val="155000"/>
              </a:schemeClr>
            </a:gs>
            <a:gs pos="100000">
              <a:schemeClr val="accent5">
                <a:hueOff val="0"/>
                <a:satOff val="0"/>
                <a:lumOff val="0"/>
                <a:alphaOff val="0"/>
                <a:shade val="85000"/>
              </a:schemeClr>
            </a:gs>
          </a:gsLst>
          <a:path path="circle">
            <a:fillToRect l="-40000" t="-90000" r="140000" b="190000"/>
          </a:path>
        </a:gradFill>
        <a:ln>
          <a:noFill/>
        </a:ln>
        <a:effectLst>
          <a:outerShdw blurRad="508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a:lnSpc>
              <a:spcPct val="90000"/>
            </a:lnSpc>
            <a:spcBef>
              <a:spcPct val="0"/>
            </a:spcBef>
            <a:spcAft>
              <a:spcPct val="35000"/>
            </a:spcAft>
          </a:pPr>
          <a:r>
            <a:rPr lang="en-GB" sz="2400" b="1" kern="1200" dirty="0" smtClean="0">
              <a:latin typeface="+mj-lt"/>
            </a:rPr>
            <a:t>Get feedback</a:t>
          </a:r>
        </a:p>
      </dsp:txBody>
      <dsp:txXfrm>
        <a:off x="7011512" y="49968"/>
        <a:ext cx="2048587" cy="819434"/>
      </dsp:txXfrm>
    </dsp:sp>
    <dsp:sp modelId="{D58A0F57-84F7-49E5-B9E7-E6FE578E6A08}">
      <dsp:nvSpPr>
        <dsp:cNvPr id="0" name=""/>
        <dsp:cNvSpPr/>
      </dsp:nvSpPr>
      <dsp:spPr>
        <a:xfrm>
          <a:off x="7011512" y="869402"/>
          <a:ext cx="2048587" cy="2810880"/>
        </a:xfrm>
        <a:prstGeom prst="rect">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a:outerShdw blurRad="50800" dist="25400" dir="5400000" rotWithShape="0">
            <a:srgbClr val="000000">
              <a:alpha val="4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GB" sz="2000" kern="1200" dirty="0" smtClean="0">
              <a:latin typeface="+mj-lt"/>
            </a:rPr>
            <a:t>Peers</a:t>
          </a:r>
          <a:endParaRPr lang="en-GB" sz="2000" kern="1200" dirty="0">
            <a:latin typeface="+mj-lt"/>
          </a:endParaRPr>
        </a:p>
        <a:p>
          <a:pPr marL="228600" lvl="1" indent="-228600" algn="l" defTabSz="889000">
            <a:lnSpc>
              <a:spcPct val="90000"/>
            </a:lnSpc>
            <a:spcBef>
              <a:spcPct val="0"/>
            </a:spcBef>
            <a:spcAft>
              <a:spcPct val="15000"/>
            </a:spcAft>
            <a:buChar char="••"/>
          </a:pPr>
          <a:r>
            <a:rPr lang="en-GB" sz="2000" kern="1200" dirty="0" smtClean="0">
              <a:latin typeface="+mj-lt"/>
            </a:rPr>
            <a:t>PT (faculty)</a:t>
          </a:r>
          <a:endParaRPr lang="en-GB" sz="2000" kern="1200" dirty="0">
            <a:latin typeface="+mj-lt"/>
          </a:endParaRPr>
        </a:p>
        <a:p>
          <a:pPr marL="228600" lvl="1" indent="-228600" algn="l" defTabSz="889000">
            <a:lnSpc>
              <a:spcPct val="90000"/>
            </a:lnSpc>
            <a:spcBef>
              <a:spcPct val="0"/>
            </a:spcBef>
            <a:spcAft>
              <a:spcPct val="15000"/>
            </a:spcAft>
            <a:buChar char="••"/>
          </a:pPr>
          <a:r>
            <a:rPr lang="en-GB" sz="2000" kern="1200" dirty="0" smtClean="0">
              <a:latin typeface="+mj-lt"/>
            </a:rPr>
            <a:t>PT (L&amp;T)</a:t>
          </a:r>
          <a:endParaRPr lang="en-GB" sz="2000" kern="1200" dirty="0">
            <a:latin typeface="+mj-lt"/>
          </a:endParaRPr>
        </a:p>
        <a:p>
          <a:pPr marL="228600" lvl="1" indent="-228600" algn="l" defTabSz="889000">
            <a:lnSpc>
              <a:spcPct val="90000"/>
            </a:lnSpc>
            <a:spcBef>
              <a:spcPct val="0"/>
            </a:spcBef>
            <a:spcAft>
              <a:spcPct val="15000"/>
            </a:spcAft>
            <a:buChar char="••"/>
          </a:pPr>
          <a:r>
            <a:rPr lang="en-GB" sz="2000" kern="1200" dirty="0" smtClean="0">
              <a:latin typeface="+mj-lt"/>
            </a:rPr>
            <a:t>DHTs</a:t>
          </a:r>
          <a:endParaRPr lang="en-GB" sz="2000" kern="1200" dirty="0">
            <a:latin typeface="+mj-lt"/>
          </a:endParaRPr>
        </a:p>
        <a:p>
          <a:pPr marL="228600" lvl="1" indent="-228600" algn="l" defTabSz="889000">
            <a:lnSpc>
              <a:spcPct val="90000"/>
            </a:lnSpc>
            <a:spcBef>
              <a:spcPct val="0"/>
            </a:spcBef>
            <a:spcAft>
              <a:spcPct val="15000"/>
            </a:spcAft>
            <a:buChar char="••"/>
          </a:pPr>
          <a:r>
            <a:rPr lang="en-GB" sz="2000" kern="1200" dirty="0" smtClean="0">
              <a:latin typeface="+mj-lt"/>
            </a:rPr>
            <a:t>HT</a:t>
          </a:r>
          <a:endParaRPr lang="en-GB" sz="2000" kern="1200" dirty="0">
            <a:latin typeface="+mj-lt"/>
          </a:endParaRPr>
        </a:p>
      </dsp:txBody>
      <dsp:txXfrm>
        <a:off x="7011512" y="869402"/>
        <a:ext cx="2048587" cy="2810880"/>
      </dsp:txXfrm>
    </dsp:sp>
    <dsp:sp modelId="{EAA1A329-0F2E-460D-B31C-8C27B6A70CE3}">
      <dsp:nvSpPr>
        <dsp:cNvPr id="0" name=""/>
        <dsp:cNvSpPr/>
      </dsp:nvSpPr>
      <dsp:spPr>
        <a:xfrm>
          <a:off x="9346902" y="49968"/>
          <a:ext cx="2048587" cy="819434"/>
        </a:xfrm>
        <a:prstGeom prst="rect">
          <a:avLst/>
        </a:prstGeom>
        <a:gradFill rotWithShape="0">
          <a:gsLst>
            <a:gs pos="0">
              <a:schemeClr val="accent6">
                <a:hueOff val="0"/>
                <a:satOff val="0"/>
                <a:lumOff val="0"/>
                <a:alphaOff val="0"/>
                <a:tint val="43000"/>
                <a:satMod val="165000"/>
              </a:schemeClr>
            </a:gs>
            <a:gs pos="55000">
              <a:schemeClr val="accent6">
                <a:hueOff val="0"/>
                <a:satOff val="0"/>
                <a:lumOff val="0"/>
                <a:alphaOff val="0"/>
                <a:tint val="83000"/>
                <a:satMod val="155000"/>
              </a:schemeClr>
            </a:gs>
            <a:gs pos="100000">
              <a:schemeClr val="accent6">
                <a:hueOff val="0"/>
                <a:satOff val="0"/>
                <a:lumOff val="0"/>
                <a:alphaOff val="0"/>
                <a:shade val="85000"/>
              </a:schemeClr>
            </a:gs>
          </a:gsLst>
          <a:path path="circle">
            <a:fillToRect l="-40000" t="-90000" r="140000" b="190000"/>
          </a:path>
        </a:gradFill>
        <a:ln>
          <a:noFill/>
        </a:ln>
        <a:effectLst>
          <a:outerShdw blurRad="508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a:lnSpc>
              <a:spcPct val="90000"/>
            </a:lnSpc>
            <a:spcBef>
              <a:spcPct val="0"/>
            </a:spcBef>
            <a:spcAft>
              <a:spcPct val="35000"/>
            </a:spcAft>
          </a:pPr>
          <a:r>
            <a:rPr lang="en-GB" sz="2800" b="1" kern="1200" dirty="0" smtClean="0">
              <a:latin typeface="+mj-lt"/>
            </a:rPr>
            <a:t>Discuss</a:t>
          </a:r>
          <a:endParaRPr lang="en-GB" sz="2800" b="1" kern="1200" dirty="0">
            <a:latin typeface="+mj-lt"/>
          </a:endParaRPr>
        </a:p>
      </dsp:txBody>
      <dsp:txXfrm>
        <a:off x="9346902" y="49968"/>
        <a:ext cx="2048587" cy="819434"/>
      </dsp:txXfrm>
    </dsp:sp>
    <dsp:sp modelId="{0AFD6447-96EF-4CD3-879D-E7FF40A42D9A}">
      <dsp:nvSpPr>
        <dsp:cNvPr id="0" name=""/>
        <dsp:cNvSpPr/>
      </dsp:nvSpPr>
      <dsp:spPr>
        <a:xfrm>
          <a:off x="9346902" y="869402"/>
          <a:ext cx="2048587" cy="2810880"/>
        </a:xfrm>
        <a:prstGeom prst="rect">
          <a:avLst/>
        </a:prstGeom>
        <a:solidFill>
          <a:schemeClr val="accent6">
            <a:tint val="40000"/>
            <a:alpha val="90000"/>
            <a:hueOff val="0"/>
            <a:satOff val="0"/>
            <a:lumOff val="0"/>
            <a:alphaOff val="0"/>
          </a:schemeClr>
        </a:solidFill>
        <a:ln w="9525" cap="flat" cmpd="sng" algn="ctr">
          <a:solidFill>
            <a:schemeClr val="accent6">
              <a:tint val="40000"/>
              <a:alpha val="90000"/>
              <a:hueOff val="0"/>
              <a:satOff val="0"/>
              <a:lumOff val="0"/>
              <a:alphaOff val="0"/>
            </a:schemeClr>
          </a:solidFill>
          <a:prstDash val="solid"/>
        </a:ln>
        <a:effectLst>
          <a:outerShdw blurRad="50800" dist="25400" dir="5400000" rotWithShape="0">
            <a:srgbClr val="000000">
              <a:alpha val="4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GB" sz="2000" kern="1200" dirty="0" smtClean="0">
              <a:latin typeface="+mj-lt"/>
            </a:rPr>
            <a:t>Faculty meetings</a:t>
          </a:r>
          <a:endParaRPr lang="en-GB" sz="2000" kern="1200" dirty="0">
            <a:latin typeface="+mj-lt"/>
          </a:endParaRPr>
        </a:p>
        <a:p>
          <a:pPr marL="228600" lvl="1" indent="-228600" algn="l" defTabSz="889000">
            <a:lnSpc>
              <a:spcPct val="90000"/>
            </a:lnSpc>
            <a:spcBef>
              <a:spcPct val="0"/>
            </a:spcBef>
            <a:spcAft>
              <a:spcPct val="15000"/>
            </a:spcAft>
            <a:buChar char="••"/>
          </a:pPr>
          <a:r>
            <a:rPr lang="en-GB" sz="2000" kern="1200" dirty="0" smtClean="0">
              <a:latin typeface="+mj-lt"/>
            </a:rPr>
            <a:t>After observed lessons</a:t>
          </a:r>
          <a:endParaRPr lang="en-GB" sz="2000" kern="1200" dirty="0">
            <a:latin typeface="+mj-lt"/>
          </a:endParaRPr>
        </a:p>
        <a:p>
          <a:pPr marL="228600" lvl="1" indent="-228600" algn="l" defTabSz="889000">
            <a:lnSpc>
              <a:spcPct val="90000"/>
            </a:lnSpc>
            <a:spcBef>
              <a:spcPct val="0"/>
            </a:spcBef>
            <a:spcAft>
              <a:spcPct val="15000"/>
            </a:spcAft>
            <a:buChar char="••"/>
          </a:pPr>
          <a:endParaRPr lang="en-GB" sz="2000" kern="1200" dirty="0">
            <a:latin typeface="+mj-lt"/>
          </a:endParaRPr>
        </a:p>
      </dsp:txBody>
      <dsp:txXfrm>
        <a:off x="9346902" y="869402"/>
        <a:ext cx="2048587" cy="2810880"/>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D5AC3D12-D300-4104-8ECF-008728CCDE2A}" type="datetimeFigureOut">
              <a:rPr lang="en-GB" smtClean="0"/>
              <a:t>09/02/2018</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183A937D-FB88-431E-BAEA-953C35E9AEE8}" type="slidenum">
              <a:rPr lang="en-GB" smtClean="0"/>
              <a:t>‹#›</a:t>
            </a:fld>
            <a:endParaRPr lang="en-GB"/>
          </a:p>
        </p:txBody>
      </p:sp>
    </p:spTree>
    <p:extLst>
      <p:ext uri="{BB962C8B-B14F-4D97-AF65-F5344CB8AC3E}">
        <p14:creationId xmlns:p14="http://schemas.microsoft.com/office/powerpoint/2010/main" val="36260833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8442A544-CC05-274D-B1D6-6F5C2E81827D}" type="datetimeFigureOut">
              <a:rPr lang="en-US" smtClean="0"/>
              <a:t>2/9/2018</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9AA4702F-B431-0C4C-AC68-53A043DA865D}" type="slidenum">
              <a:rPr lang="en-US" smtClean="0"/>
              <a:t>‹#›</a:t>
            </a:fld>
            <a:endParaRPr lang="en-US"/>
          </a:p>
        </p:txBody>
      </p:sp>
    </p:spTree>
    <p:extLst>
      <p:ext uri="{BB962C8B-B14F-4D97-AF65-F5344CB8AC3E}">
        <p14:creationId xmlns:p14="http://schemas.microsoft.com/office/powerpoint/2010/main" val="11718479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AA4702F-B431-0C4C-AC68-53A043DA865D}" type="slidenum">
              <a:rPr lang="en-US" smtClean="0"/>
              <a:t>1</a:t>
            </a:fld>
            <a:endParaRPr lang="en-US"/>
          </a:p>
        </p:txBody>
      </p:sp>
    </p:spTree>
    <p:extLst>
      <p:ext uri="{BB962C8B-B14F-4D97-AF65-F5344CB8AC3E}">
        <p14:creationId xmlns:p14="http://schemas.microsoft.com/office/powerpoint/2010/main" val="14405194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AA4702F-B431-0C4C-AC68-53A043DA865D}" type="slidenum">
              <a:rPr lang="en-US" smtClean="0"/>
              <a:t>2</a:t>
            </a:fld>
            <a:endParaRPr lang="en-US"/>
          </a:p>
        </p:txBody>
      </p:sp>
    </p:spTree>
    <p:extLst>
      <p:ext uri="{BB962C8B-B14F-4D97-AF65-F5344CB8AC3E}">
        <p14:creationId xmlns:p14="http://schemas.microsoft.com/office/powerpoint/2010/main" val="14337996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AA4702F-B431-0C4C-AC68-53A043DA865D}" type="slidenum">
              <a:rPr lang="en-US" smtClean="0"/>
              <a:t>43</a:t>
            </a:fld>
            <a:endParaRPr lang="en-US"/>
          </a:p>
        </p:txBody>
      </p:sp>
    </p:spTree>
    <p:extLst>
      <p:ext uri="{BB962C8B-B14F-4D97-AF65-F5344CB8AC3E}">
        <p14:creationId xmlns:p14="http://schemas.microsoft.com/office/powerpoint/2010/main" val="14337996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7213577" y="3810001"/>
            <a:ext cx="4978425"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7213601" y="3897010"/>
            <a:ext cx="49784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7213601" y="4115167"/>
            <a:ext cx="49784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7213600" y="4164403"/>
            <a:ext cx="262128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7213600" y="4199572"/>
            <a:ext cx="262128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7213600" y="3962400"/>
            <a:ext cx="408432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9835343" y="4060983"/>
            <a:ext cx="21336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12192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 y="3675528"/>
            <a:ext cx="12192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8552068" y="3643090"/>
            <a:ext cx="3639933"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12192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609600" y="2401888"/>
            <a:ext cx="112776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609600" y="3899938"/>
            <a:ext cx="6604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8940800" y="4206240"/>
            <a:ext cx="1280160" cy="457200"/>
          </a:xfrm>
        </p:spPr>
        <p:txBody>
          <a:bodyPr/>
          <a:lstStyle/>
          <a:p>
            <a:fld id="{48A87A34-81AB-432B-8DAE-1953F412C126}" type="datetimeFigureOut">
              <a:rPr lang="en-US" smtClean="0"/>
              <a:t>2/9/2018</a:t>
            </a:fld>
            <a:endParaRPr lang="en-US" dirty="0"/>
          </a:p>
        </p:txBody>
      </p:sp>
      <p:sp>
        <p:nvSpPr>
          <p:cNvPr id="17" name="Footer Placeholder 16"/>
          <p:cNvSpPr>
            <a:spLocks noGrp="1"/>
          </p:cNvSpPr>
          <p:nvPr>
            <p:ph type="ftr" sz="quarter" idx="11"/>
          </p:nvPr>
        </p:nvSpPr>
        <p:spPr>
          <a:xfrm>
            <a:off x="7213600" y="4205288"/>
            <a:ext cx="1727200" cy="457200"/>
          </a:xfrm>
        </p:spPr>
        <p:txBody>
          <a:bodyPr/>
          <a:lstStyle/>
          <a:p>
            <a:endParaRPr lang="en-US" dirty="0"/>
          </a:p>
        </p:txBody>
      </p:sp>
      <p:sp>
        <p:nvSpPr>
          <p:cNvPr id="29" name="Slide Number Placeholder 28"/>
          <p:cNvSpPr>
            <a:spLocks noGrp="1"/>
          </p:cNvSpPr>
          <p:nvPr>
            <p:ph type="sldNum" sz="quarter" idx="12"/>
          </p:nvPr>
        </p:nvSpPr>
        <p:spPr>
          <a:xfrm>
            <a:off x="11093451" y="1136"/>
            <a:ext cx="996949" cy="365760"/>
          </a:xfrm>
        </p:spPr>
        <p:txBody>
          <a:bodyPr/>
          <a:lstStyle>
            <a:lvl1pPr algn="r">
              <a:defRPr sz="1800">
                <a:solidFill>
                  <a:schemeClr val="bg1"/>
                </a:solidFill>
              </a:defRPr>
            </a:lvl1pPr>
          </a:lstStyle>
          <a:p>
            <a:fld id="{6D22F896-40B5-4ADD-8801-0D06FADFA095}"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8A87A34-81AB-432B-8DAE-1953F412C126}" type="datetimeFigureOut">
              <a:rPr lang="en-US" smtClean="0"/>
              <a:t>2/9/2018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1981201"/>
            <a:ext cx="103632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63084" y="3367088"/>
            <a:ext cx="103632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2/9/2018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609600" y="2249425"/>
            <a:ext cx="53848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2249425"/>
            <a:ext cx="53848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8A87A34-81AB-432B-8DAE-1953F412C126}" type="datetimeFigureOut">
              <a:rPr lang="en-US" smtClean="0"/>
              <a:t>2/9/2018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8000" y="1143000"/>
            <a:ext cx="11176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08000" y="2244970"/>
            <a:ext cx="5388864"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294968" y="2244970"/>
            <a:ext cx="5389033"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508000" y="2708519"/>
            <a:ext cx="5388864"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291073" y="2708519"/>
            <a:ext cx="5389033"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p:txBody>
          <a:bodyPr rtlCol="0"/>
          <a:lstStyle/>
          <a:p>
            <a:fld id="{48A87A34-81AB-432B-8DAE-1953F412C126}" type="datetimeFigureOut">
              <a:rPr lang="en-US" smtClean="0"/>
              <a:t>2/9/2018</a:t>
            </a:fld>
            <a:endParaRPr lang="en-US" dirty="0"/>
          </a:p>
        </p:txBody>
      </p:sp>
      <p:sp>
        <p:nvSpPr>
          <p:cNvPr id="27" name="Slide Number Placeholder 26"/>
          <p:cNvSpPr>
            <a:spLocks noGrp="1"/>
          </p:cNvSpPr>
          <p:nvPr>
            <p:ph type="sldNum" sz="quarter" idx="11"/>
          </p:nvPr>
        </p:nvSpPr>
        <p:spPr/>
        <p:txBody>
          <a:bodyPr rtlCol="0"/>
          <a:lstStyle/>
          <a:p>
            <a:fld id="{6D22F896-40B5-4ADD-8801-0D06FADFA095}" type="slidenum">
              <a:rPr lang="en-US" smtClean="0"/>
              <a:t>‹#›</a:t>
            </a:fld>
            <a:endParaRPr lang="en-US" dirty="0"/>
          </a:p>
        </p:txBody>
      </p:sp>
      <p:sp>
        <p:nvSpPr>
          <p:cNvPr id="28" name="Footer Placeholder 27"/>
          <p:cNvSpPr>
            <a:spLocks noGrp="1"/>
          </p:cNvSpPr>
          <p:nvPr>
            <p:ph type="ftr" sz="quarter" idx="12"/>
          </p:nvPr>
        </p:nvSpPr>
        <p:spPr/>
        <p:txBody>
          <a:bodyPr rtlCol="0"/>
          <a:lstStyle/>
          <a:p>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1143000"/>
            <a:ext cx="109728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8778240" y="612648"/>
            <a:ext cx="1276352" cy="457200"/>
          </a:xfrm>
        </p:spPr>
        <p:txBody>
          <a:bodyPr/>
          <a:lstStyle/>
          <a:p>
            <a:fld id="{48A87A34-81AB-432B-8DAE-1953F412C126}" type="datetimeFigureOut">
              <a:rPr lang="en-US" smtClean="0"/>
              <a:t>2/9/2018</a:t>
            </a:fld>
            <a:endParaRPr lang="en-US" dirty="0"/>
          </a:p>
        </p:txBody>
      </p:sp>
      <p:sp>
        <p:nvSpPr>
          <p:cNvPr id="4" name="Footer Placeholder 3"/>
          <p:cNvSpPr>
            <a:spLocks noGrp="1"/>
          </p:cNvSpPr>
          <p:nvPr>
            <p:ph type="ftr" sz="quarter" idx="11"/>
          </p:nvPr>
        </p:nvSpPr>
        <p:spPr>
          <a:xfrm>
            <a:off x="7010400" y="612648"/>
            <a:ext cx="1767840" cy="457200"/>
          </a:xfrm>
        </p:spPr>
        <p:txBody>
          <a:bodyPr/>
          <a:lstStyle/>
          <a:p>
            <a:endParaRPr lang="en-US" dirty="0"/>
          </a:p>
        </p:txBody>
      </p:sp>
      <p:sp>
        <p:nvSpPr>
          <p:cNvPr id="5" name="Slide Number Placeholder 4"/>
          <p:cNvSpPr>
            <a:spLocks noGrp="1"/>
          </p:cNvSpPr>
          <p:nvPr>
            <p:ph type="sldNum" sz="quarter" idx="12"/>
          </p:nvPr>
        </p:nvSpPr>
        <p:spPr>
          <a:xfrm>
            <a:off x="10899648" y="2272"/>
            <a:ext cx="1016000" cy="365760"/>
          </a:xfrm>
        </p:spPr>
        <p:txBody>
          <a:bodyPr/>
          <a:lstStyle/>
          <a:p>
            <a:fld id="{6D22F896-40B5-4ADD-8801-0D06FADFA095}"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2/9/2018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37995" y="1101970"/>
            <a:ext cx="451104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7137995" y="2010727"/>
            <a:ext cx="451104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03200" y="776287"/>
            <a:ext cx="6803136"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8A87A34-81AB-432B-8DAE-1953F412C126}" type="datetimeFigureOut">
              <a:rPr lang="en-US" smtClean="0"/>
              <a:t>2/9/2018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253913" y="1109161"/>
            <a:ext cx="782404"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538228" y="1143000"/>
            <a:ext cx="6096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8117924" y="3274309"/>
            <a:ext cx="34544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2/9/2018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8A87A34-81AB-432B-8DAE-1953F412C126}" type="datetimeFigureOut">
              <a:rPr lang="en-US" smtClean="0"/>
              <a:t>2/9/2018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1143000"/>
            <a:ext cx="2540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1143000"/>
            <a:ext cx="83312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8A87A34-81AB-432B-8DAE-1953F412C126}" type="datetimeFigureOut">
              <a:rPr lang="en-US" smtClean="0"/>
              <a:pPr/>
              <a:t>2/9/2018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9"/>
            <a:ext cx="12192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12192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1" y="308277"/>
            <a:ext cx="12192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7213577" y="360247"/>
            <a:ext cx="4978425"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7213601" y="440113"/>
            <a:ext cx="49784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7209785" y="497504"/>
            <a:ext cx="408432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9831528" y="588943"/>
            <a:ext cx="21336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12113288" y="-2001"/>
            <a:ext cx="76835"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12059308" y="-2001"/>
            <a:ext cx="3657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12033904" y="-2001"/>
            <a:ext cx="12192"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11967231" y="-2001"/>
            <a:ext cx="36576"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11887569" y="380"/>
            <a:ext cx="73152"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11831300" y="380"/>
            <a:ext cx="12192"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609600" y="1143000"/>
            <a:ext cx="10972800" cy="10668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09600" y="2249424"/>
            <a:ext cx="10972800" cy="432511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8782048" y="612648"/>
            <a:ext cx="1276352" cy="457200"/>
          </a:xfrm>
          <a:prstGeom prst="rect">
            <a:avLst/>
          </a:prstGeom>
        </p:spPr>
        <p:txBody>
          <a:bodyPr vert="horz"/>
          <a:lstStyle>
            <a:lvl1pPr algn="l" eaLnBrk="1" latinLnBrk="0" hangingPunct="1">
              <a:defRPr kumimoji="0" sz="800">
                <a:solidFill>
                  <a:schemeClr val="accent2"/>
                </a:solidFill>
              </a:defRPr>
            </a:lvl1pPr>
          </a:lstStyle>
          <a:p>
            <a:fld id="{48A87A34-81AB-432B-8DAE-1953F412C126}" type="datetimeFigureOut">
              <a:rPr lang="en-US" smtClean="0"/>
              <a:pPr/>
              <a:t>2/9/2018</a:t>
            </a:fld>
            <a:endParaRPr lang="en-US" dirty="0"/>
          </a:p>
        </p:txBody>
      </p:sp>
      <p:sp>
        <p:nvSpPr>
          <p:cNvPr id="3" name="Footer Placeholder 2"/>
          <p:cNvSpPr>
            <a:spLocks noGrp="1"/>
          </p:cNvSpPr>
          <p:nvPr>
            <p:ph type="ftr" sz="quarter" idx="3"/>
          </p:nvPr>
        </p:nvSpPr>
        <p:spPr>
          <a:xfrm>
            <a:off x="7010400" y="612648"/>
            <a:ext cx="1767840" cy="457200"/>
          </a:xfrm>
          <a:prstGeom prst="rect">
            <a:avLst/>
          </a:prstGeom>
        </p:spPr>
        <p:txBody>
          <a:bodyPr vert="horz"/>
          <a:lstStyle>
            <a:lvl1pPr algn="r" eaLnBrk="1" latinLnBrk="0" hangingPunct="1">
              <a:defRPr kumimoji="0" sz="800">
                <a:solidFill>
                  <a:schemeClr val="accent2"/>
                </a:solidFill>
              </a:defRPr>
            </a:lvl1pPr>
          </a:lstStyle>
          <a:p>
            <a:endParaRPr lang="en-US" dirty="0"/>
          </a:p>
        </p:txBody>
      </p:sp>
      <p:sp>
        <p:nvSpPr>
          <p:cNvPr id="23" name="Slide Number Placeholder 22"/>
          <p:cNvSpPr>
            <a:spLocks noGrp="1"/>
          </p:cNvSpPr>
          <p:nvPr>
            <p:ph type="sldNum" sz="quarter" idx="4"/>
          </p:nvPr>
        </p:nvSpPr>
        <p:spPr>
          <a:xfrm>
            <a:off x="10899648" y="2272"/>
            <a:ext cx="1016000" cy="365760"/>
          </a:xfrm>
          <a:prstGeom prst="rect">
            <a:avLst/>
          </a:prstGeom>
        </p:spPr>
        <p:txBody>
          <a:bodyPr vert="horz" anchor="b"/>
          <a:lstStyle>
            <a:lvl1pPr algn="r" eaLnBrk="1" latinLnBrk="0" hangingPunct="1">
              <a:defRPr kumimoji="0" sz="1800">
                <a:solidFill>
                  <a:srgbClr val="FFFFFF"/>
                </a:solidFill>
              </a:defRPr>
            </a:lvl1pPr>
          </a:lstStyle>
          <a:p>
            <a:fld id="{6D22F896-40B5-4ADD-8801-0D06FADFA095}"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814" r:id="rId1"/>
    <p:sldLayoutId id="2147483815" r:id="rId2"/>
    <p:sldLayoutId id="2147483816" r:id="rId3"/>
    <p:sldLayoutId id="2147483817" r:id="rId4"/>
    <p:sldLayoutId id="2147483818" r:id="rId5"/>
    <p:sldLayoutId id="2147483819" r:id="rId6"/>
    <p:sldLayoutId id="2147483820" r:id="rId7"/>
    <p:sldLayoutId id="2147483821" r:id="rId8"/>
    <p:sldLayoutId id="2147483822" r:id="rId9"/>
    <p:sldLayoutId id="2147483823" r:id="rId10"/>
    <p:sldLayoutId id="2147483824"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8100" y="1803405"/>
            <a:ext cx="11724360" cy="1825096"/>
          </a:xfrm>
        </p:spPr>
        <p:txBody>
          <a:bodyPr>
            <a:normAutofit/>
          </a:bodyPr>
          <a:lstStyle/>
          <a:p>
            <a:pPr algn="ctr"/>
            <a:r>
              <a:rPr lang="en-US" sz="6600" b="1" dirty="0" smtClean="0"/>
              <a:t>Teaching &amp; Learning Policy</a:t>
            </a:r>
            <a:endParaRPr lang="en-US" sz="6600" b="1" dirty="0"/>
          </a:p>
        </p:txBody>
      </p:sp>
      <p:sp>
        <p:nvSpPr>
          <p:cNvPr id="3" name="Subtitle 2"/>
          <p:cNvSpPr>
            <a:spLocks noGrp="1"/>
          </p:cNvSpPr>
          <p:nvPr>
            <p:ph type="subTitle" idx="1"/>
          </p:nvPr>
        </p:nvSpPr>
        <p:spPr>
          <a:xfrm>
            <a:off x="425885" y="4421339"/>
            <a:ext cx="11348581" cy="685800"/>
          </a:xfrm>
        </p:spPr>
        <p:txBody>
          <a:bodyPr>
            <a:noAutofit/>
          </a:bodyPr>
          <a:lstStyle/>
          <a:p>
            <a:pPr algn="ctr"/>
            <a:r>
              <a:rPr lang="en-US" sz="2800" i="1" dirty="0" smtClean="0">
                <a:solidFill>
                  <a:srgbClr val="0070C0"/>
                </a:solidFill>
                <a:latin typeface="+mj-lt"/>
              </a:rPr>
              <a:t>Supporting the continuous improvement </a:t>
            </a:r>
          </a:p>
          <a:p>
            <a:pPr algn="ctr"/>
            <a:r>
              <a:rPr lang="en-US" sz="2800" i="1" dirty="0" smtClean="0">
                <a:solidFill>
                  <a:srgbClr val="0070C0"/>
                </a:solidFill>
                <a:latin typeface="+mj-lt"/>
              </a:rPr>
              <a:t>of teaching and learning in our school</a:t>
            </a:r>
            <a:endParaRPr lang="en-US" sz="2800" b="1" i="1" dirty="0">
              <a:solidFill>
                <a:srgbClr val="0070C0"/>
              </a:solidFill>
              <a:latin typeface="+mj-lt"/>
            </a:endParaRPr>
          </a:p>
        </p:txBody>
      </p:sp>
      <p:pic>
        <p:nvPicPr>
          <p:cNvPr id="4" name="Picture 3"/>
          <p:cNvPicPr>
            <a:picLocks noChangeAspect="1"/>
          </p:cNvPicPr>
          <p:nvPr/>
        </p:nvPicPr>
        <p:blipFill>
          <a:blip r:embed="rId3"/>
          <a:stretch>
            <a:fillRect/>
          </a:stretch>
        </p:blipFill>
        <p:spPr>
          <a:xfrm>
            <a:off x="5054706" y="898393"/>
            <a:ext cx="1733027" cy="1369916"/>
          </a:xfrm>
          <a:prstGeom prst="rect">
            <a:avLst/>
          </a:prstGeom>
        </p:spPr>
      </p:pic>
    </p:spTree>
    <p:extLst>
      <p:ext uri="{BB962C8B-B14F-4D97-AF65-F5344CB8AC3E}">
        <p14:creationId xmlns:p14="http://schemas.microsoft.com/office/powerpoint/2010/main" val="3050633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accent6"/>
                </a:solidFill>
              </a:rPr>
              <a:t>Where are we starting from? </a:t>
            </a:r>
            <a:endParaRPr lang="en-US" b="1" i="1" dirty="0">
              <a:solidFill>
                <a:schemeClr val="accent6"/>
              </a:solidFill>
            </a:endParaRPr>
          </a:p>
        </p:txBody>
      </p:sp>
      <p:sp>
        <p:nvSpPr>
          <p:cNvPr id="4" name="Oval 3"/>
          <p:cNvSpPr/>
          <p:nvPr/>
        </p:nvSpPr>
        <p:spPr>
          <a:xfrm>
            <a:off x="889353" y="2094627"/>
            <a:ext cx="1340622" cy="1232261"/>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p:cNvSpPr/>
          <p:nvPr/>
        </p:nvSpPr>
        <p:spPr>
          <a:xfrm>
            <a:off x="889353" y="3678719"/>
            <a:ext cx="1340622" cy="1232261"/>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889352" y="5337967"/>
            <a:ext cx="1340622" cy="123226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2599377" y="2295258"/>
            <a:ext cx="8799308" cy="830997"/>
          </a:xfrm>
          <a:prstGeom prst="rect">
            <a:avLst/>
          </a:prstGeom>
          <a:noFill/>
        </p:spPr>
        <p:txBody>
          <a:bodyPr wrap="square" rtlCol="0">
            <a:spAutoFit/>
          </a:bodyPr>
          <a:lstStyle/>
          <a:p>
            <a:r>
              <a:rPr lang="en-US" sz="2400" dirty="0" smtClean="0">
                <a:latin typeface="+mj-lt"/>
              </a:rPr>
              <a:t>I believe it is important that we have a school </a:t>
            </a:r>
            <a:r>
              <a:rPr lang="en-US" sz="2400" i="1" dirty="0" smtClean="0">
                <a:latin typeface="+mj-lt"/>
              </a:rPr>
              <a:t>Teaching &amp; Learning Policy</a:t>
            </a:r>
            <a:r>
              <a:rPr lang="en-US" sz="2400" dirty="0" smtClean="0">
                <a:latin typeface="+mj-lt"/>
              </a:rPr>
              <a:t>.</a:t>
            </a:r>
            <a:endParaRPr lang="en-US" sz="2400" dirty="0">
              <a:latin typeface="+mj-lt"/>
            </a:endParaRPr>
          </a:p>
        </p:txBody>
      </p:sp>
      <p:sp>
        <p:nvSpPr>
          <p:cNvPr id="8" name="Rectangle 7"/>
          <p:cNvSpPr/>
          <p:nvPr/>
        </p:nvSpPr>
        <p:spPr>
          <a:xfrm>
            <a:off x="2599377" y="3891876"/>
            <a:ext cx="8983023" cy="830997"/>
          </a:xfrm>
          <a:prstGeom prst="rect">
            <a:avLst/>
          </a:prstGeom>
        </p:spPr>
        <p:txBody>
          <a:bodyPr wrap="square">
            <a:spAutoFit/>
          </a:bodyPr>
          <a:lstStyle/>
          <a:p>
            <a:r>
              <a:rPr lang="en-US" sz="2400" dirty="0">
                <a:latin typeface="+mj-lt"/>
              </a:rPr>
              <a:t>I </a:t>
            </a:r>
            <a:r>
              <a:rPr lang="en-US" sz="2400" dirty="0" smtClean="0">
                <a:latin typeface="+mj-lt"/>
              </a:rPr>
              <a:t>believe there could be some value in having a school </a:t>
            </a:r>
            <a:r>
              <a:rPr lang="en-US" sz="2400" i="1" dirty="0" smtClean="0">
                <a:latin typeface="+mj-lt"/>
              </a:rPr>
              <a:t>Teaching and Learning Policy</a:t>
            </a:r>
            <a:r>
              <a:rPr lang="en-US" sz="2400" dirty="0" smtClean="0">
                <a:latin typeface="+mj-lt"/>
              </a:rPr>
              <a:t>.</a:t>
            </a:r>
            <a:endParaRPr lang="en-US" sz="2400" dirty="0">
              <a:latin typeface="+mj-lt"/>
            </a:endParaRPr>
          </a:p>
        </p:txBody>
      </p:sp>
      <p:sp>
        <p:nvSpPr>
          <p:cNvPr id="9" name="Rectangle 8"/>
          <p:cNvSpPr/>
          <p:nvPr/>
        </p:nvSpPr>
        <p:spPr>
          <a:xfrm>
            <a:off x="2599376" y="5701436"/>
            <a:ext cx="9087408" cy="461665"/>
          </a:xfrm>
          <a:prstGeom prst="rect">
            <a:avLst/>
          </a:prstGeom>
        </p:spPr>
        <p:txBody>
          <a:bodyPr wrap="square">
            <a:spAutoFit/>
          </a:bodyPr>
          <a:lstStyle/>
          <a:p>
            <a:r>
              <a:rPr lang="en-US" sz="2400" dirty="0">
                <a:latin typeface="+mj-lt"/>
              </a:rPr>
              <a:t>I </a:t>
            </a:r>
            <a:r>
              <a:rPr lang="en-US" sz="2400" dirty="0" smtClean="0">
                <a:latin typeface="+mj-lt"/>
              </a:rPr>
              <a:t>don’t believe we need a school </a:t>
            </a:r>
            <a:r>
              <a:rPr lang="en-US" sz="2400" i="1" dirty="0" smtClean="0">
                <a:latin typeface="+mj-lt"/>
              </a:rPr>
              <a:t>Teaching &amp; Learning Policy</a:t>
            </a:r>
            <a:r>
              <a:rPr lang="en-US" sz="2400" dirty="0" smtClean="0">
                <a:latin typeface="+mj-lt"/>
              </a:rPr>
              <a:t>.</a:t>
            </a:r>
            <a:endParaRPr lang="en-US" sz="2400" dirty="0">
              <a:latin typeface="+mj-lt"/>
            </a:endParaRPr>
          </a:p>
        </p:txBody>
      </p:sp>
    </p:spTree>
    <p:extLst>
      <p:ext uri="{BB962C8B-B14F-4D97-AF65-F5344CB8AC3E}">
        <p14:creationId xmlns:p14="http://schemas.microsoft.com/office/powerpoint/2010/main" val="14095834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Aims</a:t>
            </a:r>
            <a:endParaRPr lang="en-GB" b="1" dirty="0">
              <a:solidFill>
                <a:srgbClr val="0070C0"/>
              </a:solidFill>
            </a:endParaRPr>
          </a:p>
        </p:txBody>
      </p:sp>
      <p:sp>
        <p:nvSpPr>
          <p:cNvPr id="3" name="Content Placeholder 2"/>
          <p:cNvSpPr>
            <a:spLocks noGrp="1"/>
          </p:cNvSpPr>
          <p:nvPr>
            <p:ph idx="1"/>
          </p:nvPr>
        </p:nvSpPr>
        <p:spPr/>
        <p:txBody>
          <a:bodyPr/>
          <a:lstStyle/>
          <a:p>
            <a:pPr marL="624078" indent="-514350">
              <a:buClrTx/>
              <a:buFont typeface="+mj-lt"/>
              <a:buAutoNum type="arabicPeriod"/>
            </a:pPr>
            <a:r>
              <a:rPr lang="en-GB" dirty="0" smtClean="0">
                <a:latin typeface="+mj-lt"/>
              </a:rPr>
              <a:t>Summarise our recent teaching- and learning-focused improvement work.</a:t>
            </a:r>
          </a:p>
          <a:p>
            <a:pPr marL="624078" indent="-514350">
              <a:buClrTx/>
              <a:buFont typeface="+mj-lt"/>
              <a:buAutoNum type="arabicPeriod"/>
            </a:pPr>
            <a:endParaRPr lang="en-GB" dirty="0">
              <a:latin typeface="+mj-lt"/>
            </a:endParaRPr>
          </a:p>
          <a:p>
            <a:pPr marL="624078" indent="-514350">
              <a:buClrTx/>
              <a:buFont typeface="+mj-lt"/>
              <a:buAutoNum type="arabicPeriod"/>
            </a:pPr>
            <a:r>
              <a:rPr lang="en-GB" dirty="0" smtClean="0">
                <a:latin typeface="+mj-lt"/>
              </a:rPr>
              <a:t>Start to make the case for why we need a school </a:t>
            </a:r>
            <a:r>
              <a:rPr lang="en-GB" i="1" dirty="0" smtClean="0">
                <a:latin typeface="+mj-lt"/>
              </a:rPr>
              <a:t>Teaching and Learning Policy</a:t>
            </a:r>
            <a:r>
              <a:rPr lang="en-GB" dirty="0" smtClean="0">
                <a:latin typeface="+mj-lt"/>
              </a:rPr>
              <a:t>.</a:t>
            </a:r>
          </a:p>
          <a:p>
            <a:pPr marL="624078" indent="-514350">
              <a:buClrTx/>
              <a:buFont typeface="+mj-lt"/>
              <a:buAutoNum type="arabicPeriod"/>
            </a:pPr>
            <a:endParaRPr lang="en-GB" dirty="0">
              <a:latin typeface="+mj-lt"/>
            </a:endParaRPr>
          </a:p>
          <a:p>
            <a:pPr marL="624078" indent="-514350">
              <a:buClrTx/>
              <a:buFont typeface="+mj-lt"/>
              <a:buAutoNum type="arabicPeriod"/>
            </a:pPr>
            <a:r>
              <a:rPr lang="en-GB" dirty="0" smtClean="0">
                <a:latin typeface="+mj-lt"/>
              </a:rPr>
              <a:t>Explain why I believe there is a need to focus on particular teaching practices, depending on what we are aiming to teach.</a:t>
            </a:r>
          </a:p>
          <a:p>
            <a:pPr marL="624078" indent="-514350">
              <a:buFont typeface="+mj-lt"/>
              <a:buAutoNum type="arabicPeriod"/>
            </a:pPr>
            <a:endParaRPr lang="en-GB" dirty="0">
              <a:latin typeface="+mj-lt"/>
            </a:endParaRPr>
          </a:p>
          <a:p>
            <a:pPr marL="624078" indent="-514350">
              <a:buFont typeface="+mj-lt"/>
              <a:buAutoNum type="arabicPeriod"/>
            </a:pPr>
            <a:endParaRPr lang="en-GB" dirty="0">
              <a:latin typeface="+mj-lt"/>
            </a:endParaRPr>
          </a:p>
        </p:txBody>
      </p:sp>
    </p:spTree>
    <p:extLst>
      <p:ext uri="{BB962C8B-B14F-4D97-AF65-F5344CB8AC3E}">
        <p14:creationId xmlns:p14="http://schemas.microsoft.com/office/powerpoint/2010/main" val="451921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Part 1</a:t>
            </a:r>
            <a:endParaRPr lang="en-GB" dirty="0"/>
          </a:p>
        </p:txBody>
      </p:sp>
      <p:sp>
        <p:nvSpPr>
          <p:cNvPr id="3" name="Subtitle 2"/>
          <p:cNvSpPr>
            <a:spLocks noGrp="1"/>
          </p:cNvSpPr>
          <p:nvPr>
            <p:ph type="subTitle" idx="1"/>
          </p:nvPr>
        </p:nvSpPr>
        <p:spPr/>
        <p:txBody>
          <a:bodyPr/>
          <a:lstStyle/>
          <a:p>
            <a:r>
              <a:rPr lang="en-GB" dirty="0" smtClean="0">
                <a:solidFill>
                  <a:srgbClr val="0070C0"/>
                </a:solidFill>
                <a:latin typeface="+mj-lt"/>
              </a:rPr>
              <a:t>A great school</a:t>
            </a:r>
            <a:endParaRPr lang="en-GB" dirty="0">
              <a:solidFill>
                <a:srgbClr val="0070C0"/>
              </a:solidFill>
              <a:latin typeface="+mj-lt"/>
            </a:endParaRPr>
          </a:p>
        </p:txBody>
      </p:sp>
    </p:spTree>
    <p:extLst>
      <p:ext uri="{BB962C8B-B14F-4D97-AF65-F5344CB8AC3E}">
        <p14:creationId xmlns:p14="http://schemas.microsoft.com/office/powerpoint/2010/main" val="2194670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For discussion (and show-me boards)</a:t>
            </a:r>
            <a:endParaRPr lang="en-GB" b="1" dirty="0">
              <a:solidFill>
                <a:srgbClr val="0070C0"/>
              </a:solidFill>
            </a:endParaRPr>
          </a:p>
        </p:txBody>
      </p:sp>
      <p:sp>
        <p:nvSpPr>
          <p:cNvPr id="3" name="Content Placeholder 2"/>
          <p:cNvSpPr>
            <a:spLocks noGrp="1"/>
          </p:cNvSpPr>
          <p:nvPr>
            <p:ph idx="1"/>
          </p:nvPr>
        </p:nvSpPr>
        <p:spPr/>
        <p:txBody>
          <a:bodyPr/>
          <a:lstStyle/>
          <a:p>
            <a:pPr marL="624078" indent="-514350">
              <a:buClrTx/>
              <a:buFont typeface="+mj-lt"/>
              <a:buAutoNum type="arabicPeriod"/>
            </a:pPr>
            <a:r>
              <a:rPr lang="en-GB" dirty="0" smtClean="0">
                <a:latin typeface="+mj-lt"/>
              </a:rPr>
              <a:t>To what extent would you say that Eyemouth High School is ‘a great school’?</a:t>
            </a:r>
          </a:p>
          <a:p>
            <a:pPr marL="624078" indent="-514350">
              <a:buClrTx/>
              <a:buFont typeface="+mj-lt"/>
              <a:buAutoNum type="arabicPeriod"/>
            </a:pPr>
            <a:endParaRPr lang="en-GB" dirty="0">
              <a:latin typeface="+mj-lt"/>
            </a:endParaRPr>
          </a:p>
          <a:p>
            <a:pPr marL="624078" indent="-514350">
              <a:buClrTx/>
              <a:buFont typeface="+mj-lt"/>
              <a:buAutoNum type="arabicPeriod"/>
            </a:pPr>
            <a:r>
              <a:rPr lang="en-GB" dirty="0" smtClean="0">
                <a:latin typeface="+mj-lt"/>
              </a:rPr>
              <a:t>What, specifically, would make it ‘a great school’ (or make it an ‘even greater school’)?</a:t>
            </a:r>
          </a:p>
          <a:p>
            <a:pPr marL="624078" indent="-514350">
              <a:buClrTx/>
              <a:buFont typeface="+mj-lt"/>
              <a:buAutoNum type="arabicPeriod"/>
            </a:pPr>
            <a:endParaRPr lang="en-GB" dirty="0">
              <a:latin typeface="+mj-lt"/>
            </a:endParaRPr>
          </a:p>
          <a:p>
            <a:pPr marL="624078" indent="-514350">
              <a:buClrTx/>
              <a:buFont typeface="+mj-lt"/>
              <a:buAutoNum type="arabicPeriod"/>
            </a:pPr>
            <a:r>
              <a:rPr lang="en-GB" dirty="0" smtClean="0">
                <a:latin typeface="+mj-lt"/>
              </a:rPr>
              <a:t>What would you say is </a:t>
            </a:r>
            <a:r>
              <a:rPr lang="en-GB" u="sng" dirty="0" smtClean="0">
                <a:latin typeface="+mj-lt"/>
              </a:rPr>
              <a:t>your</a:t>
            </a:r>
            <a:r>
              <a:rPr lang="en-GB" dirty="0" smtClean="0">
                <a:latin typeface="+mj-lt"/>
              </a:rPr>
              <a:t> single-most important contribution in helping to make our school ‘a great school’?</a:t>
            </a:r>
          </a:p>
        </p:txBody>
      </p:sp>
    </p:spTree>
    <p:extLst>
      <p:ext uri="{BB962C8B-B14F-4D97-AF65-F5344CB8AC3E}">
        <p14:creationId xmlns:p14="http://schemas.microsoft.com/office/powerpoint/2010/main" val="2603212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Thoughts related to this</a:t>
            </a:r>
            <a:endParaRPr lang="en-GB" b="1" dirty="0">
              <a:solidFill>
                <a:srgbClr val="0070C0"/>
              </a:solidFill>
            </a:endParaRPr>
          </a:p>
        </p:txBody>
      </p:sp>
      <p:sp>
        <p:nvSpPr>
          <p:cNvPr id="3" name="Content Placeholder 2"/>
          <p:cNvSpPr>
            <a:spLocks noGrp="1"/>
          </p:cNvSpPr>
          <p:nvPr>
            <p:ph idx="1"/>
          </p:nvPr>
        </p:nvSpPr>
        <p:spPr/>
        <p:txBody>
          <a:bodyPr>
            <a:normAutofit fontScale="92500"/>
          </a:bodyPr>
          <a:lstStyle/>
          <a:p>
            <a:pPr>
              <a:buClrTx/>
            </a:pPr>
            <a:r>
              <a:rPr lang="en-GB" dirty="0" smtClean="0">
                <a:latin typeface="+mj-lt"/>
              </a:rPr>
              <a:t>Attainment is important – very important – but it isn’t the key measure of greatness.</a:t>
            </a:r>
          </a:p>
          <a:p>
            <a:pPr lvl="1">
              <a:buClrTx/>
            </a:pPr>
            <a:r>
              <a:rPr lang="en-GB" dirty="0" smtClean="0">
                <a:latin typeface="+mj-lt"/>
              </a:rPr>
              <a:t>I doubt if our attainment statistics will top national league tables any time soon</a:t>
            </a:r>
          </a:p>
          <a:p>
            <a:pPr lvl="1">
              <a:buClrTx/>
            </a:pPr>
            <a:r>
              <a:rPr lang="en-GB" dirty="0" smtClean="0">
                <a:latin typeface="+mj-lt"/>
              </a:rPr>
              <a:t>But, regardless, </a:t>
            </a:r>
            <a:r>
              <a:rPr lang="en-GB" b="1" dirty="0" smtClean="0">
                <a:latin typeface="+mj-lt"/>
              </a:rPr>
              <a:t>we can still be a great school</a:t>
            </a:r>
          </a:p>
          <a:p>
            <a:pPr>
              <a:buClrTx/>
            </a:pPr>
            <a:endParaRPr lang="en-GB" dirty="0">
              <a:latin typeface="+mj-lt"/>
            </a:endParaRPr>
          </a:p>
          <a:p>
            <a:pPr>
              <a:buClrTx/>
            </a:pPr>
            <a:r>
              <a:rPr lang="en-GB" dirty="0" smtClean="0">
                <a:latin typeface="+mj-lt"/>
              </a:rPr>
              <a:t>The key measure of greatness is </a:t>
            </a:r>
            <a:r>
              <a:rPr lang="en-GB" b="1" dirty="0" smtClean="0">
                <a:latin typeface="+mj-lt"/>
              </a:rPr>
              <a:t>the quality of teaching and learning</a:t>
            </a:r>
          </a:p>
          <a:p>
            <a:pPr lvl="1">
              <a:buClrTx/>
            </a:pPr>
            <a:r>
              <a:rPr lang="en-GB" dirty="0" smtClean="0">
                <a:latin typeface="+mj-lt"/>
              </a:rPr>
              <a:t>Every teacher can directly influence this</a:t>
            </a:r>
          </a:p>
          <a:p>
            <a:pPr lvl="1">
              <a:buClrTx/>
            </a:pPr>
            <a:r>
              <a:rPr lang="en-GB" dirty="0" smtClean="0">
                <a:latin typeface="+mj-lt"/>
              </a:rPr>
              <a:t>Supported by great leadership, relationships, curriculum and support</a:t>
            </a:r>
          </a:p>
        </p:txBody>
      </p:sp>
    </p:spTree>
    <p:extLst>
      <p:ext uri="{BB962C8B-B14F-4D97-AF65-F5344CB8AC3E}">
        <p14:creationId xmlns:p14="http://schemas.microsoft.com/office/powerpoint/2010/main" val="3713953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val 12"/>
          <p:cNvSpPr/>
          <p:nvPr/>
        </p:nvSpPr>
        <p:spPr>
          <a:xfrm>
            <a:off x="314292" y="128592"/>
            <a:ext cx="8172450" cy="7846545"/>
          </a:xfrm>
          <a:prstGeom prst="ellipse">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1585492" y="5985701"/>
            <a:ext cx="1853514" cy="729049"/>
          </a:xfrm>
          <a:prstGeom prst="rect">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mj-lt"/>
              </a:rPr>
              <a:t>Vision</a:t>
            </a:r>
            <a:endParaRPr lang="en-US" dirty="0">
              <a:solidFill>
                <a:schemeClr val="tx1"/>
              </a:solidFill>
              <a:latin typeface="+mj-lt"/>
            </a:endParaRPr>
          </a:p>
        </p:txBody>
      </p:sp>
      <p:sp>
        <p:nvSpPr>
          <p:cNvPr id="6" name="Rectangle 5"/>
          <p:cNvSpPr/>
          <p:nvPr/>
        </p:nvSpPr>
        <p:spPr>
          <a:xfrm>
            <a:off x="3439005" y="5985701"/>
            <a:ext cx="1927655" cy="729049"/>
          </a:xfrm>
          <a:prstGeom prst="rect">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mj-lt"/>
              </a:rPr>
              <a:t>Aims</a:t>
            </a:r>
            <a:endParaRPr lang="en-US" dirty="0">
              <a:solidFill>
                <a:schemeClr val="tx1"/>
              </a:solidFill>
              <a:latin typeface="+mj-lt"/>
            </a:endParaRPr>
          </a:p>
        </p:txBody>
      </p:sp>
      <p:sp>
        <p:nvSpPr>
          <p:cNvPr id="7" name="Rectangle 6"/>
          <p:cNvSpPr/>
          <p:nvPr/>
        </p:nvSpPr>
        <p:spPr>
          <a:xfrm>
            <a:off x="5366660" y="5985704"/>
            <a:ext cx="1853514" cy="729049"/>
          </a:xfrm>
          <a:prstGeom prst="rect">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mj-lt"/>
              </a:rPr>
              <a:t>Values</a:t>
            </a:r>
            <a:endParaRPr lang="en-US" dirty="0">
              <a:solidFill>
                <a:schemeClr val="tx1"/>
              </a:solidFill>
              <a:latin typeface="+mj-lt"/>
            </a:endParaRPr>
          </a:p>
        </p:txBody>
      </p:sp>
      <p:sp>
        <p:nvSpPr>
          <p:cNvPr id="14" name="Rectangle 13"/>
          <p:cNvSpPr/>
          <p:nvPr/>
        </p:nvSpPr>
        <p:spPr>
          <a:xfrm>
            <a:off x="1227146" y="6712818"/>
            <a:ext cx="6623222" cy="12480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1585492" y="2837586"/>
            <a:ext cx="1853512" cy="1683022"/>
          </a:xfrm>
          <a:prstGeom prst="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latin typeface="+mj-lt"/>
              </a:rPr>
              <a:t>Curriculum</a:t>
            </a:r>
            <a:endParaRPr lang="en-US" sz="1600" dirty="0">
              <a:latin typeface="+mj-lt"/>
            </a:endParaRPr>
          </a:p>
        </p:txBody>
      </p:sp>
      <p:sp>
        <p:nvSpPr>
          <p:cNvPr id="19" name="Rectangle 18"/>
          <p:cNvSpPr/>
          <p:nvPr/>
        </p:nvSpPr>
        <p:spPr>
          <a:xfrm>
            <a:off x="3439004" y="2847080"/>
            <a:ext cx="1927655" cy="1673527"/>
          </a:xfrm>
          <a:prstGeom prst="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latin typeface="+mj-lt"/>
              </a:rPr>
              <a:t>Pedagogy</a:t>
            </a:r>
            <a:endParaRPr lang="en-US" sz="1600" dirty="0">
              <a:latin typeface="+mj-lt"/>
            </a:endParaRPr>
          </a:p>
        </p:txBody>
      </p:sp>
      <p:sp>
        <p:nvSpPr>
          <p:cNvPr id="20" name="Rectangle 19"/>
          <p:cNvSpPr/>
          <p:nvPr/>
        </p:nvSpPr>
        <p:spPr>
          <a:xfrm>
            <a:off x="5366660" y="2837586"/>
            <a:ext cx="1853513" cy="1683021"/>
          </a:xfrm>
          <a:prstGeom prst="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latin typeface="+mj-lt"/>
              </a:rPr>
              <a:t>Support</a:t>
            </a:r>
            <a:endParaRPr lang="en-US" sz="1600" dirty="0">
              <a:latin typeface="+mj-lt"/>
            </a:endParaRPr>
          </a:p>
        </p:txBody>
      </p:sp>
      <p:sp>
        <p:nvSpPr>
          <p:cNvPr id="21" name="TextBox 20"/>
          <p:cNvSpPr txBox="1"/>
          <p:nvPr/>
        </p:nvSpPr>
        <p:spPr>
          <a:xfrm>
            <a:off x="2289826" y="221785"/>
            <a:ext cx="4287796" cy="1077218"/>
          </a:xfrm>
          <a:prstGeom prst="rect">
            <a:avLst/>
          </a:prstGeom>
          <a:noFill/>
          <a:ln>
            <a:noFill/>
          </a:ln>
        </p:spPr>
        <p:txBody>
          <a:bodyPr wrap="square" rtlCol="0">
            <a:spAutoFit/>
          </a:bodyPr>
          <a:lstStyle/>
          <a:p>
            <a:pPr algn="ctr"/>
            <a:r>
              <a:rPr lang="en-US" sz="3200" dirty="0" smtClean="0">
                <a:solidFill>
                  <a:schemeClr val="bg1"/>
                </a:solidFill>
                <a:latin typeface="+mj-lt"/>
              </a:rPr>
              <a:t>EHS</a:t>
            </a:r>
          </a:p>
          <a:p>
            <a:pPr algn="ctr"/>
            <a:r>
              <a:rPr lang="en-US" sz="3200" dirty="0" smtClean="0">
                <a:solidFill>
                  <a:schemeClr val="bg1"/>
                </a:solidFill>
                <a:latin typeface="+mj-lt"/>
              </a:rPr>
              <a:t>Climate &amp; Culture</a:t>
            </a:r>
            <a:endParaRPr lang="en-US" sz="3200" dirty="0">
              <a:solidFill>
                <a:schemeClr val="bg1"/>
              </a:solidFill>
              <a:latin typeface="+mj-lt"/>
            </a:endParaRPr>
          </a:p>
        </p:txBody>
      </p:sp>
      <p:sp>
        <p:nvSpPr>
          <p:cNvPr id="26" name="Rectangle 25"/>
          <p:cNvSpPr/>
          <p:nvPr/>
        </p:nvSpPr>
        <p:spPr>
          <a:xfrm>
            <a:off x="1585491" y="1388821"/>
            <a:ext cx="5634684" cy="729049"/>
          </a:xfrm>
          <a:prstGeom prst="rect">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mj-lt"/>
              </a:rPr>
              <a:t>Successful Learners; Confident Individuals; </a:t>
            </a:r>
          </a:p>
          <a:p>
            <a:pPr algn="ctr"/>
            <a:r>
              <a:rPr lang="en-US" dirty="0" smtClean="0">
                <a:solidFill>
                  <a:schemeClr val="tx1"/>
                </a:solidFill>
                <a:latin typeface="+mj-lt"/>
              </a:rPr>
              <a:t>Effective Contributors; Responsible Citizens</a:t>
            </a:r>
            <a:endParaRPr lang="en-US" dirty="0">
              <a:solidFill>
                <a:schemeClr val="tx1"/>
              </a:solidFill>
              <a:latin typeface="+mj-lt"/>
            </a:endParaRPr>
          </a:p>
        </p:txBody>
      </p:sp>
      <p:sp>
        <p:nvSpPr>
          <p:cNvPr id="32" name="Rectangle 31"/>
          <p:cNvSpPr/>
          <p:nvPr/>
        </p:nvSpPr>
        <p:spPr>
          <a:xfrm>
            <a:off x="5366659" y="2109655"/>
            <a:ext cx="1853514" cy="729049"/>
          </a:xfrm>
          <a:prstGeom prst="rect">
            <a:avLst/>
          </a:prstGeom>
          <a:solidFill>
            <a:srgbClr val="FF69E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latin typeface="+mj-lt"/>
              </a:rPr>
              <a:t>Achievement</a:t>
            </a:r>
            <a:endParaRPr lang="en-US" dirty="0">
              <a:solidFill>
                <a:schemeClr val="bg1"/>
              </a:solidFill>
              <a:latin typeface="+mj-lt"/>
            </a:endParaRPr>
          </a:p>
        </p:txBody>
      </p:sp>
      <p:sp>
        <p:nvSpPr>
          <p:cNvPr id="30" name="Rectangle 29"/>
          <p:cNvSpPr/>
          <p:nvPr/>
        </p:nvSpPr>
        <p:spPr>
          <a:xfrm>
            <a:off x="1585491" y="2109652"/>
            <a:ext cx="1853514" cy="729049"/>
          </a:xfrm>
          <a:prstGeom prst="rect">
            <a:avLst/>
          </a:prstGeom>
          <a:solidFill>
            <a:srgbClr val="FF69E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latin typeface="+mj-lt"/>
              </a:rPr>
              <a:t>Engagement</a:t>
            </a:r>
            <a:endParaRPr lang="en-US" dirty="0">
              <a:solidFill>
                <a:schemeClr val="bg1"/>
              </a:solidFill>
              <a:latin typeface="+mj-lt"/>
            </a:endParaRPr>
          </a:p>
        </p:txBody>
      </p:sp>
      <p:sp>
        <p:nvSpPr>
          <p:cNvPr id="31" name="Rectangle 30"/>
          <p:cNvSpPr/>
          <p:nvPr/>
        </p:nvSpPr>
        <p:spPr>
          <a:xfrm>
            <a:off x="3439004" y="2109652"/>
            <a:ext cx="1927655" cy="729049"/>
          </a:xfrm>
          <a:prstGeom prst="rect">
            <a:avLst/>
          </a:prstGeom>
          <a:solidFill>
            <a:srgbClr val="FF69E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latin typeface="+mj-lt"/>
              </a:rPr>
              <a:t>Enjoyment</a:t>
            </a:r>
            <a:endParaRPr lang="en-US" dirty="0">
              <a:solidFill>
                <a:schemeClr val="bg1"/>
              </a:solidFill>
              <a:latin typeface="+mj-lt"/>
            </a:endParaRPr>
          </a:p>
        </p:txBody>
      </p:sp>
      <p:sp>
        <p:nvSpPr>
          <p:cNvPr id="33" name="TextBox 32"/>
          <p:cNvSpPr txBox="1"/>
          <p:nvPr/>
        </p:nvSpPr>
        <p:spPr>
          <a:xfrm>
            <a:off x="8761290" y="1545794"/>
            <a:ext cx="3214687" cy="738664"/>
          </a:xfrm>
          <a:prstGeom prst="rect">
            <a:avLst/>
          </a:prstGeom>
          <a:noFill/>
        </p:spPr>
        <p:txBody>
          <a:bodyPr wrap="square" rtlCol="0">
            <a:spAutoFit/>
          </a:bodyPr>
          <a:lstStyle/>
          <a:p>
            <a:pPr algn="ctr"/>
            <a:r>
              <a:rPr lang="en-US" sz="2400" b="1" dirty="0" smtClean="0">
                <a:solidFill>
                  <a:schemeClr val="bg1"/>
                </a:solidFill>
                <a:latin typeface="+mj-lt"/>
              </a:rPr>
              <a:t>KEY</a:t>
            </a:r>
          </a:p>
          <a:p>
            <a:pPr algn="ctr"/>
            <a:endParaRPr lang="en-US" dirty="0">
              <a:solidFill>
                <a:schemeClr val="bg1"/>
              </a:solidFill>
              <a:latin typeface="+mj-lt"/>
            </a:endParaRPr>
          </a:p>
        </p:txBody>
      </p:sp>
      <p:sp>
        <p:nvSpPr>
          <p:cNvPr id="34" name="Rectangle 33"/>
          <p:cNvSpPr/>
          <p:nvPr/>
        </p:nvSpPr>
        <p:spPr>
          <a:xfrm>
            <a:off x="8843960" y="4315654"/>
            <a:ext cx="3043239" cy="54292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latin typeface="+mj-lt"/>
              </a:rPr>
              <a:t>Drivers</a:t>
            </a:r>
            <a:r>
              <a:rPr lang="en-US" sz="1600" dirty="0" smtClean="0">
                <a:latin typeface="+mj-lt"/>
              </a:rPr>
              <a:t> – what we should focus on</a:t>
            </a:r>
            <a:endParaRPr lang="en-US" sz="1600" dirty="0">
              <a:latin typeface="+mj-lt"/>
            </a:endParaRPr>
          </a:p>
        </p:txBody>
      </p:sp>
      <p:sp>
        <p:nvSpPr>
          <p:cNvPr id="35" name="Rectangle 34"/>
          <p:cNvSpPr/>
          <p:nvPr/>
        </p:nvSpPr>
        <p:spPr>
          <a:xfrm>
            <a:off x="8843960" y="3667464"/>
            <a:ext cx="3043239" cy="542925"/>
          </a:xfrm>
          <a:prstGeom prst="rect">
            <a:avLst/>
          </a:prstGeom>
          <a:solidFill>
            <a:srgbClr val="FF69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latin typeface="+mj-lt"/>
              </a:rPr>
              <a:t>Measures</a:t>
            </a:r>
            <a:r>
              <a:rPr lang="en-US" sz="1600" dirty="0" smtClean="0">
                <a:latin typeface="+mj-lt"/>
              </a:rPr>
              <a:t> – what we gather data on</a:t>
            </a:r>
            <a:endParaRPr lang="en-US" sz="1600" dirty="0">
              <a:latin typeface="+mj-lt"/>
            </a:endParaRPr>
          </a:p>
        </p:txBody>
      </p:sp>
      <p:sp>
        <p:nvSpPr>
          <p:cNvPr id="36" name="Rectangle 35"/>
          <p:cNvSpPr/>
          <p:nvPr/>
        </p:nvSpPr>
        <p:spPr>
          <a:xfrm>
            <a:off x="8850070" y="3019274"/>
            <a:ext cx="3037129" cy="542925"/>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chemeClr val="tx1"/>
                </a:solidFill>
                <a:latin typeface="+mj-lt"/>
              </a:rPr>
              <a:t>Outputs</a:t>
            </a:r>
            <a:r>
              <a:rPr lang="en-US" sz="1600" dirty="0" smtClean="0">
                <a:solidFill>
                  <a:schemeClr val="tx1"/>
                </a:solidFill>
                <a:latin typeface="+mj-lt"/>
              </a:rPr>
              <a:t> – what we are aiming to achieve</a:t>
            </a:r>
            <a:endParaRPr lang="en-US" sz="1600" dirty="0">
              <a:solidFill>
                <a:schemeClr val="tx1"/>
              </a:solidFill>
              <a:latin typeface="+mj-lt"/>
            </a:endParaRPr>
          </a:p>
        </p:txBody>
      </p:sp>
      <p:sp>
        <p:nvSpPr>
          <p:cNvPr id="37" name="Rectangle 36"/>
          <p:cNvSpPr/>
          <p:nvPr/>
        </p:nvSpPr>
        <p:spPr>
          <a:xfrm>
            <a:off x="8835625" y="4963844"/>
            <a:ext cx="3051574" cy="542925"/>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chemeClr val="tx1"/>
                </a:solidFill>
                <a:latin typeface="+mj-lt"/>
              </a:rPr>
              <a:t>Foundations</a:t>
            </a:r>
            <a:r>
              <a:rPr lang="en-US" sz="1600" dirty="0" smtClean="0">
                <a:solidFill>
                  <a:schemeClr val="tx1"/>
                </a:solidFill>
                <a:latin typeface="+mj-lt"/>
              </a:rPr>
              <a:t>– what everything is built upon</a:t>
            </a:r>
            <a:endParaRPr lang="en-US" sz="1600" dirty="0">
              <a:solidFill>
                <a:schemeClr val="tx1"/>
              </a:solidFill>
              <a:latin typeface="+mj-lt"/>
            </a:endParaRPr>
          </a:p>
        </p:txBody>
      </p:sp>
      <p:sp>
        <p:nvSpPr>
          <p:cNvPr id="39" name="Rectangle 38"/>
          <p:cNvSpPr/>
          <p:nvPr/>
        </p:nvSpPr>
        <p:spPr>
          <a:xfrm>
            <a:off x="8835624" y="2382888"/>
            <a:ext cx="3051575" cy="542925"/>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chemeClr val="bg1"/>
                </a:solidFill>
                <a:latin typeface="+mj-lt"/>
              </a:rPr>
              <a:t>Climate  &amp; Culture </a:t>
            </a:r>
            <a:r>
              <a:rPr lang="en-US" sz="1600" dirty="0" smtClean="0">
                <a:solidFill>
                  <a:schemeClr val="bg1"/>
                </a:solidFill>
                <a:latin typeface="+mj-lt"/>
              </a:rPr>
              <a:t>– what it’s like to be part of our school</a:t>
            </a:r>
            <a:endParaRPr lang="en-US" sz="1600" dirty="0">
              <a:solidFill>
                <a:schemeClr val="bg1"/>
              </a:solidFill>
              <a:latin typeface="+mj-lt"/>
            </a:endParaRPr>
          </a:p>
        </p:txBody>
      </p:sp>
      <p:sp>
        <p:nvSpPr>
          <p:cNvPr id="27" name="Rectangle 26"/>
          <p:cNvSpPr/>
          <p:nvPr/>
        </p:nvSpPr>
        <p:spPr>
          <a:xfrm>
            <a:off x="1583176" y="5257192"/>
            <a:ext cx="5634681" cy="729049"/>
          </a:xfrm>
          <a:prstGeom prst="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latin typeface="+mj-lt"/>
              </a:rPr>
              <a:t>Relationships</a:t>
            </a:r>
            <a:endParaRPr lang="en-US" dirty="0">
              <a:solidFill>
                <a:schemeClr val="bg1"/>
              </a:solidFill>
              <a:latin typeface="+mj-lt"/>
            </a:endParaRPr>
          </a:p>
        </p:txBody>
      </p:sp>
      <p:sp>
        <p:nvSpPr>
          <p:cNvPr id="38" name="Rectangle 37"/>
          <p:cNvSpPr/>
          <p:nvPr/>
        </p:nvSpPr>
        <p:spPr>
          <a:xfrm>
            <a:off x="1585494" y="4520608"/>
            <a:ext cx="5634681" cy="729049"/>
          </a:xfrm>
          <a:prstGeom prst="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latin typeface="+mj-lt"/>
              </a:rPr>
              <a:t>Leadership</a:t>
            </a:r>
            <a:endParaRPr lang="en-US" dirty="0">
              <a:solidFill>
                <a:schemeClr val="bg1"/>
              </a:solidFill>
              <a:latin typeface="+mj-lt"/>
            </a:endParaRPr>
          </a:p>
        </p:txBody>
      </p:sp>
      <p:cxnSp>
        <p:nvCxnSpPr>
          <p:cNvPr id="29" name="Straight Arrow Connector 28"/>
          <p:cNvCxnSpPr/>
          <p:nvPr/>
        </p:nvCxnSpPr>
        <p:spPr>
          <a:xfrm flipV="1">
            <a:off x="7220173" y="2124205"/>
            <a:ext cx="0" cy="4602901"/>
          </a:xfrm>
          <a:prstGeom prst="straightConnector1">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V="1">
            <a:off x="1585491" y="2111849"/>
            <a:ext cx="0" cy="4602901"/>
          </a:xfrm>
          <a:prstGeom prst="straightConnector1">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14010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Another thought related to this</a:t>
            </a:r>
            <a:endParaRPr lang="en-GB" b="1" dirty="0">
              <a:solidFill>
                <a:srgbClr val="0070C0"/>
              </a:solidFill>
            </a:endParaRPr>
          </a:p>
        </p:txBody>
      </p:sp>
      <p:sp>
        <p:nvSpPr>
          <p:cNvPr id="3" name="Content Placeholder 2"/>
          <p:cNvSpPr>
            <a:spLocks noGrp="1"/>
          </p:cNvSpPr>
          <p:nvPr>
            <p:ph idx="1"/>
          </p:nvPr>
        </p:nvSpPr>
        <p:spPr/>
        <p:txBody>
          <a:bodyPr>
            <a:normAutofit fontScale="85000" lnSpcReduction="20000"/>
          </a:bodyPr>
          <a:lstStyle/>
          <a:p>
            <a:pPr>
              <a:buClrTx/>
            </a:pPr>
            <a:r>
              <a:rPr lang="en-GB" dirty="0" smtClean="0">
                <a:solidFill>
                  <a:schemeClr val="bg1">
                    <a:lumMod val="50000"/>
                  </a:schemeClr>
                </a:solidFill>
                <a:latin typeface="+mj-lt"/>
              </a:rPr>
              <a:t>Attainment is important – very important – but it isn’t the key measure of greatness.</a:t>
            </a:r>
          </a:p>
          <a:p>
            <a:pPr lvl="1">
              <a:buClrTx/>
            </a:pPr>
            <a:r>
              <a:rPr lang="en-GB" dirty="0" smtClean="0">
                <a:solidFill>
                  <a:schemeClr val="bg1">
                    <a:lumMod val="50000"/>
                  </a:schemeClr>
                </a:solidFill>
                <a:latin typeface="+mj-lt"/>
              </a:rPr>
              <a:t>I doubt if our attainment statistics will top national league tables any time soon</a:t>
            </a:r>
          </a:p>
          <a:p>
            <a:pPr lvl="1">
              <a:buClrTx/>
            </a:pPr>
            <a:r>
              <a:rPr lang="en-GB" dirty="0" smtClean="0">
                <a:solidFill>
                  <a:schemeClr val="bg1">
                    <a:lumMod val="50000"/>
                  </a:schemeClr>
                </a:solidFill>
                <a:latin typeface="+mj-lt"/>
              </a:rPr>
              <a:t>But, regardless, </a:t>
            </a:r>
            <a:r>
              <a:rPr lang="en-GB" b="1" dirty="0" smtClean="0">
                <a:solidFill>
                  <a:schemeClr val="bg1">
                    <a:lumMod val="50000"/>
                  </a:schemeClr>
                </a:solidFill>
                <a:latin typeface="+mj-lt"/>
              </a:rPr>
              <a:t>we can still be a great school</a:t>
            </a:r>
          </a:p>
          <a:p>
            <a:pPr>
              <a:buClrTx/>
            </a:pPr>
            <a:endParaRPr lang="en-GB" dirty="0">
              <a:solidFill>
                <a:schemeClr val="bg1">
                  <a:lumMod val="50000"/>
                </a:schemeClr>
              </a:solidFill>
              <a:latin typeface="+mj-lt"/>
            </a:endParaRPr>
          </a:p>
          <a:p>
            <a:pPr>
              <a:buClrTx/>
            </a:pPr>
            <a:r>
              <a:rPr lang="en-GB" dirty="0" smtClean="0">
                <a:solidFill>
                  <a:schemeClr val="bg1">
                    <a:lumMod val="50000"/>
                  </a:schemeClr>
                </a:solidFill>
                <a:latin typeface="+mj-lt"/>
              </a:rPr>
              <a:t>The key measure of greatness is </a:t>
            </a:r>
            <a:r>
              <a:rPr lang="en-GB" b="1" dirty="0" smtClean="0">
                <a:solidFill>
                  <a:schemeClr val="bg1">
                    <a:lumMod val="50000"/>
                  </a:schemeClr>
                </a:solidFill>
                <a:latin typeface="+mj-lt"/>
              </a:rPr>
              <a:t>the quality of teaching and learning</a:t>
            </a:r>
          </a:p>
          <a:p>
            <a:pPr lvl="1">
              <a:buClrTx/>
            </a:pPr>
            <a:r>
              <a:rPr lang="en-GB" dirty="0">
                <a:solidFill>
                  <a:schemeClr val="bg1">
                    <a:lumMod val="50000"/>
                  </a:schemeClr>
                </a:solidFill>
                <a:latin typeface="+mj-lt"/>
              </a:rPr>
              <a:t>Every teacher can directly influence </a:t>
            </a:r>
            <a:r>
              <a:rPr lang="en-GB" dirty="0" smtClean="0">
                <a:solidFill>
                  <a:schemeClr val="bg1">
                    <a:lumMod val="50000"/>
                  </a:schemeClr>
                </a:solidFill>
                <a:latin typeface="+mj-lt"/>
              </a:rPr>
              <a:t>this</a:t>
            </a:r>
            <a:endParaRPr lang="en-GB" b="1" dirty="0" smtClean="0">
              <a:solidFill>
                <a:schemeClr val="bg1">
                  <a:lumMod val="50000"/>
                </a:schemeClr>
              </a:solidFill>
              <a:latin typeface="+mj-lt"/>
            </a:endParaRPr>
          </a:p>
          <a:p>
            <a:pPr lvl="1">
              <a:buClrTx/>
            </a:pPr>
            <a:r>
              <a:rPr lang="en-GB" dirty="0" smtClean="0">
                <a:solidFill>
                  <a:schemeClr val="bg1">
                    <a:lumMod val="50000"/>
                  </a:schemeClr>
                </a:solidFill>
                <a:latin typeface="+mj-lt"/>
              </a:rPr>
              <a:t>Supported by great leadership, relationships, curriculum and support.</a:t>
            </a:r>
          </a:p>
          <a:p>
            <a:pPr lvl="1">
              <a:buClrTx/>
            </a:pPr>
            <a:endParaRPr lang="en-GB" dirty="0" smtClean="0">
              <a:latin typeface="+mj-lt"/>
            </a:endParaRPr>
          </a:p>
          <a:p>
            <a:pPr>
              <a:buClrTx/>
            </a:pPr>
            <a:r>
              <a:rPr lang="en-GB" dirty="0" smtClean="0">
                <a:latin typeface="+mj-lt"/>
              </a:rPr>
              <a:t>There is nothing to stop the quality of teaching and learning in Eyemouth High School being the best in the Borders, or indeed, the best in the country.</a:t>
            </a:r>
          </a:p>
          <a:p>
            <a:pPr lvl="1">
              <a:buClrTx/>
            </a:pPr>
            <a:r>
              <a:rPr lang="en-GB" dirty="0" smtClean="0">
                <a:latin typeface="+mj-lt"/>
              </a:rPr>
              <a:t>But how do we do that?</a:t>
            </a:r>
            <a:endParaRPr lang="en-GB" dirty="0">
              <a:latin typeface="+mj-lt"/>
            </a:endParaRPr>
          </a:p>
        </p:txBody>
      </p:sp>
    </p:spTree>
    <p:extLst>
      <p:ext uri="{BB962C8B-B14F-4D97-AF65-F5344CB8AC3E}">
        <p14:creationId xmlns:p14="http://schemas.microsoft.com/office/powerpoint/2010/main" val="2193636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6762" y="1139872"/>
            <a:ext cx="11352756" cy="5386188"/>
          </a:xfrm>
        </p:spPr>
        <p:txBody>
          <a:bodyPr>
            <a:normAutofit fontScale="85000" lnSpcReduction="20000"/>
          </a:bodyPr>
          <a:lstStyle/>
          <a:p>
            <a:pPr marL="624078" indent="-514350">
              <a:buClrTx/>
              <a:buFont typeface="+mj-lt"/>
              <a:buAutoNum type="arabicPeriod"/>
            </a:pPr>
            <a:r>
              <a:rPr lang="en-GB" dirty="0" smtClean="0">
                <a:latin typeface="+mj-lt"/>
              </a:rPr>
              <a:t>By ensuring that teaching and learning is ‘the thing’ – that we are </a:t>
            </a:r>
            <a:r>
              <a:rPr lang="en-GB" b="1" dirty="0" smtClean="0">
                <a:solidFill>
                  <a:srgbClr val="0070C0"/>
                </a:solidFill>
                <a:latin typeface="+mj-lt"/>
              </a:rPr>
              <a:t>always</a:t>
            </a:r>
            <a:r>
              <a:rPr lang="en-GB" dirty="0" smtClean="0">
                <a:solidFill>
                  <a:srgbClr val="0070C0"/>
                </a:solidFill>
                <a:latin typeface="+mj-lt"/>
              </a:rPr>
              <a:t> </a:t>
            </a:r>
            <a:r>
              <a:rPr lang="en-GB" b="1" dirty="0" smtClean="0">
                <a:solidFill>
                  <a:srgbClr val="0070C0"/>
                </a:solidFill>
                <a:latin typeface="+mj-lt"/>
              </a:rPr>
              <a:t>thinking about it</a:t>
            </a:r>
            <a:r>
              <a:rPr lang="en-GB" b="1" dirty="0" smtClean="0">
                <a:latin typeface="+mj-lt"/>
              </a:rPr>
              <a:t> </a:t>
            </a:r>
            <a:r>
              <a:rPr lang="en-GB" dirty="0" smtClean="0">
                <a:latin typeface="+mj-lt"/>
              </a:rPr>
              <a:t>and </a:t>
            </a:r>
            <a:r>
              <a:rPr lang="en-GB" b="1" dirty="0" smtClean="0">
                <a:solidFill>
                  <a:srgbClr val="0070C0"/>
                </a:solidFill>
                <a:latin typeface="+mj-lt"/>
              </a:rPr>
              <a:t>always talking about it</a:t>
            </a:r>
            <a:r>
              <a:rPr lang="en-GB" dirty="0" smtClean="0">
                <a:latin typeface="+mj-lt"/>
              </a:rPr>
              <a:t>.</a:t>
            </a:r>
          </a:p>
          <a:p>
            <a:pPr marL="624078" indent="-514350">
              <a:buClrTx/>
              <a:buFont typeface="+mj-lt"/>
              <a:buAutoNum type="arabicPeriod"/>
            </a:pPr>
            <a:endParaRPr lang="en-GB" dirty="0">
              <a:latin typeface="+mj-lt"/>
            </a:endParaRPr>
          </a:p>
          <a:p>
            <a:pPr marL="624078" indent="-514350">
              <a:buClrTx/>
              <a:buFont typeface="+mj-lt"/>
              <a:buAutoNum type="arabicPeriod"/>
            </a:pPr>
            <a:r>
              <a:rPr lang="en-GB" dirty="0" smtClean="0">
                <a:latin typeface="+mj-lt"/>
              </a:rPr>
              <a:t>By ensuring that we have a </a:t>
            </a:r>
            <a:r>
              <a:rPr lang="en-GB" b="1" dirty="0" smtClean="0">
                <a:solidFill>
                  <a:srgbClr val="0070C0"/>
                </a:solidFill>
                <a:latin typeface="+mj-lt"/>
              </a:rPr>
              <a:t>shared understanding </a:t>
            </a:r>
            <a:r>
              <a:rPr lang="en-GB" dirty="0" smtClean="0">
                <a:latin typeface="+mj-lt"/>
              </a:rPr>
              <a:t>of what we mean by great teaching and learning.</a:t>
            </a:r>
          </a:p>
          <a:p>
            <a:pPr lvl="2">
              <a:buClrTx/>
            </a:pPr>
            <a:r>
              <a:rPr lang="en-GB" dirty="0" smtClean="0">
                <a:latin typeface="+mj-lt"/>
              </a:rPr>
              <a:t>A </a:t>
            </a:r>
            <a:r>
              <a:rPr lang="en-GB" i="1" dirty="0" smtClean="0">
                <a:latin typeface="+mj-lt"/>
              </a:rPr>
              <a:t>Teaching and Learning Policy </a:t>
            </a:r>
            <a:r>
              <a:rPr lang="en-GB" dirty="0" smtClean="0">
                <a:latin typeface="+mj-lt"/>
              </a:rPr>
              <a:t>is designed to support this</a:t>
            </a:r>
          </a:p>
          <a:p>
            <a:pPr marL="624078" indent="-514350">
              <a:buClrTx/>
              <a:buFont typeface="+mj-lt"/>
              <a:buAutoNum type="arabicPeriod"/>
            </a:pPr>
            <a:endParaRPr lang="en-GB" dirty="0" smtClean="0">
              <a:latin typeface="+mj-lt"/>
            </a:endParaRPr>
          </a:p>
          <a:p>
            <a:pPr marL="624078" indent="-514350">
              <a:buClrTx/>
              <a:buFont typeface="+mj-lt"/>
              <a:buAutoNum type="arabicPeriod"/>
            </a:pPr>
            <a:r>
              <a:rPr lang="en-GB" dirty="0" smtClean="0">
                <a:latin typeface="+mj-lt"/>
              </a:rPr>
              <a:t>By ensuring that we have a </a:t>
            </a:r>
            <a:r>
              <a:rPr lang="en-GB" b="1" dirty="0" smtClean="0">
                <a:solidFill>
                  <a:srgbClr val="0070C0"/>
                </a:solidFill>
                <a:latin typeface="+mj-lt"/>
              </a:rPr>
              <a:t>culture of professional learning (or learning).</a:t>
            </a:r>
          </a:p>
          <a:p>
            <a:pPr lvl="2">
              <a:buClrTx/>
            </a:pPr>
            <a:r>
              <a:rPr lang="en-GB" dirty="0" smtClean="0">
                <a:latin typeface="+mj-lt"/>
              </a:rPr>
              <a:t>Not seeing classrooms as discrete and autonomous – rather, we steep ourselves in collaboration.</a:t>
            </a:r>
          </a:p>
          <a:p>
            <a:pPr marL="925830" lvl="1" indent="-514350">
              <a:buClrTx/>
              <a:buFont typeface="+mj-lt"/>
              <a:buAutoNum type="arabicPeriod"/>
            </a:pPr>
            <a:endParaRPr lang="en-GB" dirty="0">
              <a:latin typeface="+mj-lt"/>
            </a:endParaRPr>
          </a:p>
          <a:p>
            <a:pPr marL="624078" indent="-514350">
              <a:buClrTx/>
              <a:buFont typeface="+mj-lt"/>
              <a:buAutoNum type="arabicPeriod"/>
            </a:pPr>
            <a:r>
              <a:rPr lang="en-GB" dirty="0" smtClean="0">
                <a:latin typeface="+mj-lt"/>
              </a:rPr>
              <a:t>By ensuring that we think about </a:t>
            </a:r>
            <a:r>
              <a:rPr lang="en-GB" b="1" dirty="0" smtClean="0">
                <a:solidFill>
                  <a:srgbClr val="0070C0"/>
                </a:solidFill>
                <a:latin typeface="+mj-lt"/>
              </a:rPr>
              <a:t>barriers</a:t>
            </a:r>
            <a:r>
              <a:rPr lang="en-GB" dirty="0" smtClean="0">
                <a:latin typeface="+mj-lt"/>
              </a:rPr>
              <a:t> and </a:t>
            </a:r>
            <a:r>
              <a:rPr lang="en-GB" b="1" dirty="0" smtClean="0">
                <a:solidFill>
                  <a:srgbClr val="0070C0"/>
                </a:solidFill>
                <a:latin typeface="+mj-lt"/>
              </a:rPr>
              <a:t>do something to address these.</a:t>
            </a:r>
          </a:p>
          <a:p>
            <a:pPr lvl="2">
              <a:buClrTx/>
            </a:pPr>
            <a:r>
              <a:rPr lang="en-GB" dirty="0" smtClean="0">
                <a:latin typeface="+mj-lt"/>
              </a:rPr>
              <a:t>Not seeing the idea of ‘continuous improvement’ as being about criticism that we aren’t good enough – we value learning and we value learning from each other.</a:t>
            </a:r>
          </a:p>
          <a:p>
            <a:pPr lvl="2">
              <a:buClrTx/>
            </a:pPr>
            <a:endParaRPr lang="en-GB" dirty="0" smtClean="0">
              <a:latin typeface="+mj-lt"/>
            </a:endParaRPr>
          </a:p>
          <a:p>
            <a:pPr lvl="2">
              <a:buClrTx/>
            </a:pPr>
            <a:r>
              <a:rPr lang="en-GB" dirty="0" smtClean="0">
                <a:latin typeface="+mj-lt"/>
              </a:rPr>
              <a:t>Accepting that time will always be an issue but to strive to make time for our own learning every week – otherwise we are just busy ‘doing’, not ‘improving’.</a:t>
            </a:r>
            <a:endParaRPr lang="en-GB" dirty="0">
              <a:latin typeface="+mj-lt"/>
            </a:endParaRPr>
          </a:p>
        </p:txBody>
      </p:sp>
    </p:spTree>
    <p:extLst>
      <p:ext uri="{BB962C8B-B14F-4D97-AF65-F5344CB8AC3E}">
        <p14:creationId xmlns:p14="http://schemas.microsoft.com/office/powerpoint/2010/main" val="4216777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The word ‘improvement’</a:t>
            </a:r>
            <a:endParaRPr lang="en-GB" b="1" dirty="0">
              <a:solidFill>
                <a:srgbClr val="0070C0"/>
              </a:solidFill>
            </a:endParaRPr>
          </a:p>
        </p:txBody>
      </p:sp>
      <p:sp>
        <p:nvSpPr>
          <p:cNvPr id="3" name="Content Placeholder 2"/>
          <p:cNvSpPr>
            <a:spLocks noGrp="1"/>
          </p:cNvSpPr>
          <p:nvPr>
            <p:ph idx="1"/>
          </p:nvPr>
        </p:nvSpPr>
        <p:spPr/>
        <p:txBody>
          <a:bodyPr>
            <a:normAutofit fontScale="92500" lnSpcReduction="10000"/>
          </a:bodyPr>
          <a:lstStyle/>
          <a:p>
            <a:pPr>
              <a:buClrTx/>
            </a:pPr>
            <a:r>
              <a:rPr lang="en-GB" dirty="0" smtClean="0">
                <a:latin typeface="+mj-lt"/>
              </a:rPr>
              <a:t>We need to embrace this word.</a:t>
            </a:r>
          </a:p>
          <a:p>
            <a:pPr>
              <a:buClrTx/>
            </a:pPr>
            <a:endParaRPr lang="en-GB" dirty="0">
              <a:latin typeface="+mj-lt"/>
            </a:endParaRPr>
          </a:p>
          <a:p>
            <a:pPr>
              <a:buClrTx/>
            </a:pPr>
            <a:r>
              <a:rPr lang="en-GB" dirty="0" smtClean="0">
                <a:latin typeface="+mj-lt"/>
              </a:rPr>
              <a:t>We need to overcome anxieties or tensions we have about it meaning ‘not good enough’ and see it as ‘let’s all get better and better – together’.</a:t>
            </a:r>
          </a:p>
          <a:p>
            <a:pPr>
              <a:buClrTx/>
            </a:pPr>
            <a:endParaRPr lang="en-GB" dirty="0">
              <a:latin typeface="+mj-lt"/>
            </a:endParaRPr>
          </a:p>
          <a:p>
            <a:pPr>
              <a:buClrTx/>
            </a:pPr>
            <a:r>
              <a:rPr lang="en-GB" dirty="0" smtClean="0">
                <a:latin typeface="+mj-lt"/>
              </a:rPr>
              <a:t>We need to encourage </a:t>
            </a:r>
            <a:r>
              <a:rPr lang="en-GB" b="1" dirty="0" smtClean="0">
                <a:latin typeface="+mj-lt"/>
              </a:rPr>
              <a:t>feedback</a:t>
            </a:r>
            <a:r>
              <a:rPr lang="en-GB" dirty="0" smtClean="0">
                <a:latin typeface="+mj-lt"/>
              </a:rPr>
              <a:t> – from other teachers, the Extended Management Team, and students.</a:t>
            </a:r>
          </a:p>
          <a:p>
            <a:pPr>
              <a:buClrTx/>
            </a:pPr>
            <a:endParaRPr lang="en-GB" dirty="0">
              <a:latin typeface="+mj-lt"/>
            </a:endParaRPr>
          </a:p>
          <a:p>
            <a:pPr>
              <a:buClrTx/>
            </a:pPr>
            <a:r>
              <a:rPr lang="en-GB" dirty="0" smtClean="0">
                <a:latin typeface="+mj-lt"/>
              </a:rPr>
              <a:t>We need to make time to learn through </a:t>
            </a:r>
            <a:r>
              <a:rPr lang="en-GB" b="1" dirty="0" smtClean="0">
                <a:latin typeface="+mj-lt"/>
              </a:rPr>
              <a:t>reading</a:t>
            </a:r>
            <a:r>
              <a:rPr lang="en-GB" dirty="0" smtClean="0">
                <a:latin typeface="+mj-lt"/>
              </a:rPr>
              <a:t>, </a:t>
            </a:r>
            <a:r>
              <a:rPr lang="en-GB" b="1" dirty="0" smtClean="0">
                <a:latin typeface="+mj-lt"/>
              </a:rPr>
              <a:t>watching others </a:t>
            </a:r>
            <a:r>
              <a:rPr lang="en-GB" dirty="0" smtClean="0">
                <a:latin typeface="+mj-lt"/>
              </a:rPr>
              <a:t>and </a:t>
            </a:r>
            <a:r>
              <a:rPr lang="en-GB" b="1" dirty="0" smtClean="0">
                <a:latin typeface="+mj-lt"/>
              </a:rPr>
              <a:t>discussing</a:t>
            </a:r>
            <a:r>
              <a:rPr lang="en-GB" dirty="0" smtClean="0">
                <a:latin typeface="+mj-lt"/>
              </a:rPr>
              <a:t>.</a:t>
            </a:r>
            <a:endParaRPr lang="en-GB" dirty="0">
              <a:latin typeface="+mj-lt"/>
            </a:endParaRPr>
          </a:p>
        </p:txBody>
      </p:sp>
    </p:spTree>
    <p:extLst>
      <p:ext uri="{BB962C8B-B14F-4D97-AF65-F5344CB8AC3E}">
        <p14:creationId xmlns:p14="http://schemas.microsoft.com/office/powerpoint/2010/main" val="2359748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solidFill>
                  <a:schemeClr val="accent6"/>
                </a:solidFill>
              </a:rPr>
              <a:t>Our professional learning model</a:t>
            </a:r>
            <a:endParaRPr lang="en-GB" b="1" dirty="0">
              <a:solidFill>
                <a:schemeClr val="accent6"/>
              </a:solidFill>
            </a:endParaRPr>
          </a:p>
        </p:txBody>
      </p:sp>
      <p:sp>
        <p:nvSpPr>
          <p:cNvPr id="3" name="Content Placeholder 2"/>
          <p:cNvSpPr>
            <a:spLocks noGrp="1"/>
          </p:cNvSpPr>
          <p:nvPr>
            <p:ph idx="1"/>
          </p:nvPr>
        </p:nvSpPr>
        <p:spPr/>
        <p:txBody>
          <a:bodyPr/>
          <a:lstStyle/>
          <a:p>
            <a:endParaRPr lang="en-GB" dirty="0">
              <a:latin typeface="+mj-lt"/>
            </a:endParaRPr>
          </a:p>
          <a:p>
            <a:endParaRPr lang="en-GB" dirty="0">
              <a:latin typeface="+mj-lt"/>
            </a:endParaRPr>
          </a:p>
        </p:txBody>
      </p:sp>
      <p:graphicFrame>
        <p:nvGraphicFramePr>
          <p:cNvPr id="4" name="Diagram 3"/>
          <p:cNvGraphicFramePr/>
          <p:nvPr>
            <p:extLst>
              <p:ext uri="{D42A27DB-BD31-4B8C-83A1-F6EECF244321}">
                <p14:modId xmlns:p14="http://schemas.microsoft.com/office/powerpoint/2010/main" val="2193606558"/>
              </p:ext>
            </p:extLst>
          </p:nvPr>
        </p:nvGraphicFramePr>
        <p:xfrm>
          <a:off x="323528" y="2194559"/>
          <a:ext cx="11400834" cy="37302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698917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visible learning for teach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5988" y="3177957"/>
            <a:ext cx="2384367" cy="340916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IMG_3830"/>
          <p:cNvPicPr>
            <a:picLocks noChangeAspect="1" noChangeArrowheads="1"/>
          </p:cNvPicPr>
          <p:nvPr/>
        </p:nvPicPr>
        <p:blipFill>
          <a:blip r:embed="rId3">
            <a:extLst>
              <a:ext uri="{28A0092B-C50C-407E-A947-70E740481C1C}">
                <a14:useLocalDpi xmlns:a14="http://schemas.microsoft.com/office/drawing/2010/main" val="0"/>
              </a:ext>
            </a:extLst>
          </a:blip>
          <a:srcRect l="3517" t="21562" r="3026" b="16562"/>
          <a:stretch>
            <a:fillRect/>
          </a:stretch>
        </p:blipFill>
        <p:spPr bwMode="auto">
          <a:xfrm>
            <a:off x="231729" y="983621"/>
            <a:ext cx="4121063" cy="2052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4333" t="14898" r="34439" b="15871"/>
          <a:stretch/>
        </p:blipFill>
        <p:spPr bwMode="auto">
          <a:xfrm>
            <a:off x="484428" y="4321479"/>
            <a:ext cx="3615657" cy="22985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07161" y="983621"/>
            <a:ext cx="3397562" cy="19101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Content Placeholder 10"/>
          <p:cNvSpPr>
            <a:spLocks noGrp="1"/>
          </p:cNvSpPr>
          <p:nvPr>
            <p:ph idx="1"/>
          </p:nvPr>
        </p:nvSpPr>
        <p:spPr>
          <a:xfrm>
            <a:off x="8041710" y="983621"/>
            <a:ext cx="3983276" cy="5730330"/>
          </a:xfrm>
        </p:spPr>
        <p:txBody>
          <a:bodyPr>
            <a:normAutofit/>
          </a:bodyPr>
          <a:lstStyle/>
          <a:p>
            <a:pPr>
              <a:buClrTx/>
            </a:pPr>
            <a:r>
              <a:rPr lang="en-GB" sz="2000" b="1" dirty="0" smtClean="0">
                <a:latin typeface="+mj-lt"/>
              </a:rPr>
              <a:t>Lesson Evaluation Toolkit</a:t>
            </a:r>
          </a:p>
          <a:p>
            <a:pPr>
              <a:buClrTx/>
            </a:pPr>
            <a:r>
              <a:rPr lang="en-GB" sz="2000" dirty="0" smtClean="0">
                <a:latin typeface="+mj-lt"/>
              </a:rPr>
              <a:t>Workshops</a:t>
            </a:r>
          </a:p>
          <a:p>
            <a:pPr>
              <a:buClrTx/>
            </a:pPr>
            <a:r>
              <a:rPr lang="en-GB" sz="2000" dirty="0" smtClean="0">
                <a:latin typeface="+mj-lt"/>
              </a:rPr>
              <a:t>Peer Observation Fortnights</a:t>
            </a:r>
          </a:p>
          <a:p>
            <a:pPr>
              <a:buClrTx/>
            </a:pPr>
            <a:r>
              <a:rPr lang="en-GB" sz="2000" dirty="0" smtClean="0">
                <a:latin typeface="+mj-lt"/>
              </a:rPr>
              <a:t>In-faculty peer observation</a:t>
            </a:r>
          </a:p>
          <a:p>
            <a:pPr>
              <a:buClrTx/>
            </a:pPr>
            <a:r>
              <a:rPr lang="en-GB" sz="2000" dirty="0" err="1" smtClean="0">
                <a:latin typeface="+mj-lt"/>
              </a:rPr>
              <a:t>EHSTeaching</a:t>
            </a:r>
            <a:r>
              <a:rPr lang="en-GB" sz="2000" dirty="0" smtClean="0">
                <a:latin typeface="+mj-lt"/>
              </a:rPr>
              <a:t> website</a:t>
            </a:r>
          </a:p>
          <a:p>
            <a:pPr>
              <a:buClrTx/>
            </a:pPr>
            <a:r>
              <a:rPr lang="en-GB" sz="2000" dirty="0" smtClean="0">
                <a:latin typeface="+mj-lt"/>
              </a:rPr>
              <a:t>Sharing practice discussions at faculty meetings</a:t>
            </a:r>
          </a:p>
          <a:p>
            <a:pPr>
              <a:buClrTx/>
            </a:pPr>
            <a:r>
              <a:rPr lang="en-GB" sz="2000" dirty="0" smtClean="0">
                <a:latin typeface="+mj-lt"/>
              </a:rPr>
              <a:t>Sharing Practice </a:t>
            </a:r>
            <a:r>
              <a:rPr lang="en-GB" sz="2000" dirty="0">
                <a:latin typeface="+mj-lt"/>
              </a:rPr>
              <a:t>B</a:t>
            </a:r>
            <a:r>
              <a:rPr lang="en-GB" sz="2000" dirty="0" smtClean="0">
                <a:latin typeface="+mj-lt"/>
              </a:rPr>
              <a:t>oards</a:t>
            </a:r>
          </a:p>
          <a:p>
            <a:pPr>
              <a:buClrTx/>
            </a:pPr>
            <a:r>
              <a:rPr lang="en-GB" sz="2000" dirty="0">
                <a:latin typeface="+mj-lt"/>
              </a:rPr>
              <a:t>Professional Reading Group</a:t>
            </a:r>
          </a:p>
          <a:p>
            <a:pPr>
              <a:buClrTx/>
            </a:pPr>
            <a:r>
              <a:rPr lang="en-GB" sz="2000" dirty="0" smtClean="0">
                <a:latin typeface="+mj-lt"/>
              </a:rPr>
              <a:t>Faculty Fortnight Review Programme</a:t>
            </a:r>
          </a:p>
          <a:p>
            <a:pPr>
              <a:buClrTx/>
            </a:pPr>
            <a:r>
              <a:rPr lang="en-GB" sz="2000" dirty="0" smtClean="0">
                <a:latin typeface="+mj-lt"/>
              </a:rPr>
              <a:t>Learning Walk Programme</a:t>
            </a:r>
          </a:p>
          <a:p>
            <a:pPr>
              <a:buClrTx/>
            </a:pPr>
            <a:r>
              <a:rPr lang="en-GB" sz="2000" dirty="0" smtClean="0">
                <a:latin typeface="+mj-lt"/>
              </a:rPr>
              <a:t>Teacher </a:t>
            </a:r>
            <a:r>
              <a:rPr lang="en-GB" sz="2000" i="1" dirty="0" smtClean="0">
                <a:latin typeface="+mj-lt"/>
              </a:rPr>
              <a:t>Professional Learning Plans</a:t>
            </a:r>
          </a:p>
          <a:p>
            <a:pPr>
              <a:buClrTx/>
            </a:pPr>
            <a:r>
              <a:rPr lang="en-GB" sz="2000" dirty="0" smtClean="0">
                <a:latin typeface="+mj-lt"/>
              </a:rPr>
              <a:t>Annual PRD</a:t>
            </a:r>
          </a:p>
          <a:p>
            <a:pPr>
              <a:buClrTx/>
            </a:pPr>
            <a:r>
              <a:rPr lang="en-GB" sz="2000" dirty="0" smtClean="0">
                <a:latin typeface="+mj-lt"/>
              </a:rPr>
              <a:t>Learning &amp; Teaching Group</a:t>
            </a:r>
          </a:p>
          <a:p>
            <a:endParaRPr lang="en-GB" sz="2000" dirty="0">
              <a:latin typeface="+mj-lt"/>
            </a:endParaRPr>
          </a:p>
        </p:txBody>
      </p:sp>
      <p:pic>
        <p:nvPicPr>
          <p:cNvPr id="7" name="Picture 2"/>
          <p:cNvPicPr>
            <a:picLocks noChangeAspect="1" noChangeArrowheads="1"/>
          </p:cNvPicPr>
          <p:nvPr/>
        </p:nvPicPr>
        <p:blipFill rotWithShape="1">
          <a:blip r:embed="rId6">
            <a:extLst>
              <a:ext uri="{28A0092B-C50C-407E-A947-70E740481C1C}">
                <a14:useLocalDpi xmlns:a14="http://schemas.microsoft.com/office/drawing/2010/main" val="0"/>
              </a:ext>
            </a:extLst>
          </a:blip>
          <a:srcRect l="18058" t="11429" r="32726" b="36002"/>
          <a:stretch/>
        </p:blipFill>
        <p:spPr bwMode="auto">
          <a:xfrm>
            <a:off x="2177339" y="2347931"/>
            <a:ext cx="3845491" cy="23093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7143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1">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1">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1">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1">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Where are we now?</a:t>
            </a:r>
            <a:endParaRPr lang="en-GB" b="1" dirty="0">
              <a:solidFill>
                <a:srgbClr val="0070C0"/>
              </a:solidFill>
            </a:endParaRPr>
          </a:p>
        </p:txBody>
      </p:sp>
      <p:sp>
        <p:nvSpPr>
          <p:cNvPr id="3" name="Content Placeholder 2"/>
          <p:cNvSpPr>
            <a:spLocks noGrp="1"/>
          </p:cNvSpPr>
          <p:nvPr>
            <p:ph idx="1"/>
          </p:nvPr>
        </p:nvSpPr>
        <p:spPr/>
        <p:txBody>
          <a:bodyPr>
            <a:normAutofit fontScale="92500" lnSpcReduction="10000"/>
          </a:bodyPr>
          <a:lstStyle/>
          <a:p>
            <a:pPr>
              <a:buClrTx/>
            </a:pPr>
            <a:r>
              <a:rPr lang="en-GB" dirty="0" smtClean="0">
                <a:latin typeface="+mj-lt"/>
              </a:rPr>
              <a:t>Our </a:t>
            </a:r>
            <a:r>
              <a:rPr lang="en-GB" dirty="0" smtClean="0">
                <a:solidFill>
                  <a:srgbClr val="0070C0"/>
                </a:solidFill>
                <a:latin typeface="+mj-lt"/>
              </a:rPr>
              <a:t>learning culture </a:t>
            </a:r>
            <a:r>
              <a:rPr lang="en-GB" dirty="0" smtClean="0">
                <a:latin typeface="+mj-lt"/>
              </a:rPr>
              <a:t>has really developed.</a:t>
            </a:r>
          </a:p>
          <a:p>
            <a:pPr>
              <a:buClrTx/>
            </a:pPr>
            <a:endParaRPr lang="en-GB" dirty="0">
              <a:latin typeface="+mj-lt"/>
            </a:endParaRPr>
          </a:p>
          <a:p>
            <a:pPr>
              <a:buClrTx/>
            </a:pPr>
            <a:r>
              <a:rPr lang="en-GB" dirty="0" smtClean="0">
                <a:latin typeface="+mj-lt"/>
              </a:rPr>
              <a:t>Our </a:t>
            </a:r>
            <a:r>
              <a:rPr lang="en-GB" dirty="0" smtClean="0">
                <a:solidFill>
                  <a:srgbClr val="0070C0"/>
                </a:solidFill>
                <a:latin typeface="+mj-lt"/>
              </a:rPr>
              <a:t>shared understanding </a:t>
            </a:r>
            <a:r>
              <a:rPr lang="en-GB" dirty="0" smtClean="0">
                <a:latin typeface="+mj-lt"/>
              </a:rPr>
              <a:t>of very good teaching &amp; learning has really improved.</a:t>
            </a:r>
          </a:p>
          <a:p>
            <a:pPr>
              <a:buClrTx/>
            </a:pPr>
            <a:endParaRPr lang="en-GB" dirty="0">
              <a:latin typeface="+mj-lt"/>
            </a:endParaRPr>
          </a:p>
          <a:p>
            <a:pPr>
              <a:buClrTx/>
            </a:pPr>
            <a:r>
              <a:rPr lang="en-GB" dirty="0" smtClean="0">
                <a:latin typeface="+mj-lt"/>
              </a:rPr>
              <a:t>We are </a:t>
            </a:r>
            <a:r>
              <a:rPr lang="en-GB" dirty="0" smtClean="0">
                <a:solidFill>
                  <a:srgbClr val="0070C0"/>
                </a:solidFill>
                <a:latin typeface="+mj-lt"/>
              </a:rPr>
              <a:t>more collaborative.</a:t>
            </a:r>
          </a:p>
          <a:p>
            <a:pPr>
              <a:buClrTx/>
            </a:pPr>
            <a:endParaRPr lang="en-GB" dirty="0">
              <a:latin typeface="+mj-lt"/>
            </a:endParaRPr>
          </a:p>
          <a:p>
            <a:pPr>
              <a:buClr>
                <a:schemeClr val="tx1"/>
              </a:buClr>
            </a:pPr>
            <a:r>
              <a:rPr lang="en-GB" dirty="0" smtClean="0">
                <a:solidFill>
                  <a:srgbClr val="0070C0"/>
                </a:solidFill>
                <a:latin typeface="+mj-lt"/>
              </a:rPr>
              <a:t>Teaching and learning has improved.</a:t>
            </a:r>
          </a:p>
          <a:p>
            <a:pPr>
              <a:buClrTx/>
            </a:pPr>
            <a:endParaRPr lang="en-GB" dirty="0">
              <a:latin typeface="+mj-lt"/>
            </a:endParaRPr>
          </a:p>
          <a:p>
            <a:pPr>
              <a:buClrTx/>
            </a:pPr>
            <a:r>
              <a:rPr lang="en-GB" dirty="0" smtClean="0">
                <a:latin typeface="+mj-lt"/>
              </a:rPr>
              <a:t>Our </a:t>
            </a:r>
            <a:r>
              <a:rPr lang="en-GB" dirty="0" smtClean="0">
                <a:solidFill>
                  <a:srgbClr val="0070C0"/>
                </a:solidFill>
                <a:latin typeface="+mj-lt"/>
              </a:rPr>
              <a:t>attainment</a:t>
            </a:r>
            <a:r>
              <a:rPr lang="en-GB" dirty="0" smtClean="0">
                <a:latin typeface="+mj-lt"/>
              </a:rPr>
              <a:t> has improved.</a:t>
            </a:r>
            <a:endParaRPr lang="en-GB" dirty="0">
              <a:latin typeface="+mj-lt"/>
            </a:endParaRPr>
          </a:p>
        </p:txBody>
      </p:sp>
    </p:spTree>
    <p:extLst>
      <p:ext uri="{BB962C8B-B14F-4D97-AF65-F5344CB8AC3E}">
        <p14:creationId xmlns:p14="http://schemas.microsoft.com/office/powerpoint/2010/main" val="3550196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Part 2</a:t>
            </a:r>
            <a:endParaRPr lang="en-GB" dirty="0"/>
          </a:p>
        </p:txBody>
      </p:sp>
      <p:sp>
        <p:nvSpPr>
          <p:cNvPr id="3" name="Subtitle 2"/>
          <p:cNvSpPr>
            <a:spLocks noGrp="1"/>
          </p:cNvSpPr>
          <p:nvPr>
            <p:ph type="subTitle" idx="1"/>
          </p:nvPr>
        </p:nvSpPr>
        <p:spPr/>
        <p:txBody>
          <a:bodyPr/>
          <a:lstStyle/>
          <a:p>
            <a:r>
              <a:rPr lang="en-GB" dirty="0" smtClean="0">
                <a:solidFill>
                  <a:srgbClr val="0070C0"/>
                </a:solidFill>
                <a:latin typeface="+mj-lt"/>
              </a:rPr>
              <a:t>Let’s make teaching &amp; learning even better</a:t>
            </a:r>
            <a:endParaRPr lang="en-GB" dirty="0">
              <a:solidFill>
                <a:srgbClr val="0070C0"/>
              </a:solidFill>
              <a:latin typeface="+mj-lt"/>
            </a:endParaRPr>
          </a:p>
        </p:txBody>
      </p:sp>
    </p:spTree>
    <p:extLst>
      <p:ext uri="{BB962C8B-B14F-4D97-AF65-F5344CB8AC3E}">
        <p14:creationId xmlns:p14="http://schemas.microsoft.com/office/powerpoint/2010/main" val="42673446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8058" t="11428" r="32726" b="28743"/>
          <a:stretch/>
        </p:blipFill>
        <p:spPr bwMode="auto">
          <a:xfrm>
            <a:off x="1814185" y="824719"/>
            <a:ext cx="8693063" cy="5941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209327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Our areas for focus</a:t>
            </a:r>
            <a:endParaRPr lang="en-GB" b="1" dirty="0">
              <a:solidFill>
                <a:srgbClr val="0070C0"/>
              </a:solidFill>
            </a:endParaRPr>
          </a:p>
        </p:txBody>
      </p:sp>
      <p:sp>
        <p:nvSpPr>
          <p:cNvPr id="16" name="Rectangle 15"/>
          <p:cNvSpPr/>
          <p:nvPr/>
        </p:nvSpPr>
        <p:spPr>
          <a:xfrm>
            <a:off x="2845495" y="2472846"/>
            <a:ext cx="1941534" cy="1766170"/>
          </a:xfrm>
          <a:prstGeom prst="rect">
            <a:avLst/>
          </a:prstGeom>
          <a:solidFill>
            <a:srgbClr val="FF7C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smtClean="0">
                <a:latin typeface="+mj-lt"/>
              </a:rPr>
              <a:t>1</a:t>
            </a:r>
            <a:endParaRPr lang="en-GB" sz="11500" dirty="0">
              <a:latin typeface="+mj-lt"/>
            </a:endParaRPr>
          </a:p>
        </p:txBody>
      </p:sp>
      <p:sp>
        <p:nvSpPr>
          <p:cNvPr id="17" name="Rectangle 16"/>
          <p:cNvSpPr/>
          <p:nvPr/>
        </p:nvSpPr>
        <p:spPr>
          <a:xfrm>
            <a:off x="4047995" y="4367409"/>
            <a:ext cx="1941534" cy="1766170"/>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smtClean="0">
                <a:latin typeface="+mj-lt"/>
              </a:rPr>
              <a:t>12</a:t>
            </a:r>
            <a:endParaRPr lang="en-GB" sz="11500" dirty="0">
              <a:latin typeface="+mj-lt"/>
            </a:endParaRPr>
          </a:p>
        </p:txBody>
      </p:sp>
      <p:sp>
        <p:nvSpPr>
          <p:cNvPr id="18" name="Rectangle 17"/>
          <p:cNvSpPr/>
          <p:nvPr/>
        </p:nvSpPr>
        <p:spPr>
          <a:xfrm>
            <a:off x="4899763" y="2472846"/>
            <a:ext cx="1941534" cy="1766170"/>
          </a:xfrm>
          <a:prstGeom prst="rect">
            <a:avLst/>
          </a:prstGeom>
          <a:solidFill>
            <a:srgbClr val="FF7C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smtClean="0">
                <a:latin typeface="+mj-lt"/>
              </a:rPr>
              <a:t>2</a:t>
            </a:r>
            <a:endParaRPr lang="en-GB" sz="11500" dirty="0">
              <a:latin typeface="+mj-lt"/>
            </a:endParaRPr>
          </a:p>
        </p:txBody>
      </p:sp>
      <p:sp>
        <p:nvSpPr>
          <p:cNvPr id="19" name="Rectangle 18"/>
          <p:cNvSpPr/>
          <p:nvPr/>
        </p:nvSpPr>
        <p:spPr>
          <a:xfrm>
            <a:off x="6941506" y="2472846"/>
            <a:ext cx="1941534" cy="1766170"/>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a:latin typeface="+mj-lt"/>
              </a:rPr>
              <a:t>3</a:t>
            </a:r>
          </a:p>
        </p:txBody>
      </p:sp>
      <p:sp>
        <p:nvSpPr>
          <p:cNvPr id="20" name="Rectangle 19"/>
          <p:cNvSpPr/>
          <p:nvPr/>
        </p:nvSpPr>
        <p:spPr>
          <a:xfrm>
            <a:off x="6091825" y="4375762"/>
            <a:ext cx="1941534" cy="176617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smtClean="0">
                <a:latin typeface="+mj-lt"/>
              </a:rPr>
              <a:t>19</a:t>
            </a:r>
            <a:endParaRPr lang="en-GB" sz="11500" dirty="0">
              <a:latin typeface="+mj-lt"/>
            </a:endParaRPr>
          </a:p>
        </p:txBody>
      </p:sp>
      <p:sp>
        <p:nvSpPr>
          <p:cNvPr id="21" name="Rectangle 20"/>
          <p:cNvSpPr/>
          <p:nvPr/>
        </p:nvSpPr>
        <p:spPr>
          <a:xfrm>
            <a:off x="1993727" y="4367409"/>
            <a:ext cx="1941534" cy="1766170"/>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a:latin typeface="+mj-lt"/>
              </a:rPr>
              <a:t>9</a:t>
            </a:r>
          </a:p>
        </p:txBody>
      </p:sp>
      <p:sp>
        <p:nvSpPr>
          <p:cNvPr id="22" name="Rectangle 21"/>
          <p:cNvSpPr/>
          <p:nvPr/>
        </p:nvSpPr>
        <p:spPr>
          <a:xfrm>
            <a:off x="8131479" y="4367409"/>
            <a:ext cx="1941534" cy="176617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smtClean="0">
                <a:latin typeface="+mj-lt"/>
              </a:rPr>
              <a:t>20</a:t>
            </a:r>
            <a:endParaRPr lang="en-GB" sz="11500" dirty="0">
              <a:latin typeface="+mj-lt"/>
            </a:endParaRPr>
          </a:p>
        </p:txBody>
      </p:sp>
    </p:spTree>
    <p:extLst>
      <p:ext uri="{BB962C8B-B14F-4D97-AF65-F5344CB8AC3E}">
        <p14:creationId xmlns:p14="http://schemas.microsoft.com/office/powerpoint/2010/main" val="33458128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So what are we really talking about?</a:t>
            </a:r>
            <a:endParaRPr lang="en-GB" b="1" dirty="0">
              <a:solidFill>
                <a:srgbClr val="0070C0"/>
              </a:solidFill>
            </a:endParaRPr>
          </a:p>
        </p:txBody>
      </p:sp>
      <p:sp>
        <p:nvSpPr>
          <p:cNvPr id="3" name="Content Placeholder 2"/>
          <p:cNvSpPr>
            <a:spLocks noGrp="1"/>
          </p:cNvSpPr>
          <p:nvPr>
            <p:ph idx="1"/>
          </p:nvPr>
        </p:nvSpPr>
        <p:spPr/>
        <p:txBody>
          <a:bodyPr>
            <a:normAutofit lnSpcReduction="10000"/>
          </a:bodyPr>
          <a:lstStyle/>
          <a:p>
            <a:pPr marL="624078" indent="-514350">
              <a:buClrTx/>
              <a:buFont typeface="+mj-lt"/>
              <a:buAutoNum type="arabicPeriod"/>
            </a:pPr>
            <a:r>
              <a:rPr lang="en-GB" dirty="0" smtClean="0">
                <a:latin typeface="+mj-lt"/>
              </a:rPr>
              <a:t>Learning intentions &amp; success criteria</a:t>
            </a:r>
          </a:p>
          <a:p>
            <a:pPr marL="624078" indent="-514350">
              <a:buClrTx/>
              <a:buFont typeface="+mj-lt"/>
              <a:buAutoNum type="arabicPeriod"/>
            </a:pPr>
            <a:r>
              <a:rPr lang="en-GB" dirty="0" smtClean="0">
                <a:latin typeface="+mj-lt"/>
              </a:rPr>
              <a:t>Formative assessment</a:t>
            </a:r>
          </a:p>
          <a:p>
            <a:pPr lvl="2"/>
            <a:r>
              <a:rPr lang="en-GB" dirty="0">
                <a:solidFill>
                  <a:srgbClr val="CC00CC"/>
                </a:solidFill>
                <a:latin typeface="+mj-lt"/>
              </a:rPr>
              <a:t>S</a:t>
            </a:r>
            <a:r>
              <a:rPr lang="en-GB" dirty="0" smtClean="0">
                <a:solidFill>
                  <a:srgbClr val="CC00CC"/>
                </a:solidFill>
                <a:latin typeface="+mj-lt"/>
              </a:rPr>
              <a:t>tart of lesson</a:t>
            </a:r>
          </a:p>
          <a:p>
            <a:pPr lvl="2"/>
            <a:r>
              <a:rPr lang="en-GB" dirty="0" smtClean="0">
                <a:solidFill>
                  <a:srgbClr val="CC00CC"/>
                </a:solidFill>
                <a:latin typeface="+mj-lt"/>
              </a:rPr>
              <a:t>During the lesson</a:t>
            </a:r>
          </a:p>
          <a:p>
            <a:pPr lvl="2"/>
            <a:r>
              <a:rPr lang="en-GB" dirty="0" smtClean="0">
                <a:solidFill>
                  <a:srgbClr val="CC00CC"/>
                </a:solidFill>
                <a:latin typeface="+mj-lt"/>
              </a:rPr>
              <a:t>End of lesson</a:t>
            </a:r>
          </a:p>
          <a:p>
            <a:pPr lvl="3"/>
            <a:r>
              <a:rPr lang="en-GB" b="1" dirty="0" smtClean="0">
                <a:solidFill>
                  <a:srgbClr val="0070C0"/>
                </a:solidFill>
                <a:latin typeface="+mj-lt"/>
              </a:rPr>
              <a:t>Questioning</a:t>
            </a:r>
            <a:r>
              <a:rPr lang="en-GB" dirty="0" smtClean="0">
                <a:solidFill>
                  <a:srgbClr val="0070C0"/>
                </a:solidFill>
                <a:latin typeface="+mj-lt"/>
              </a:rPr>
              <a:t> – thinking time; ‘chat to a partner’; show-me boards</a:t>
            </a:r>
          </a:p>
          <a:p>
            <a:pPr lvl="3"/>
            <a:r>
              <a:rPr lang="en-GB" b="1" dirty="0" smtClean="0">
                <a:solidFill>
                  <a:srgbClr val="0070C0"/>
                </a:solidFill>
                <a:latin typeface="+mj-lt"/>
              </a:rPr>
              <a:t>‘Active assessment’ strategies</a:t>
            </a:r>
          </a:p>
          <a:p>
            <a:pPr lvl="3"/>
            <a:endParaRPr lang="en-GB" b="1" dirty="0">
              <a:solidFill>
                <a:srgbClr val="0070C0"/>
              </a:solidFill>
              <a:latin typeface="+mj-lt"/>
            </a:endParaRPr>
          </a:p>
          <a:p>
            <a:pPr marL="109728" indent="0" algn="ctr">
              <a:buNone/>
            </a:pPr>
            <a:r>
              <a:rPr lang="en-GB" b="1" dirty="0" smtClean="0">
                <a:latin typeface="+mj-lt"/>
              </a:rPr>
              <a:t>With the aim being to engage and evaluate the learning of </a:t>
            </a:r>
            <a:r>
              <a:rPr lang="en-GB" sz="3600" b="1" dirty="0" smtClean="0">
                <a:latin typeface="+mj-lt"/>
              </a:rPr>
              <a:t>EVERYONE</a:t>
            </a:r>
          </a:p>
          <a:p>
            <a:pPr lvl="1"/>
            <a:endParaRPr lang="en-GB" dirty="0">
              <a:latin typeface="+mj-lt"/>
            </a:endParaRPr>
          </a:p>
        </p:txBody>
      </p:sp>
    </p:spTree>
    <p:extLst>
      <p:ext uri="{BB962C8B-B14F-4D97-AF65-F5344CB8AC3E}">
        <p14:creationId xmlns:p14="http://schemas.microsoft.com/office/powerpoint/2010/main" val="1124822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rgbClr val="0070C0"/>
                </a:solidFill>
              </a:rPr>
              <a:t>‘Activators of Learning’ &amp; ‘Evaluators of Impact’</a:t>
            </a:r>
            <a:endParaRPr lang="en-GB" b="1" dirty="0">
              <a:solidFill>
                <a:srgbClr val="0070C0"/>
              </a:solidFill>
            </a:endParaRPr>
          </a:p>
        </p:txBody>
      </p:sp>
      <p:sp>
        <p:nvSpPr>
          <p:cNvPr id="3" name="Content Placeholder 2"/>
          <p:cNvSpPr>
            <a:spLocks noGrp="1"/>
          </p:cNvSpPr>
          <p:nvPr>
            <p:ph idx="1"/>
          </p:nvPr>
        </p:nvSpPr>
        <p:spPr/>
        <p:txBody>
          <a:bodyPr>
            <a:normAutofit fontScale="92500" lnSpcReduction="10000"/>
          </a:bodyPr>
          <a:lstStyle/>
          <a:p>
            <a:pPr>
              <a:buClrTx/>
            </a:pPr>
            <a:r>
              <a:rPr lang="en-GB" dirty="0" smtClean="0">
                <a:latin typeface="+mj-lt"/>
              </a:rPr>
              <a:t>What do those terms mean?</a:t>
            </a:r>
          </a:p>
          <a:p>
            <a:pPr lvl="1">
              <a:buClrTx/>
            </a:pPr>
            <a:r>
              <a:rPr lang="en-GB" dirty="0" smtClean="0">
                <a:latin typeface="+mj-lt"/>
              </a:rPr>
              <a:t>Chat to a partner – take 30 seconds</a:t>
            </a:r>
          </a:p>
          <a:p>
            <a:pPr>
              <a:buClrTx/>
            </a:pPr>
            <a:endParaRPr lang="en-GB" dirty="0">
              <a:latin typeface="+mj-lt"/>
            </a:endParaRPr>
          </a:p>
          <a:p>
            <a:pPr>
              <a:buClrTx/>
            </a:pPr>
            <a:r>
              <a:rPr lang="en-GB" dirty="0" smtClean="0">
                <a:latin typeface="+mj-lt"/>
              </a:rPr>
              <a:t>‘Activators of learning’</a:t>
            </a:r>
          </a:p>
          <a:p>
            <a:pPr lvl="1">
              <a:buClrTx/>
            </a:pPr>
            <a:r>
              <a:rPr lang="en-GB" dirty="0" smtClean="0">
                <a:latin typeface="+mj-lt"/>
              </a:rPr>
              <a:t>Focusing on the use of practices which have the </a:t>
            </a:r>
            <a:r>
              <a:rPr lang="en-GB" b="1" dirty="0" smtClean="0">
                <a:latin typeface="+mj-lt"/>
              </a:rPr>
              <a:t>largest effect sizes</a:t>
            </a:r>
          </a:p>
          <a:p>
            <a:pPr lvl="1">
              <a:buClrTx/>
            </a:pPr>
            <a:r>
              <a:rPr lang="en-GB" dirty="0" smtClean="0">
                <a:latin typeface="+mj-lt"/>
              </a:rPr>
              <a:t>Workshop in August 2017</a:t>
            </a:r>
          </a:p>
          <a:p>
            <a:pPr lvl="1">
              <a:buClrTx/>
            </a:pPr>
            <a:endParaRPr lang="en-GB" dirty="0">
              <a:latin typeface="+mj-lt"/>
            </a:endParaRPr>
          </a:p>
          <a:p>
            <a:pPr>
              <a:buClrTx/>
            </a:pPr>
            <a:r>
              <a:rPr lang="en-GB" dirty="0" smtClean="0">
                <a:latin typeface="+mj-lt"/>
              </a:rPr>
              <a:t>‘Evaluators of impact’</a:t>
            </a:r>
          </a:p>
          <a:p>
            <a:pPr lvl="1">
              <a:buClrTx/>
            </a:pPr>
            <a:r>
              <a:rPr lang="en-GB" dirty="0" smtClean="0">
                <a:latin typeface="+mj-lt"/>
              </a:rPr>
              <a:t>Using </a:t>
            </a:r>
            <a:r>
              <a:rPr lang="en-GB" b="1" dirty="0" smtClean="0">
                <a:latin typeface="+mj-lt"/>
              </a:rPr>
              <a:t>formative assessment evidence </a:t>
            </a:r>
            <a:r>
              <a:rPr lang="en-GB" dirty="0" smtClean="0">
                <a:latin typeface="+mj-lt"/>
              </a:rPr>
              <a:t>from a lesson to find out </a:t>
            </a:r>
            <a:r>
              <a:rPr lang="en-GB" b="1" dirty="0" smtClean="0">
                <a:latin typeface="+mj-lt"/>
              </a:rPr>
              <a:t>what difference the lesson made </a:t>
            </a:r>
            <a:r>
              <a:rPr lang="en-GB" dirty="0" smtClean="0">
                <a:latin typeface="+mj-lt"/>
              </a:rPr>
              <a:t>to the learning of</a:t>
            </a:r>
            <a:r>
              <a:rPr lang="en-GB" b="1" dirty="0" smtClean="0">
                <a:latin typeface="+mj-lt"/>
              </a:rPr>
              <a:t> everyone</a:t>
            </a:r>
            <a:endParaRPr lang="en-GB" dirty="0" smtClean="0">
              <a:latin typeface="+mj-lt"/>
            </a:endParaRPr>
          </a:p>
          <a:p>
            <a:pPr lvl="1">
              <a:buClrTx/>
            </a:pPr>
            <a:r>
              <a:rPr lang="en-GB" dirty="0" smtClean="0">
                <a:latin typeface="+mj-lt"/>
              </a:rPr>
              <a:t>Workshop in October 2017</a:t>
            </a:r>
            <a:endParaRPr lang="en-GB" dirty="0">
              <a:latin typeface="+mj-lt"/>
            </a:endParaRPr>
          </a:p>
          <a:p>
            <a:pPr lvl="1"/>
            <a:endParaRPr lang="en-GB" dirty="0" smtClean="0">
              <a:latin typeface="+mj-lt"/>
            </a:endParaRPr>
          </a:p>
        </p:txBody>
      </p:sp>
    </p:spTree>
    <p:extLst>
      <p:ext uri="{BB962C8B-B14F-4D97-AF65-F5344CB8AC3E}">
        <p14:creationId xmlns:p14="http://schemas.microsoft.com/office/powerpoint/2010/main" val="2346113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solidFill>
                  <a:srgbClr val="0070C0"/>
                </a:solidFill>
              </a:rPr>
              <a:t>Effect Sizes: </a:t>
            </a:r>
            <a:r>
              <a:rPr lang="en-GB" b="1" dirty="0">
                <a:solidFill>
                  <a:srgbClr val="0070C0"/>
                </a:solidFill>
              </a:rPr>
              <a:t>w</a:t>
            </a:r>
            <a:r>
              <a:rPr lang="en-GB" b="1" dirty="0" smtClean="0">
                <a:solidFill>
                  <a:srgbClr val="0070C0"/>
                </a:solidFill>
              </a:rPr>
              <a:t>here are you now?</a:t>
            </a:r>
            <a:endParaRPr lang="en-GB" b="1" dirty="0">
              <a:solidFill>
                <a:srgbClr val="0070C0"/>
              </a:solidFill>
            </a:endParaRPr>
          </a:p>
        </p:txBody>
      </p:sp>
      <p:sp>
        <p:nvSpPr>
          <p:cNvPr id="3" name="Content Placeholder 2"/>
          <p:cNvSpPr>
            <a:spLocks noGrp="1"/>
          </p:cNvSpPr>
          <p:nvPr>
            <p:ph idx="1"/>
          </p:nvPr>
        </p:nvSpPr>
        <p:spPr/>
        <p:txBody>
          <a:bodyPr/>
          <a:lstStyle/>
          <a:p>
            <a:pPr>
              <a:buClrTx/>
            </a:pPr>
            <a:r>
              <a:rPr lang="en-GB" dirty="0" smtClean="0">
                <a:latin typeface="+mj-lt"/>
              </a:rPr>
              <a:t>Discuss with a partner – what were the top 10? (1 minute).</a:t>
            </a:r>
          </a:p>
          <a:p>
            <a:pPr>
              <a:buClrTx/>
            </a:pPr>
            <a:endParaRPr lang="en-GB" dirty="0">
              <a:latin typeface="+mj-lt"/>
            </a:endParaRPr>
          </a:p>
          <a:p>
            <a:pPr>
              <a:buClrTx/>
            </a:pPr>
            <a:r>
              <a:rPr lang="en-GB" dirty="0" smtClean="0">
                <a:latin typeface="+mj-lt"/>
              </a:rPr>
              <a:t>List the three that you are most certain of on a show-me board.</a:t>
            </a:r>
            <a:endParaRPr lang="en-GB" dirty="0">
              <a:latin typeface="+mj-lt"/>
            </a:endParaRPr>
          </a:p>
        </p:txBody>
      </p:sp>
    </p:spTree>
    <p:extLst>
      <p:ext uri="{BB962C8B-B14F-4D97-AF65-F5344CB8AC3E}">
        <p14:creationId xmlns:p14="http://schemas.microsoft.com/office/powerpoint/2010/main" val="12467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130" y="3317371"/>
            <a:ext cx="2759901" cy="1066800"/>
          </a:xfrm>
        </p:spPr>
        <p:txBody>
          <a:bodyPr>
            <a:normAutofit fontScale="90000"/>
          </a:bodyPr>
          <a:lstStyle/>
          <a:p>
            <a:r>
              <a:rPr lang="en-GB" b="1" dirty="0" smtClean="0">
                <a:solidFill>
                  <a:srgbClr val="0070C0"/>
                </a:solidFill>
              </a:rPr>
              <a:t>Activators of Learning</a:t>
            </a:r>
            <a:endParaRPr lang="en-GB" b="1" dirty="0">
              <a:solidFill>
                <a:srgbClr val="0070C0"/>
              </a:solidFill>
            </a:endParaRP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019" t="11620" r="13030" b="8009"/>
          <a:stretch/>
        </p:blipFill>
        <p:spPr bwMode="auto">
          <a:xfrm>
            <a:off x="3256766" y="1142999"/>
            <a:ext cx="8743169" cy="54155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4553171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Effect Sizes: the top 10</a:t>
            </a:r>
            <a:endParaRPr lang="en-GB" b="1" dirty="0">
              <a:solidFill>
                <a:srgbClr val="0070C0"/>
              </a:solidFill>
            </a:endParaRPr>
          </a:p>
        </p:txBody>
      </p:sp>
      <p:sp>
        <p:nvSpPr>
          <p:cNvPr id="3" name="Content Placeholder 2"/>
          <p:cNvSpPr>
            <a:spLocks noGrp="1"/>
          </p:cNvSpPr>
          <p:nvPr>
            <p:ph idx="1"/>
          </p:nvPr>
        </p:nvSpPr>
        <p:spPr/>
        <p:txBody>
          <a:bodyPr>
            <a:normAutofit/>
          </a:bodyPr>
          <a:lstStyle/>
          <a:p>
            <a:pPr marL="624078" indent="-514350">
              <a:buClrTx/>
              <a:buFont typeface="+mj-lt"/>
              <a:buAutoNum type="arabicPeriod"/>
            </a:pPr>
            <a:r>
              <a:rPr lang="en-GB" sz="2400" dirty="0" smtClean="0">
                <a:latin typeface="+mj-lt"/>
              </a:rPr>
              <a:t>Discussion</a:t>
            </a:r>
          </a:p>
          <a:p>
            <a:pPr marL="624078" indent="-514350">
              <a:buClrTx/>
              <a:buFont typeface="+mj-lt"/>
              <a:buAutoNum type="arabicPeriod"/>
            </a:pPr>
            <a:r>
              <a:rPr lang="en-GB" sz="2400" dirty="0" smtClean="0">
                <a:latin typeface="+mj-lt"/>
              </a:rPr>
              <a:t>Teacher clarity</a:t>
            </a:r>
          </a:p>
          <a:p>
            <a:pPr marL="624078" indent="-514350">
              <a:buClrTx/>
              <a:buFont typeface="+mj-lt"/>
              <a:buAutoNum type="arabicPeriod"/>
            </a:pPr>
            <a:r>
              <a:rPr lang="en-GB" sz="2400" dirty="0" smtClean="0">
                <a:latin typeface="+mj-lt"/>
              </a:rPr>
              <a:t>Feedback</a:t>
            </a:r>
          </a:p>
          <a:p>
            <a:pPr marL="624078" indent="-514350">
              <a:buClrTx/>
              <a:buFont typeface="+mj-lt"/>
              <a:buAutoNum type="arabicPeriod"/>
            </a:pPr>
            <a:r>
              <a:rPr lang="en-GB" sz="2400" dirty="0" smtClean="0">
                <a:latin typeface="+mj-lt"/>
              </a:rPr>
              <a:t>Concept mapping</a:t>
            </a:r>
          </a:p>
          <a:p>
            <a:pPr marL="624078" indent="-514350">
              <a:buClrTx/>
              <a:buFont typeface="+mj-lt"/>
              <a:buAutoNum type="arabicPeriod"/>
            </a:pPr>
            <a:r>
              <a:rPr lang="en-GB" sz="2400" dirty="0" smtClean="0">
                <a:latin typeface="+mj-lt"/>
              </a:rPr>
              <a:t>Behaviour</a:t>
            </a:r>
          </a:p>
          <a:p>
            <a:pPr marL="624078" indent="-514350">
              <a:buClrTx/>
              <a:buFont typeface="+mj-lt"/>
              <a:buAutoNum type="arabicPeriod"/>
            </a:pPr>
            <a:r>
              <a:rPr lang="en-GB" sz="2400" dirty="0" smtClean="0">
                <a:latin typeface="+mj-lt"/>
              </a:rPr>
              <a:t>Time on task</a:t>
            </a:r>
          </a:p>
          <a:p>
            <a:pPr marL="624078" indent="-514350">
              <a:buClrTx/>
              <a:buFont typeface="+mj-lt"/>
              <a:buAutoNum type="arabicPeriod"/>
            </a:pPr>
            <a:r>
              <a:rPr lang="en-GB" sz="2400" dirty="0" smtClean="0">
                <a:latin typeface="+mj-lt"/>
              </a:rPr>
              <a:t>Direct instruction</a:t>
            </a:r>
          </a:p>
          <a:p>
            <a:pPr marL="624078" indent="-514350">
              <a:buClrTx/>
              <a:buFont typeface="+mj-lt"/>
              <a:buAutoNum type="arabicPeriod"/>
            </a:pPr>
            <a:r>
              <a:rPr lang="en-GB" sz="2400" dirty="0" smtClean="0">
                <a:latin typeface="+mj-lt"/>
              </a:rPr>
              <a:t>Spaced vs mass practise</a:t>
            </a:r>
          </a:p>
          <a:p>
            <a:pPr marL="624078" indent="-514350">
              <a:buClrTx/>
              <a:buFont typeface="+mj-lt"/>
              <a:buAutoNum type="arabicPeriod"/>
            </a:pPr>
            <a:r>
              <a:rPr lang="en-GB" sz="2400" dirty="0" smtClean="0">
                <a:latin typeface="+mj-lt"/>
              </a:rPr>
              <a:t>Teaching strategies</a:t>
            </a:r>
          </a:p>
          <a:p>
            <a:pPr marL="624078" indent="-514350">
              <a:buClrTx/>
              <a:buFont typeface="+mj-lt"/>
              <a:buAutoNum type="arabicPeriod"/>
            </a:pPr>
            <a:r>
              <a:rPr lang="en-GB" sz="2400" dirty="0" smtClean="0">
                <a:latin typeface="+mj-lt"/>
              </a:rPr>
              <a:t>Study skills</a:t>
            </a:r>
            <a:endParaRPr lang="en-GB" sz="2400" dirty="0">
              <a:latin typeface="+mj-lt"/>
            </a:endParaRPr>
          </a:p>
        </p:txBody>
      </p:sp>
    </p:spTree>
    <p:extLst>
      <p:ext uri="{BB962C8B-B14F-4D97-AF65-F5344CB8AC3E}">
        <p14:creationId xmlns:p14="http://schemas.microsoft.com/office/powerpoint/2010/main" val="1356087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“Teacher clarity” (0.75)</a:t>
            </a:r>
            <a:endParaRPr lang="en-GB" b="1" dirty="0">
              <a:solidFill>
                <a:srgbClr val="0070C0"/>
              </a:solidFill>
            </a:endParaRPr>
          </a:p>
        </p:txBody>
      </p:sp>
      <p:sp>
        <p:nvSpPr>
          <p:cNvPr id="3" name="Content Placeholder 2"/>
          <p:cNvSpPr>
            <a:spLocks noGrp="1"/>
          </p:cNvSpPr>
          <p:nvPr>
            <p:ph idx="1"/>
          </p:nvPr>
        </p:nvSpPr>
        <p:spPr/>
        <p:txBody>
          <a:bodyPr>
            <a:normAutofit fontScale="85000" lnSpcReduction="10000"/>
          </a:bodyPr>
          <a:lstStyle/>
          <a:p>
            <a:pPr>
              <a:buClrTx/>
            </a:pPr>
            <a:r>
              <a:rPr lang="en-GB" dirty="0">
                <a:latin typeface="+mj-lt"/>
              </a:rPr>
              <a:t>Ensuring a clear </a:t>
            </a:r>
            <a:r>
              <a:rPr lang="en-GB" b="1" dirty="0">
                <a:latin typeface="+mj-lt"/>
              </a:rPr>
              <a:t>lesson purpose</a:t>
            </a:r>
            <a:r>
              <a:rPr lang="en-GB" dirty="0">
                <a:latin typeface="+mj-lt"/>
              </a:rPr>
              <a:t>; clear explanations; clear demonstrations; </a:t>
            </a:r>
            <a:r>
              <a:rPr lang="en-GB" dirty="0" smtClean="0">
                <a:latin typeface="+mj-lt"/>
              </a:rPr>
              <a:t>practice </a:t>
            </a:r>
            <a:r>
              <a:rPr lang="en-GB" dirty="0">
                <a:latin typeface="+mj-lt"/>
              </a:rPr>
              <a:t>tasks clearly focused on the lesson purpose; </a:t>
            </a:r>
            <a:r>
              <a:rPr lang="en-GB" b="1" dirty="0">
                <a:latin typeface="+mj-lt"/>
              </a:rPr>
              <a:t>checking that students have a clear understanding </a:t>
            </a:r>
            <a:r>
              <a:rPr lang="en-GB" dirty="0">
                <a:latin typeface="+mj-lt"/>
              </a:rPr>
              <a:t>on the new material. </a:t>
            </a:r>
          </a:p>
          <a:p>
            <a:pPr>
              <a:buClrTx/>
            </a:pPr>
            <a:endParaRPr lang="en-GB" dirty="0">
              <a:latin typeface="+mj-lt"/>
            </a:endParaRPr>
          </a:p>
          <a:p>
            <a:pPr>
              <a:buClrTx/>
            </a:pPr>
            <a:r>
              <a:rPr lang="en-GB" dirty="0">
                <a:latin typeface="+mj-lt"/>
              </a:rPr>
              <a:t>One of the main points of Hattie’s books about Visible Learning is the importance to clearly communicate the </a:t>
            </a:r>
            <a:r>
              <a:rPr lang="en-GB" b="1" dirty="0" smtClean="0">
                <a:solidFill>
                  <a:srgbClr val="CC00CC"/>
                </a:solidFill>
                <a:latin typeface="+mj-lt"/>
              </a:rPr>
              <a:t>learning intentions </a:t>
            </a:r>
            <a:r>
              <a:rPr lang="en-GB" dirty="0">
                <a:latin typeface="+mj-lt"/>
              </a:rPr>
              <a:t>of the lessons and the </a:t>
            </a:r>
            <a:r>
              <a:rPr lang="en-GB" b="1" dirty="0">
                <a:solidFill>
                  <a:srgbClr val="CC00CC"/>
                </a:solidFill>
                <a:latin typeface="+mj-lt"/>
              </a:rPr>
              <a:t>success criteria</a:t>
            </a:r>
            <a:r>
              <a:rPr lang="en-GB" dirty="0">
                <a:latin typeface="+mj-lt"/>
              </a:rPr>
              <a:t>. Clear learning intentions describe the </a:t>
            </a:r>
            <a:r>
              <a:rPr lang="en-GB" dirty="0" smtClean="0">
                <a:latin typeface="+mj-lt"/>
              </a:rPr>
              <a:t>knowledge, understanding and skills </a:t>
            </a:r>
            <a:r>
              <a:rPr lang="en-GB" dirty="0">
                <a:latin typeface="+mj-lt"/>
              </a:rPr>
              <a:t>that the student needs to learn. Teachers need to know the goals and success criteria of their lessons, </a:t>
            </a:r>
            <a:r>
              <a:rPr lang="en-GB" b="1" dirty="0">
                <a:solidFill>
                  <a:srgbClr val="FFC000"/>
                </a:solidFill>
                <a:latin typeface="+mj-lt"/>
              </a:rPr>
              <a:t>know how well </a:t>
            </a:r>
            <a:r>
              <a:rPr lang="en-GB" b="1" i="1" dirty="0">
                <a:solidFill>
                  <a:srgbClr val="FFC000"/>
                </a:solidFill>
                <a:latin typeface="+mj-lt"/>
              </a:rPr>
              <a:t>all</a:t>
            </a:r>
            <a:r>
              <a:rPr lang="en-GB" b="1" dirty="0">
                <a:solidFill>
                  <a:srgbClr val="FFC000"/>
                </a:solidFill>
                <a:latin typeface="+mj-lt"/>
              </a:rPr>
              <a:t> students in their class are progressing, and know where to go next</a:t>
            </a:r>
            <a:r>
              <a:rPr lang="en-GB" dirty="0">
                <a:solidFill>
                  <a:srgbClr val="FFC000"/>
                </a:solidFill>
                <a:latin typeface="+mj-lt"/>
              </a:rPr>
              <a:t>.</a:t>
            </a:r>
            <a:r>
              <a:rPr lang="en-GB" dirty="0">
                <a:latin typeface="+mj-lt"/>
              </a:rPr>
              <a:t> Teachers need to be clear what the starting point is in terms of what students already know/can do and build on this.</a:t>
            </a:r>
          </a:p>
          <a:p>
            <a:endParaRPr lang="en-GB" dirty="0">
              <a:latin typeface="+mj-lt"/>
            </a:endParaRPr>
          </a:p>
        </p:txBody>
      </p:sp>
    </p:spTree>
    <p:extLst>
      <p:ext uri="{BB962C8B-B14F-4D97-AF65-F5344CB8AC3E}">
        <p14:creationId xmlns:p14="http://schemas.microsoft.com/office/powerpoint/2010/main" val="367579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“Direct instruction” (0.75)</a:t>
            </a:r>
            <a:endParaRPr lang="en-GB" b="1" dirty="0">
              <a:solidFill>
                <a:srgbClr val="0070C0"/>
              </a:solidFill>
            </a:endParaRPr>
          </a:p>
        </p:txBody>
      </p:sp>
      <p:sp>
        <p:nvSpPr>
          <p:cNvPr id="3" name="Content Placeholder 2"/>
          <p:cNvSpPr>
            <a:spLocks noGrp="1"/>
          </p:cNvSpPr>
          <p:nvPr>
            <p:ph idx="1"/>
          </p:nvPr>
        </p:nvSpPr>
        <p:spPr/>
        <p:txBody>
          <a:bodyPr>
            <a:normAutofit/>
          </a:bodyPr>
          <a:lstStyle/>
          <a:p>
            <a:pPr>
              <a:buClrTx/>
            </a:pPr>
            <a:r>
              <a:rPr lang="en-GB" dirty="0">
                <a:latin typeface="+mj-lt"/>
              </a:rPr>
              <a:t>Setting out the </a:t>
            </a:r>
            <a:r>
              <a:rPr lang="en-GB" b="1" dirty="0">
                <a:solidFill>
                  <a:srgbClr val="CC00CC"/>
                </a:solidFill>
                <a:latin typeface="+mj-lt"/>
              </a:rPr>
              <a:t>learning intentions </a:t>
            </a:r>
            <a:r>
              <a:rPr lang="en-GB" dirty="0">
                <a:latin typeface="+mj-lt"/>
              </a:rPr>
              <a:t>and </a:t>
            </a:r>
            <a:r>
              <a:rPr lang="en-GB" b="1" dirty="0">
                <a:solidFill>
                  <a:srgbClr val="CC00CC"/>
                </a:solidFill>
                <a:latin typeface="+mj-lt"/>
              </a:rPr>
              <a:t>success criteria </a:t>
            </a:r>
            <a:r>
              <a:rPr lang="en-GB" dirty="0">
                <a:latin typeface="+mj-lt"/>
              </a:rPr>
              <a:t>for the lesson; </a:t>
            </a:r>
            <a:r>
              <a:rPr lang="en-GB" b="1" dirty="0">
                <a:solidFill>
                  <a:srgbClr val="FFC000"/>
                </a:solidFill>
                <a:latin typeface="+mj-lt"/>
              </a:rPr>
              <a:t>reviewing prior learning</a:t>
            </a:r>
            <a:r>
              <a:rPr lang="en-GB" dirty="0">
                <a:latin typeface="+mj-lt"/>
              </a:rPr>
              <a:t>; present new content; use of </a:t>
            </a:r>
            <a:r>
              <a:rPr lang="en-GB" b="1" dirty="0">
                <a:solidFill>
                  <a:srgbClr val="FFC000"/>
                </a:solidFill>
                <a:latin typeface="+mj-lt"/>
              </a:rPr>
              <a:t>formative assessment </a:t>
            </a:r>
            <a:r>
              <a:rPr lang="en-GB" b="1" dirty="0" smtClean="0">
                <a:solidFill>
                  <a:srgbClr val="FFC000"/>
                </a:solidFill>
                <a:latin typeface="+mj-lt"/>
              </a:rPr>
              <a:t>to </a:t>
            </a:r>
            <a:r>
              <a:rPr lang="en-GB" b="1" dirty="0">
                <a:solidFill>
                  <a:srgbClr val="FFC000"/>
                </a:solidFill>
                <a:latin typeface="+mj-lt"/>
              </a:rPr>
              <a:t>check understanding</a:t>
            </a:r>
            <a:r>
              <a:rPr lang="en-GB" dirty="0">
                <a:latin typeface="+mj-lt"/>
              </a:rPr>
              <a:t>; allowing time for independent </a:t>
            </a:r>
            <a:r>
              <a:rPr lang="en-GB" b="1" dirty="0" smtClean="0">
                <a:solidFill>
                  <a:srgbClr val="92D050"/>
                </a:solidFill>
                <a:latin typeface="+mj-lt"/>
              </a:rPr>
              <a:t>practise</a:t>
            </a:r>
            <a:r>
              <a:rPr lang="en-GB" dirty="0">
                <a:latin typeface="+mj-lt"/>
              </a:rPr>
              <a:t>, with opportunities for teacher support and feedback; </a:t>
            </a:r>
            <a:r>
              <a:rPr lang="en-GB" b="1" dirty="0">
                <a:solidFill>
                  <a:srgbClr val="FFC000"/>
                </a:solidFill>
                <a:latin typeface="+mj-lt"/>
              </a:rPr>
              <a:t>review learning from the lesson</a:t>
            </a:r>
            <a:r>
              <a:rPr lang="en-GB" dirty="0">
                <a:latin typeface="+mj-lt"/>
              </a:rPr>
              <a:t>, including how well it was learned and next steps.</a:t>
            </a:r>
          </a:p>
        </p:txBody>
      </p:sp>
    </p:spTree>
    <p:extLst>
      <p:ext uri="{BB962C8B-B14F-4D97-AF65-F5344CB8AC3E}">
        <p14:creationId xmlns:p14="http://schemas.microsoft.com/office/powerpoint/2010/main" val="2205537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“Spaced vs mass practice” (0.6)</a:t>
            </a:r>
            <a:endParaRPr lang="en-GB" b="1" dirty="0">
              <a:solidFill>
                <a:srgbClr val="0070C0"/>
              </a:solidFill>
            </a:endParaRPr>
          </a:p>
        </p:txBody>
      </p:sp>
      <p:sp>
        <p:nvSpPr>
          <p:cNvPr id="3" name="Content Placeholder 2"/>
          <p:cNvSpPr>
            <a:spLocks noGrp="1"/>
          </p:cNvSpPr>
          <p:nvPr>
            <p:ph idx="1"/>
          </p:nvPr>
        </p:nvSpPr>
        <p:spPr/>
        <p:txBody>
          <a:bodyPr>
            <a:normAutofit/>
          </a:bodyPr>
          <a:lstStyle/>
          <a:p>
            <a:pPr>
              <a:buClrTx/>
            </a:pPr>
            <a:r>
              <a:rPr lang="en-GB" dirty="0">
                <a:latin typeface="+mj-lt"/>
              </a:rPr>
              <a:t>Frequency of different learning opportunities; three to four exposures to learning over several days before learning occurs. Spacing the practice of skills or applying knowledge over a long period of time</a:t>
            </a:r>
            <a:r>
              <a:rPr lang="en-GB" dirty="0" smtClean="0">
                <a:latin typeface="+mj-lt"/>
              </a:rPr>
              <a:t>.</a:t>
            </a:r>
          </a:p>
          <a:p>
            <a:pPr>
              <a:buClrTx/>
            </a:pPr>
            <a:endParaRPr lang="en-GB" dirty="0">
              <a:latin typeface="+mj-lt"/>
            </a:endParaRPr>
          </a:p>
        </p:txBody>
      </p:sp>
    </p:spTree>
    <p:extLst>
      <p:ext uri="{BB962C8B-B14F-4D97-AF65-F5344CB8AC3E}">
        <p14:creationId xmlns:p14="http://schemas.microsoft.com/office/powerpoint/2010/main" val="3180688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“Teaching strategies” (0.6)</a:t>
            </a:r>
            <a:endParaRPr lang="en-GB" b="1" dirty="0">
              <a:solidFill>
                <a:srgbClr val="0070C0"/>
              </a:solidFill>
            </a:endParaRPr>
          </a:p>
        </p:txBody>
      </p:sp>
      <p:sp>
        <p:nvSpPr>
          <p:cNvPr id="3" name="Content Placeholder 2"/>
          <p:cNvSpPr>
            <a:spLocks noGrp="1"/>
          </p:cNvSpPr>
          <p:nvPr>
            <p:ph idx="1"/>
          </p:nvPr>
        </p:nvSpPr>
        <p:spPr/>
        <p:txBody>
          <a:bodyPr>
            <a:normAutofit/>
          </a:bodyPr>
          <a:lstStyle/>
          <a:p>
            <a:pPr>
              <a:buClrTx/>
            </a:pPr>
            <a:r>
              <a:rPr lang="en-GB" dirty="0">
                <a:latin typeface="+mj-lt"/>
              </a:rPr>
              <a:t>Using a variety of different strategies to teach something; coming at the learning from different angles; </a:t>
            </a:r>
            <a:r>
              <a:rPr lang="en-GB" b="1" dirty="0">
                <a:solidFill>
                  <a:srgbClr val="FFC000"/>
                </a:solidFill>
                <a:latin typeface="+mj-lt"/>
              </a:rPr>
              <a:t>adjusting teaching in response to what appears to be working or not</a:t>
            </a:r>
            <a:r>
              <a:rPr lang="en-GB" dirty="0">
                <a:latin typeface="+mj-lt"/>
              </a:rPr>
              <a:t>.</a:t>
            </a:r>
          </a:p>
        </p:txBody>
      </p:sp>
    </p:spTree>
    <p:extLst>
      <p:ext uri="{BB962C8B-B14F-4D97-AF65-F5344CB8AC3E}">
        <p14:creationId xmlns:p14="http://schemas.microsoft.com/office/powerpoint/2010/main" val="578696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“Feedback” (0.73)</a:t>
            </a:r>
            <a:endParaRPr lang="en-GB" b="1" dirty="0">
              <a:solidFill>
                <a:srgbClr val="0070C0"/>
              </a:solidFill>
            </a:endParaRPr>
          </a:p>
        </p:txBody>
      </p:sp>
      <p:sp>
        <p:nvSpPr>
          <p:cNvPr id="3" name="Content Placeholder 2"/>
          <p:cNvSpPr>
            <a:spLocks noGrp="1"/>
          </p:cNvSpPr>
          <p:nvPr>
            <p:ph idx="1"/>
          </p:nvPr>
        </p:nvSpPr>
        <p:spPr/>
        <p:txBody>
          <a:bodyPr>
            <a:normAutofit fontScale="85000" lnSpcReduction="10000"/>
          </a:bodyPr>
          <a:lstStyle/>
          <a:p>
            <a:pPr fontAlgn="base">
              <a:buClrTx/>
            </a:pPr>
            <a:r>
              <a:rPr lang="en-GB" dirty="0">
                <a:latin typeface="+mj-lt"/>
              </a:rPr>
              <a:t>Feedback can be one of the most powerful influences on learning and achievement, but this impact can be either positive or negative. Feedback on task, process and self-regulation level is far more effective than on the self-level (e.g. praise which contains no learning information). Descriptive feedback is closely related to providing </a:t>
            </a:r>
            <a:r>
              <a:rPr lang="en-GB" b="1" dirty="0">
                <a:solidFill>
                  <a:srgbClr val="FFC000"/>
                </a:solidFill>
                <a:latin typeface="+mj-lt"/>
              </a:rPr>
              <a:t>formative assessment</a:t>
            </a:r>
            <a:r>
              <a:rPr lang="en-GB" dirty="0">
                <a:latin typeface="+mj-lt"/>
              </a:rPr>
              <a:t>. </a:t>
            </a:r>
          </a:p>
          <a:p>
            <a:pPr fontAlgn="base">
              <a:buClrTx/>
            </a:pPr>
            <a:endParaRPr lang="en-GB" dirty="0">
              <a:latin typeface="+mj-lt"/>
            </a:endParaRPr>
          </a:p>
          <a:p>
            <a:pPr fontAlgn="base">
              <a:buClrTx/>
            </a:pPr>
            <a:r>
              <a:rPr lang="en-GB" dirty="0">
                <a:latin typeface="+mj-lt"/>
              </a:rPr>
              <a:t>Hattie has also emphasised that the most powerful feedback can be that given from the student to the teacher –this feedback allows teachers to see learning through the eyes of their students. It makes learning visible and supports the planning of next steps. The feedback that students receive from their teachers is also vital. It enables students to progress towards challenging </a:t>
            </a:r>
            <a:r>
              <a:rPr lang="en-GB" b="1" dirty="0">
                <a:solidFill>
                  <a:srgbClr val="FFC000"/>
                </a:solidFill>
                <a:latin typeface="+mj-lt"/>
              </a:rPr>
              <a:t>learning intentions </a:t>
            </a:r>
            <a:r>
              <a:rPr lang="en-GB" dirty="0">
                <a:latin typeface="+mj-lt"/>
              </a:rPr>
              <a:t>and goals.</a:t>
            </a:r>
          </a:p>
        </p:txBody>
      </p:sp>
    </p:spTree>
    <p:extLst>
      <p:ext uri="{BB962C8B-B14F-4D97-AF65-F5344CB8AC3E}">
        <p14:creationId xmlns:p14="http://schemas.microsoft.com/office/powerpoint/2010/main" val="515727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Our areas for focus</a:t>
            </a:r>
            <a:endParaRPr lang="en-GB" b="1" dirty="0">
              <a:solidFill>
                <a:srgbClr val="0070C0"/>
              </a:solidFill>
            </a:endParaRPr>
          </a:p>
        </p:txBody>
      </p:sp>
      <p:sp>
        <p:nvSpPr>
          <p:cNvPr id="16" name="Rectangle 15"/>
          <p:cNvSpPr/>
          <p:nvPr/>
        </p:nvSpPr>
        <p:spPr>
          <a:xfrm>
            <a:off x="2845495" y="2472846"/>
            <a:ext cx="1941534" cy="1766170"/>
          </a:xfrm>
          <a:prstGeom prst="rect">
            <a:avLst/>
          </a:prstGeom>
          <a:solidFill>
            <a:srgbClr val="FF7C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smtClean="0">
                <a:latin typeface="+mj-lt"/>
              </a:rPr>
              <a:t>1</a:t>
            </a:r>
            <a:endParaRPr lang="en-GB" sz="11500" dirty="0">
              <a:latin typeface="+mj-lt"/>
            </a:endParaRPr>
          </a:p>
        </p:txBody>
      </p:sp>
      <p:sp>
        <p:nvSpPr>
          <p:cNvPr id="17" name="Rectangle 16"/>
          <p:cNvSpPr/>
          <p:nvPr/>
        </p:nvSpPr>
        <p:spPr>
          <a:xfrm>
            <a:off x="4047995" y="4367409"/>
            <a:ext cx="1941534" cy="1766170"/>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smtClean="0">
                <a:latin typeface="+mj-lt"/>
              </a:rPr>
              <a:t>12</a:t>
            </a:r>
            <a:endParaRPr lang="en-GB" sz="11500" dirty="0">
              <a:latin typeface="+mj-lt"/>
            </a:endParaRPr>
          </a:p>
        </p:txBody>
      </p:sp>
      <p:sp>
        <p:nvSpPr>
          <p:cNvPr id="18" name="Rectangle 17"/>
          <p:cNvSpPr/>
          <p:nvPr/>
        </p:nvSpPr>
        <p:spPr>
          <a:xfrm>
            <a:off x="4899763" y="2472846"/>
            <a:ext cx="1941534" cy="1766170"/>
          </a:xfrm>
          <a:prstGeom prst="rect">
            <a:avLst/>
          </a:prstGeom>
          <a:solidFill>
            <a:srgbClr val="FF7C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smtClean="0">
                <a:latin typeface="+mj-lt"/>
              </a:rPr>
              <a:t>2</a:t>
            </a:r>
            <a:endParaRPr lang="en-GB" sz="11500" dirty="0">
              <a:latin typeface="+mj-lt"/>
            </a:endParaRPr>
          </a:p>
        </p:txBody>
      </p:sp>
      <p:sp>
        <p:nvSpPr>
          <p:cNvPr id="19" name="Rectangle 18"/>
          <p:cNvSpPr/>
          <p:nvPr/>
        </p:nvSpPr>
        <p:spPr>
          <a:xfrm>
            <a:off x="6941506" y="2472846"/>
            <a:ext cx="1941534" cy="1766170"/>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a:latin typeface="+mj-lt"/>
              </a:rPr>
              <a:t>3</a:t>
            </a:r>
          </a:p>
        </p:txBody>
      </p:sp>
      <p:sp>
        <p:nvSpPr>
          <p:cNvPr id="20" name="Rectangle 19"/>
          <p:cNvSpPr/>
          <p:nvPr/>
        </p:nvSpPr>
        <p:spPr>
          <a:xfrm>
            <a:off x="6091825" y="4375762"/>
            <a:ext cx="1941534" cy="176617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smtClean="0">
                <a:latin typeface="+mj-lt"/>
              </a:rPr>
              <a:t>19</a:t>
            </a:r>
            <a:endParaRPr lang="en-GB" sz="11500" dirty="0">
              <a:latin typeface="+mj-lt"/>
            </a:endParaRPr>
          </a:p>
        </p:txBody>
      </p:sp>
      <p:sp>
        <p:nvSpPr>
          <p:cNvPr id="21" name="Rectangle 20"/>
          <p:cNvSpPr/>
          <p:nvPr/>
        </p:nvSpPr>
        <p:spPr>
          <a:xfrm>
            <a:off x="1993727" y="4367409"/>
            <a:ext cx="1941534" cy="1766170"/>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a:latin typeface="+mj-lt"/>
              </a:rPr>
              <a:t>9</a:t>
            </a:r>
          </a:p>
        </p:txBody>
      </p:sp>
      <p:sp>
        <p:nvSpPr>
          <p:cNvPr id="22" name="Rectangle 21"/>
          <p:cNvSpPr/>
          <p:nvPr/>
        </p:nvSpPr>
        <p:spPr>
          <a:xfrm>
            <a:off x="8131479" y="4367409"/>
            <a:ext cx="1941534" cy="176617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smtClean="0">
                <a:latin typeface="+mj-lt"/>
              </a:rPr>
              <a:t>20</a:t>
            </a:r>
            <a:endParaRPr lang="en-GB" sz="11500" dirty="0">
              <a:latin typeface="+mj-lt"/>
            </a:endParaRPr>
          </a:p>
        </p:txBody>
      </p:sp>
    </p:spTree>
    <p:extLst>
      <p:ext uri="{BB962C8B-B14F-4D97-AF65-F5344CB8AC3E}">
        <p14:creationId xmlns:p14="http://schemas.microsoft.com/office/powerpoint/2010/main" val="339403037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Part 3</a:t>
            </a:r>
            <a:endParaRPr lang="en-GB" dirty="0"/>
          </a:p>
        </p:txBody>
      </p:sp>
      <p:sp>
        <p:nvSpPr>
          <p:cNvPr id="3" name="Subtitle 2"/>
          <p:cNvSpPr>
            <a:spLocks noGrp="1"/>
          </p:cNvSpPr>
          <p:nvPr>
            <p:ph type="subTitle" idx="1"/>
          </p:nvPr>
        </p:nvSpPr>
        <p:spPr/>
        <p:txBody>
          <a:bodyPr/>
          <a:lstStyle/>
          <a:p>
            <a:r>
              <a:rPr lang="en-GB" dirty="0" smtClean="0">
                <a:solidFill>
                  <a:srgbClr val="0070C0"/>
                </a:solidFill>
                <a:latin typeface="+mj-lt"/>
              </a:rPr>
              <a:t>Drawing on research to deliver better and better teaching &amp; learning</a:t>
            </a:r>
            <a:endParaRPr lang="en-GB" dirty="0">
              <a:solidFill>
                <a:srgbClr val="0070C0"/>
              </a:solidFill>
              <a:latin typeface="+mj-lt"/>
            </a:endParaRPr>
          </a:p>
        </p:txBody>
      </p:sp>
    </p:spTree>
    <p:extLst>
      <p:ext uri="{BB962C8B-B14F-4D97-AF65-F5344CB8AC3E}">
        <p14:creationId xmlns:p14="http://schemas.microsoft.com/office/powerpoint/2010/main" val="158270474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For reflection/discussion:</a:t>
            </a:r>
            <a:endParaRPr lang="en-GB" b="1" dirty="0">
              <a:solidFill>
                <a:srgbClr val="0070C0"/>
              </a:solidFill>
            </a:endParaRPr>
          </a:p>
        </p:txBody>
      </p:sp>
      <p:sp>
        <p:nvSpPr>
          <p:cNvPr id="3" name="Content Placeholder 2"/>
          <p:cNvSpPr>
            <a:spLocks noGrp="1"/>
          </p:cNvSpPr>
          <p:nvPr>
            <p:ph idx="1"/>
          </p:nvPr>
        </p:nvSpPr>
        <p:spPr/>
        <p:txBody>
          <a:bodyPr/>
          <a:lstStyle/>
          <a:p>
            <a:pPr>
              <a:buClrTx/>
            </a:pPr>
            <a:r>
              <a:rPr lang="en-GB" dirty="0" smtClean="0">
                <a:latin typeface="+mj-lt"/>
              </a:rPr>
              <a:t>If students are ‘busy’ in lessons i.e. on task and engaged, does that mean that we can say the teaching and learning is very good?</a:t>
            </a:r>
          </a:p>
          <a:p>
            <a:pPr>
              <a:buClrTx/>
            </a:pPr>
            <a:endParaRPr lang="en-GB" dirty="0">
              <a:latin typeface="+mj-lt"/>
            </a:endParaRPr>
          </a:p>
          <a:p>
            <a:pPr>
              <a:buClrTx/>
            </a:pPr>
            <a:r>
              <a:rPr lang="en-GB" dirty="0" smtClean="0">
                <a:latin typeface="+mj-lt"/>
              </a:rPr>
              <a:t>To what extent should a teacher be autonomous within their classroom? </a:t>
            </a:r>
          </a:p>
          <a:p>
            <a:pPr lvl="1">
              <a:buClrTx/>
            </a:pPr>
            <a:r>
              <a:rPr lang="en-GB" dirty="0" smtClean="0">
                <a:latin typeface="+mj-lt"/>
              </a:rPr>
              <a:t>In other words, to what extent should a teacher be able to use the teaching practices which they deem to be the most appropriate?</a:t>
            </a:r>
            <a:endParaRPr lang="en-GB" dirty="0">
              <a:latin typeface="+mj-lt"/>
            </a:endParaRPr>
          </a:p>
        </p:txBody>
      </p:sp>
    </p:spTree>
    <p:extLst>
      <p:ext uri="{BB962C8B-B14F-4D97-AF65-F5344CB8AC3E}">
        <p14:creationId xmlns:p14="http://schemas.microsoft.com/office/powerpoint/2010/main" val="213785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Some recent quotes:</a:t>
            </a:r>
            <a:endParaRPr lang="en-GB" b="1" dirty="0">
              <a:solidFill>
                <a:srgbClr val="0070C0"/>
              </a:solidFill>
            </a:endParaRPr>
          </a:p>
        </p:txBody>
      </p:sp>
      <p:sp>
        <p:nvSpPr>
          <p:cNvPr id="3" name="Content Placeholder 2"/>
          <p:cNvSpPr>
            <a:spLocks noGrp="1"/>
          </p:cNvSpPr>
          <p:nvPr>
            <p:ph idx="1"/>
          </p:nvPr>
        </p:nvSpPr>
        <p:spPr/>
        <p:txBody>
          <a:bodyPr>
            <a:normAutofit fontScale="77500" lnSpcReduction="20000"/>
          </a:bodyPr>
          <a:lstStyle/>
          <a:p>
            <a:pPr>
              <a:buClrTx/>
            </a:pPr>
            <a:r>
              <a:rPr lang="en-GB" dirty="0" smtClean="0">
                <a:latin typeface="+mj-lt"/>
              </a:rPr>
              <a:t>“First it’s co-operative learning, then it’s active learning, then it’s </a:t>
            </a:r>
            <a:r>
              <a:rPr lang="en-GB" dirty="0" err="1" smtClean="0">
                <a:latin typeface="+mj-lt"/>
              </a:rPr>
              <a:t>AiFL</a:t>
            </a:r>
            <a:r>
              <a:rPr lang="en-GB" dirty="0" smtClean="0">
                <a:latin typeface="+mj-lt"/>
              </a:rPr>
              <a:t>, then it’s independent learning – it just keeps changing!”</a:t>
            </a:r>
          </a:p>
          <a:p>
            <a:pPr>
              <a:buClrTx/>
            </a:pPr>
            <a:endParaRPr lang="en-GB" dirty="0">
              <a:latin typeface="+mj-lt"/>
            </a:endParaRPr>
          </a:p>
          <a:p>
            <a:pPr>
              <a:buClrTx/>
            </a:pPr>
            <a:r>
              <a:rPr lang="en-GB" dirty="0" smtClean="0">
                <a:latin typeface="+mj-lt"/>
              </a:rPr>
              <a:t>“It used to be Dylan </a:t>
            </a:r>
            <a:r>
              <a:rPr lang="en-GB" dirty="0" err="1" smtClean="0">
                <a:latin typeface="+mj-lt"/>
              </a:rPr>
              <a:t>Wiliam</a:t>
            </a:r>
            <a:r>
              <a:rPr lang="en-GB" dirty="0" smtClean="0">
                <a:latin typeface="+mj-lt"/>
              </a:rPr>
              <a:t>, now it seems to be John Hattie.”</a:t>
            </a:r>
          </a:p>
          <a:p>
            <a:pPr>
              <a:buClrTx/>
            </a:pPr>
            <a:endParaRPr lang="en-GB" dirty="0">
              <a:latin typeface="+mj-lt"/>
            </a:endParaRPr>
          </a:p>
          <a:p>
            <a:pPr>
              <a:buClrTx/>
            </a:pPr>
            <a:r>
              <a:rPr lang="en-GB" dirty="0" smtClean="0">
                <a:latin typeface="+mj-lt"/>
              </a:rPr>
              <a:t>“I’m the teacher – I should be able to teach how I want to.”</a:t>
            </a:r>
          </a:p>
          <a:p>
            <a:pPr>
              <a:buClrTx/>
            </a:pPr>
            <a:endParaRPr lang="en-GB" dirty="0">
              <a:latin typeface="+mj-lt"/>
            </a:endParaRPr>
          </a:p>
          <a:p>
            <a:pPr>
              <a:buClrTx/>
            </a:pPr>
            <a:r>
              <a:rPr lang="en-GB" dirty="0">
                <a:latin typeface="+mj-lt"/>
              </a:rPr>
              <a:t>“A </a:t>
            </a:r>
            <a:r>
              <a:rPr lang="en-GB" i="1" dirty="0">
                <a:latin typeface="+mj-lt"/>
              </a:rPr>
              <a:t>Teaching and Learning Policy </a:t>
            </a:r>
            <a:r>
              <a:rPr lang="en-GB" dirty="0">
                <a:latin typeface="+mj-lt"/>
              </a:rPr>
              <a:t>is just </a:t>
            </a:r>
            <a:r>
              <a:rPr lang="en-GB" dirty="0" smtClean="0">
                <a:latin typeface="+mj-lt"/>
              </a:rPr>
              <a:t>a stick to beat us with, telling us we’re not good enough.”</a:t>
            </a:r>
            <a:endParaRPr lang="en-GB" dirty="0">
              <a:latin typeface="+mj-lt"/>
            </a:endParaRPr>
          </a:p>
          <a:p>
            <a:pPr>
              <a:buClrTx/>
            </a:pPr>
            <a:endParaRPr lang="en-GB" dirty="0">
              <a:latin typeface="+mj-lt"/>
            </a:endParaRPr>
          </a:p>
          <a:p>
            <a:pPr>
              <a:buClrTx/>
            </a:pPr>
            <a:r>
              <a:rPr lang="en-GB" dirty="0" smtClean="0">
                <a:latin typeface="+mj-lt"/>
              </a:rPr>
              <a:t>“A </a:t>
            </a:r>
            <a:r>
              <a:rPr lang="en-GB" i="1" dirty="0" smtClean="0">
                <a:latin typeface="+mj-lt"/>
              </a:rPr>
              <a:t>Teaching and Learning </a:t>
            </a:r>
            <a:r>
              <a:rPr lang="en-GB" i="1" dirty="0">
                <a:latin typeface="+mj-lt"/>
              </a:rPr>
              <a:t>P</a:t>
            </a:r>
            <a:r>
              <a:rPr lang="en-GB" i="1" dirty="0" smtClean="0">
                <a:latin typeface="+mj-lt"/>
              </a:rPr>
              <a:t>olicy </a:t>
            </a:r>
            <a:r>
              <a:rPr lang="en-GB" dirty="0" smtClean="0">
                <a:latin typeface="+mj-lt"/>
              </a:rPr>
              <a:t>is just going to turn us all into robots, doing exactly the same thing.”</a:t>
            </a:r>
          </a:p>
          <a:p>
            <a:pPr>
              <a:buClrTx/>
            </a:pPr>
            <a:endParaRPr lang="en-GB" dirty="0">
              <a:latin typeface="+mj-lt"/>
            </a:endParaRPr>
          </a:p>
          <a:p>
            <a:pPr>
              <a:buClrTx/>
            </a:pPr>
            <a:r>
              <a:rPr lang="en-GB" dirty="0" smtClean="0">
                <a:latin typeface="+mj-lt"/>
              </a:rPr>
              <a:t>Is there a ‘best way’ to teach?</a:t>
            </a:r>
          </a:p>
          <a:p>
            <a:pPr marL="109728" indent="0">
              <a:buClrTx/>
              <a:buNone/>
            </a:pPr>
            <a:endParaRPr lang="en-GB" dirty="0">
              <a:latin typeface="+mj-lt"/>
            </a:endParaRPr>
          </a:p>
        </p:txBody>
      </p:sp>
    </p:spTree>
    <p:extLst>
      <p:ext uri="{BB962C8B-B14F-4D97-AF65-F5344CB8AC3E}">
        <p14:creationId xmlns:p14="http://schemas.microsoft.com/office/powerpoint/2010/main" val="2453689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Content vs Core Skills</a:t>
            </a:r>
            <a:endParaRPr lang="en-GB" b="1" dirty="0">
              <a:solidFill>
                <a:srgbClr val="0070C0"/>
              </a:solidFill>
            </a:endParaRPr>
          </a:p>
        </p:txBody>
      </p:sp>
      <p:sp>
        <p:nvSpPr>
          <p:cNvPr id="3" name="Content Placeholder 2"/>
          <p:cNvSpPr>
            <a:spLocks noGrp="1"/>
          </p:cNvSpPr>
          <p:nvPr>
            <p:ph idx="1"/>
          </p:nvPr>
        </p:nvSpPr>
        <p:spPr/>
        <p:txBody>
          <a:bodyPr>
            <a:normAutofit/>
          </a:bodyPr>
          <a:lstStyle/>
          <a:p>
            <a:pPr>
              <a:buClrTx/>
            </a:pPr>
            <a:r>
              <a:rPr lang="en-GB" dirty="0" smtClean="0">
                <a:latin typeface="+mj-lt"/>
              </a:rPr>
              <a:t>‘</a:t>
            </a:r>
            <a:r>
              <a:rPr lang="en-GB" b="1" dirty="0" smtClean="0">
                <a:latin typeface="+mj-lt"/>
              </a:rPr>
              <a:t>Content</a:t>
            </a:r>
            <a:r>
              <a:rPr lang="en-GB" dirty="0" smtClean="0">
                <a:latin typeface="+mj-lt"/>
              </a:rPr>
              <a:t>’: knowledge, understanding, subject-specific skills</a:t>
            </a:r>
          </a:p>
          <a:p>
            <a:pPr>
              <a:buClrTx/>
            </a:pPr>
            <a:endParaRPr lang="en-GB" dirty="0">
              <a:latin typeface="+mj-lt"/>
            </a:endParaRPr>
          </a:p>
          <a:p>
            <a:pPr>
              <a:buClrTx/>
            </a:pPr>
            <a:r>
              <a:rPr lang="en-GB" dirty="0" smtClean="0">
                <a:latin typeface="+mj-lt"/>
              </a:rPr>
              <a:t>‘</a:t>
            </a:r>
            <a:r>
              <a:rPr lang="en-GB" b="1" dirty="0" smtClean="0">
                <a:latin typeface="+mj-lt"/>
              </a:rPr>
              <a:t>Skills</a:t>
            </a:r>
            <a:r>
              <a:rPr lang="en-GB" dirty="0" smtClean="0">
                <a:latin typeface="+mj-lt"/>
              </a:rPr>
              <a:t>’: ‘soft skills’ / ‘transferable skills’(?) / ‘core skills’ e.g.</a:t>
            </a:r>
          </a:p>
          <a:p>
            <a:pPr lvl="1">
              <a:buClrTx/>
            </a:pPr>
            <a:r>
              <a:rPr lang="en-GB" dirty="0" smtClean="0">
                <a:latin typeface="+mj-lt"/>
              </a:rPr>
              <a:t>Critical thinking</a:t>
            </a:r>
          </a:p>
          <a:p>
            <a:pPr lvl="1">
              <a:buClrTx/>
            </a:pPr>
            <a:r>
              <a:rPr lang="en-GB" dirty="0" smtClean="0">
                <a:latin typeface="+mj-lt"/>
              </a:rPr>
              <a:t>Problem solving</a:t>
            </a:r>
          </a:p>
          <a:p>
            <a:pPr lvl="1">
              <a:buClrTx/>
            </a:pPr>
            <a:r>
              <a:rPr lang="en-GB" dirty="0" smtClean="0">
                <a:latin typeface="+mj-lt"/>
              </a:rPr>
              <a:t>Creativity</a:t>
            </a:r>
          </a:p>
          <a:p>
            <a:pPr lvl="1">
              <a:buClrTx/>
            </a:pPr>
            <a:r>
              <a:rPr lang="en-GB" dirty="0" smtClean="0">
                <a:latin typeface="+mj-lt"/>
              </a:rPr>
              <a:t>Leadership</a:t>
            </a:r>
          </a:p>
          <a:p>
            <a:pPr lvl="1">
              <a:buClrTx/>
            </a:pPr>
            <a:endParaRPr lang="en-GB" dirty="0">
              <a:latin typeface="+mj-lt"/>
            </a:endParaRPr>
          </a:p>
          <a:p>
            <a:pPr>
              <a:buClrTx/>
            </a:pPr>
            <a:r>
              <a:rPr lang="en-GB" dirty="0" smtClean="0">
                <a:latin typeface="+mj-lt"/>
              </a:rPr>
              <a:t>Should they be taught in different ways?</a:t>
            </a:r>
          </a:p>
        </p:txBody>
      </p:sp>
    </p:spTree>
    <p:extLst>
      <p:ext uri="{BB962C8B-B14F-4D97-AF65-F5344CB8AC3E}">
        <p14:creationId xmlns:p14="http://schemas.microsoft.com/office/powerpoint/2010/main" val="1626526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Recommended reading</a:t>
            </a:r>
            <a:endParaRPr lang="en-GB" b="1" dirty="0">
              <a:solidFill>
                <a:srgbClr val="0070C0"/>
              </a:solidFill>
            </a:endParaRPr>
          </a:p>
        </p:txBody>
      </p:sp>
      <p:pic>
        <p:nvPicPr>
          <p:cNvPr id="2050" name="Picture 2" descr="Image result for cleverlan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5109" y="2207713"/>
            <a:ext cx="2588755" cy="414298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making good progress the future of assessment for learn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18771" y="2190785"/>
            <a:ext cx="2909436" cy="415991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battle cry for the tiger teach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33761" y="2190785"/>
            <a:ext cx="2933350" cy="415991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Image result for doug lemov practice perfec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86677" y="2190785"/>
            <a:ext cx="2770501" cy="4159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610080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Recommended reading</a:t>
            </a:r>
            <a:endParaRPr lang="en-GB" b="1" dirty="0">
              <a:solidFill>
                <a:srgbClr val="0070C0"/>
              </a:solidFill>
            </a:endParaRPr>
          </a:p>
        </p:txBody>
      </p:sp>
      <p:pic>
        <p:nvPicPr>
          <p:cNvPr id="4"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2017" t="31892" r="58055" b="14864"/>
          <a:stretch/>
        </p:blipFill>
        <p:spPr bwMode="auto">
          <a:xfrm>
            <a:off x="6017466" y="2209800"/>
            <a:ext cx="2913592" cy="43766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descr="Image result for visible learning for teach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1184" y="2209800"/>
            <a:ext cx="3025633" cy="4326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374211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‘Activator’ vs ‘facilitator’</a:t>
            </a:r>
            <a:endParaRPr lang="en-GB" b="1" dirty="0">
              <a:solidFill>
                <a:srgbClr val="0070C0"/>
              </a:solidFill>
            </a:endParaRPr>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5211" t="14041" r="12682" b="53425"/>
          <a:stretch/>
        </p:blipFill>
        <p:spPr bwMode="auto">
          <a:xfrm>
            <a:off x="175364" y="2209800"/>
            <a:ext cx="11761940" cy="29836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0994436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Teacher as </a:t>
            </a:r>
            <a:r>
              <a:rPr lang="en-GB" b="1" dirty="0" smtClean="0"/>
              <a:t>ACTIVATOR</a:t>
            </a:r>
            <a:r>
              <a:rPr lang="en-GB" dirty="0" smtClean="0"/>
              <a:t> of learning</a:t>
            </a:r>
            <a:endParaRPr lang="en-GB" dirty="0"/>
          </a:p>
        </p:txBody>
      </p:sp>
      <p:sp>
        <p:nvSpPr>
          <p:cNvPr id="3" name="Subtitle 2"/>
          <p:cNvSpPr>
            <a:spLocks noGrp="1"/>
          </p:cNvSpPr>
          <p:nvPr>
            <p:ph type="subTitle" idx="1"/>
          </p:nvPr>
        </p:nvSpPr>
        <p:spPr/>
        <p:txBody>
          <a:bodyPr/>
          <a:lstStyle/>
          <a:p>
            <a:r>
              <a:rPr lang="en-GB" dirty="0" smtClean="0">
                <a:solidFill>
                  <a:srgbClr val="0070C0"/>
                </a:solidFill>
                <a:latin typeface="+mj-lt"/>
              </a:rPr>
              <a:t>Teaching ‘content’</a:t>
            </a:r>
            <a:endParaRPr lang="en-GB" dirty="0">
              <a:solidFill>
                <a:srgbClr val="0070C0"/>
              </a:solidFill>
              <a:latin typeface="+mj-lt"/>
            </a:endParaRPr>
          </a:p>
        </p:txBody>
      </p:sp>
    </p:spTree>
    <p:extLst>
      <p:ext uri="{BB962C8B-B14F-4D97-AF65-F5344CB8AC3E}">
        <p14:creationId xmlns:p14="http://schemas.microsoft.com/office/powerpoint/2010/main" val="145635169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4317" y="2400293"/>
            <a:ext cx="2314575" cy="97155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latin typeface="+mj-lt"/>
              </a:rPr>
              <a:t>(1) Introduction</a:t>
            </a:r>
            <a:endParaRPr lang="en-US" b="1" dirty="0">
              <a:solidFill>
                <a:schemeClr val="tx1"/>
              </a:solidFill>
              <a:latin typeface="+mj-lt"/>
            </a:endParaRPr>
          </a:p>
        </p:txBody>
      </p:sp>
      <p:sp>
        <p:nvSpPr>
          <p:cNvPr id="5" name="Rectangle 4"/>
          <p:cNvSpPr/>
          <p:nvPr/>
        </p:nvSpPr>
        <p:spPr>
          <a:xfrm>
            <a:off x="2628892" y="2400293"/>
            <a:ext cx="2314575" cy="97155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mj-lt"/>
              </a:rPr>
              <a:t>(2) Prior learning</a:t>
            </a:r>
            <a:endParaRPr lang="en-US" b="1" dirty="0">
              <a:latin typeface="+mj-lt"/>
            </a:endParaRPr>
          </a:p>
        </p:txBody>
      </p:sp>
      <p:sp>
        <p:nvSpPr>
          <p:cNvPr id="6" name="Rectangle 5"/>
          <p:cNvSpPr/>
          <p:nvPr/>
        </p:nvSpPr>
        <p:spPr>
          <a:xfrm>
            <a:off x="4943467" y="2400293"/>
            <a:ext cx="2314575" cy="97155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mj-lt"/>
              </a:rPr>
              <a:t>(3) Direct, interactive teaching</a:t>
            </a:r>
            <a:endParaRPr lang="en-US" b="1" dirty="0">
              <a:latin typeface="+mj-lt"/>
            </a:endParaRPr>
          </a:p>
        </p:txBody>
      </p:sp>
      <p:sp>
        <p:nvSpPr>
          <p:cNvPr id="7" name="Rectangle 6"/>
          <p:cNvSpPr/>
          <p:nvPr/>
        </p:nvSpPr>
        <p:spPr>
          <a:xfrm>
            <a:off x="7258042" y="2400293"/>
            <a:ext cx="2314575" cy="97155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mj-lt"/>
              </a:rPr>
              <a:t>(4) Focused </a:t>
            </a:r>
            <a:r>
              <a:rPr lang="en-US" b="1" dirty="0" err="1">
                <a:latin typeface="+mj-lt"/>
              </a:rPr>
              <a:t>p</a:t>
            </a:r>
            <a:r>
              <a:rPr lang="en-US" b="1" dirty="0" err="1" smtClean="0">
                <a:latin typeface="+mj-lt"/>
              </a:rPr>
              <a:t>ractise</a:t>
            </a:r>
            <a:endParaRPr lang="en-US" b="1" dirty="0">
              <a:latin typeface="+mj-lt"/>
            </a:endParaRPr>
          </a:p>
        </p:txBody>
      </p:sp>
      <p:sp>
        <p:nvSpPr>
          <p:cNvPr id="8" name="Rectangle 7"/>
          <p:cNvSpPr/>
          <p:nvPr/>
        </p:nvSpPr>
        <p:spPr>
          <a:xfrm>
            <a:off x="9572617" y="2400293"/>
            <a:ext cx="2314575" cy="9715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latin typeface="+mj-lt"/>
              </a:rPr>
              <a:t>(5) Plenary</a:t>
            </a:r>
            <a:endParaRPr lang="en-US" b="1" dirty="0">
              <a:solidFill>
                <a:schemeClr val="tx1"/>
              </a:solidFill>
              <a:latin typeface="+mj-lt"/>
            </a:endParaRPr>
          </a:p>
        </p:txBody>
      </p:sp>
      <p:sp>
        <p:nvSpPr>
          <p:cNvPr id="15" name="Rectangle 14"/>
          <p:cNvSpPr/>
          <p:nvPr/>
        </p:nvSpPr>
        <p:spPr>
          <a:xfrm>
            <a:off x="314317" y="128582"/>
            <a:ext cx="2314575" cy="227171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mj-lt"/>
              </a:rPr>
              <a:t>Learning intention (WALT) is clear</a:t>
            </a:r>
          </a:p>
          <a:p>
            <a:pPr algn="ctr"/>
            <a:endParaRPr lang="en-US" sz="1400" dirty="0">
              <a:latin typeface="+mj-lt"/>
            </a:endParaRPr>
          </a:p>
          <a:p>
            <a:pPr algn="ctr"/>
            <a:r>
              <a:rPr lang="en-US" sz="1400" dirty="0" smtClean="0">
                <a:latin typeface="+mj-lt"/>
              </a:rPr>
              <a:t>Summary in Planner</a:t>
            </a:r>
          </a:p>
          <a:p>
            <a:pPr algn="ctr"/>
            <a:endParaRPr lang="en-US" sz="1400" dirty="0">
              <a:latin typeface="+mj-lt"/>
            </a:endParaRPr>
          </a:p>
          <a:p>
            <a:pPr algn="ctr"/>
            <a:r>
              <a:rPr lang="en-US" sz="1400" dirty="0" smtClean="0">
                <a:latin typeface="+mj-lt"/>
              </a:rPr>
              <a:t>Success criteria </a:t>
            </a:r>
          </a:p>
          <a:p>
            <a:pPr algn="ctr"/>
            <a:r>
              <a:rPr lang="en-US" sz="1400" dirty="0" smtClean="0">
                <a:latin typeface="+mj-lt"/>
              </a:rPr>
              <a:t>(WILF) shared &amp; used</a:t>
            </a:r>
          </a:p>
          <a:p>
            <a:pPr algn="ctr"/>
            <a:endParaRPr lang="en-US" sz="1400" dirty="0">
              <a:latin typeface="+mj-lt"/>
            </a:endParaRPr>
          </a:p>
        </p:txBody>
      </p:sp>
      <p:sp>
        <p:nvSpPr>
          <p:cNvPr id="16" name="Rectangle 15"/>
          <p:cNvSpPr/>
          <p:nvPr/>
        </p:nvSpPr>
        <p:spPr>
          <a:xfrm>
            <a:off x="2628892" y="128582"/>
            <a:ext cx="2314575" cy="227171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mj-lt"/>
              </a:rPr>
              <a:t>Re-cap previous lesson</a:t>
            </a:r>
          </a:p>
          <a:p>
            <a:pPr algn="ctr"/>
            <a:endParaRPr lang="en-US" sz="1400" dirty="0">
              <a:latin typeface="+mj-lt"/>
            </a:endParaRPr>
          </a:p>
          <a:p>
            <a:pPr algn="ctr"/>
            <a:r>
              <a:rPr lang="en-US" sz="1400" dirty="0" smtClean="0">
                <a:latin typeface="+mj-lt"/>
              </a:rPr>
              <a:t>Assess what students know, understand or can do already, including misconceptions</a:t>
            </a:r>
          </a:p>
        </p:txBody>
      </p:sp>
      <p:sp>
        <p:nvSpPr>
          <p:cNvPr id="20" name="Rectangle 19"/>
          <p:cNvSpPr/>
          <p:nvPr/>
        </p:nvSpPr>
        <p:spPr>
          <a:xfrm>
            <a:off x="4943467" y="128568"/>
            <a:ext cx="2314575" cy="227171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mj-lt"/>
              </a:rPr>
              <a:t>Clear exposition, with visuals</a:t>
            </a:r>
          </a:p>
          <a:p>
            <a:pPr algn="ctr"/>
            <a:endParaRPr lang="en-US" sz="1400" dirty="0">
              <a:latin typeface="+mj-lt"/>
            </a:endParaRPr>
          </a:p>
          <a:p>
            <a:pPr algn="ctr"/>
            <a:r>
              <a:rPr lang="en-US" sz="1400" dirty="0" smtClean="0">
                <a:latin typeface="+mj-lt"/>
              </a:rPr>
              <a:t>Modelling, with examples &amp; non-examples</a:t>
            </a:r>
          </a:p>
          <a:p>
            <a:pPr algn="ctr"/>
            <a:endParaRPr lang="en-US" sz="1400" dirty="0">
              <a:latin typeface="+mj-lt"/>
            </a:endParaRPr>
          </a:p>
          <a:p>
            <a:pPr algn="ctr"/>
            <a:r>
              <a:rPr lang="en-US" sz="1400" dirty="0" smtClean="0">
                <a:latin typeface="+mj-lt"/>
              </a:rPr>
              <a:t>Stimulate interest and thinking in everyone</a:t>
            </a:r>
            <a:endParaRPr lang="en-US" sz="1600" dirty="0">
              <a:latin typeface="+mj-lt"/>
            </a:endParaRPr>
          </a:p>
        </p:txBody>
      </p:sp>
      <p:sp>
        <p:nvSpPr>
          <p:cNvPr id="21" name="Rectangle 20"/>
          <p:cNvSpPr/>
          <p:nvPr/>
        </p:nvSpPr>
        <p:spPr>
          <a:xfrm>
            <a:off x="7258041" y="128568"/>
            <a:ext cx="2314575" cy="227171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mj-lt"/>
              </a:rPr>
              <a:t>Scaffold support</a:t>
            </a:r>
          </a:p>
          <a:p>
            <a:pPr algn="ctr"/>
            <a:endParaRPr lang="en-US" sz="1400" dirty="0">
              <a:latin typeface="+mj-lt"/>
            </a:endParaRPr>
          </a:p>
          <a:p>
            <a:pPr algn="ctr"/>
            <a:r>
              <a:rPr lang="en-US" sz="1400" dirty="0" smtClean="0">
                <a:latin typeface="+mj-lt"/>
              </a:rPr>
              <a:t>Supported by self- or peer- assessment</a:t>
            </a:r>
          </a:p>
          <a:p>
            <a:pPr algn="ctr"/>
            <a:endParaRPr lang="en-US" sz="1400" dirty="0">
              <a:latin typeface="+mj-lt"/>
            </a:endParaRPr>
          </a:p>
          <a:p>
            <a:pPr algn="ctr"/>
            <a:r>
              <a:rPr lang="en-US" sz="1400" dirty="0">
                <a:latin typeface="+mj-lt"/>
              </a:rPr>
              <a:t>Continue via homework</a:t>
            </a:r>
          </a:p>
          <a:p>
            <a:pPr algn="ctr"/>
            <a:endParaRPr lang="en-US" sz="1400" dirty="0">
              <a:latin typeface="+mj-lt"/>
            </a:endParaRPr>
          </a:p>
        </p:txBody>
      </p:sp>
      <p:sp>
        <p:nvSpPr>
          <p:cNvPr id="22" name="Rectangle 21"/>
          <p:cNvSpPr/>
          <p:nvPr/>
        </p:nvSpPr>
        <p:spPr>
          <a:xfrm>
            <a:off x="9572616" y="128568"/>
            <a:ext cx="2314575" cy="227171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mj-lt"/>
              </a:rPr>
              <a:t>Revisit learning intention &amp; success criteria</a:t>
            </a:r>
          </a:p>
          <a:p>
            <a:pPr algn="ctr"/>
            <a:endParaRPr lang="en-US" sz="1400" dirty="0">
              <a:latin typeface="+mj-lt"/>
            </a:endParaRPr>
          </a:p>
          <a:p>
            <a:pPr algn="ctr"/>
            <a:r>
              <a:rPr lang="en-US" sz="1400" dirty="0" smtClean="0">
                <a:latin typeface="+mj-lt"/>
              </a:rPr>
              <a:t>Evaluate impact of lesson using G/A/R</a:t>
            </a:r>
          </a:p>
          <a:p>
            <a:pPr algn="ctr"/>
            <a:endParaRPr lang="en-US" sz="1400" dirty="0">
              <a:latin typeface="+mj-lt"/>
            </a:endParaRPr>
          </a:p>
          <a:p>
            <a:pPr algn="ctr"/>
            <a:r>
              <a:rPr lang="en-US" sz="1400" dirty="0" smtClean="0">
                <a:latin typeface="+mj-lt"/>
              </a:rPr>
              <a:t>Record in Planner</a:t>
            </a:r>
            <a:endParaRPr lang="en-US" sz="1400" dirty="0">
              <a:latin typeface="+mj-lt"/>
            </a:endParaRPr>
          </a:p>
        </p:txBody>
      </p:sp>
      <p:cxnSp>
        <p:nvCxnSpPr>
          <p:cNvPr id="24" name="Straight Arrow Connector 23"/>
          <p:cNvCxnSpPr/>
          <p:nvPr/>
        </p:nvCxnSpPr>
        <p:spPr>
          <a:xfrm>
            <a:off x="314315" y="2400279"/>
            <a:ext cx="11572875" cy="0"/>
          </a:xfrm>
          <a:prstGeom prst="straightConnector1">
            <a:avLst/>
          </a:prstGeom>
          <a:ln w="76200">
            <a:solidFill>
              <a:schemeClr val="bg1"/>
            </a:solidFill>
            <a:tailEnd type="triangle"/>
          </a:ln>
          <a:effectLst>
            <a:innerShdw blurRad="114300">
              <a:prstClr val="black"/>
            </a:innerShdw>
          </a:effectLst>
        </p:spPr>
        <p:style>
          <a:lnRef idx="1">
            <a:schemeClr val="accent1"/>
          </a:lnRef>
          <a:fillRef idx="0">
            <a:schemeClr val="accent1"/>
          </a:fillRef>
          <a:effectRef idx="0">
            <a:schemeClr val="accent1"/>
          </a:effectRef>
          <a:fontRef idx="minor">
            <a:schemeClr val="tx1"/>
          </a:fontRef>
        </p:style>
      </p:cxnSp>
      <p:sp>
        <p:nvSpPr>
          <p:cNvPr id="33" name="Rectangle 32"/>
          <p:cNvSpPr/>
          <p:nvPr/>
        </p:nvSpPr>
        <p:spPr>
          <a:xfrm>
            <a:off x="314312" y="6079527"/>
            <a:ext cx="11572875" cy="542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latin typeface="+mj-lt"/>
              </a:rPr>
              <a:t>Relationships </a:t>
            </a:r>
            <a:r>
              <a:rPr lang="en-US" sz="1600" dirty="0" smtClean="0">
                <a:latin typeface="+mj-lt"/>
              </a:rPr>
              <a:t>and </a:t>
            </a:r>
            <a:r>
              <a:rPr lang="en-US" sz="1600" b="1" dirty="0" smtClean="0">
                <a:latin typeface="+mj-lt"/>
              </a:rPr>
              <a:t>recognition of effort </a:t>
            </a:r>
            <a:r>
              <a:rPr lang="en-US" sz="1600" dirty="0" smtClean="0">
                <a:latin typeface="+mj-lt"/>
              </a:rPr>
              <a:t>as well as achievement</a:t>
            </a:r>
            <a:endParaRPr lang="en-US" sz="1600" dirty="0">
              <a:latin typeface="+mj-lt"/>
            </a:endParaRPr>
          </a:p>
        </p:txBody>
      </p:sp>
      <p:sp>
        <p:nvSpPr>
          <p:cNvPr id="34" name="Rectangle 33"/>
          <p:cNvSpPr/>
          <p:nvPr/>
        </p:nvSpPr>
        <p:spPr>
          <a:xfrm>
            <a:off x="314316" y="3914768"/>
            <a:ext cx="11572875" cy="542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latin typeface="+mj-lt"/>
              </a:rPr>
              <a:t>Questioning: “</a:t>
            </a:r>
            <a:r>
              <a:rPr lang="en-US" sz="1600" dirty="0" smtClean="0">
                <a:latin typeface="+mj-lt"/>
              </a:rPr>
              <a:t>Pose, Pause, Pounce, Bounce” – thinking time; show-me boards; getting students to explain their thinking</a:t>
            </a:r>
            <a:endParaRPr lang="en-US" sz="1600" dirty="0">
              <a:latin typeface="+mj-lt"/>
            </a:endParaRPr>
          </a:p>
        </p:txBody>
      </p:sp>
      <p:sp>
        <p:nvSpPr>
          <p:cNvPr id="35" name="Rectangle 34"/>
          <p:cNvSpPr/>
          <p:nvPr/>
        </p:nvSpPr>
        <p:spPr>
          <a:xfrm>
            <a:off x="314316" y="4457693"/>
            <a:ext cx="11572875" cy="542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latin typeface="+mj-lt"/>
              </a:rPr>
              <a:t>Discussion: </a:t>
            </a:r>
            <a:r>
              <a:rPr lang="en-US" sz="1600" dirty="0" smtClean="0">
                <a:latin typeface="+mj-lt"/>
              </a:rPr>
              <a:t>pairs, small group (e.g. “chat to a partner”; “think/pair/share”) or whole-class; can link to questioning</a:t>
            </a:r>
            <a:endParaRPr lang="en-US" sz="1600" dirty="0">
              <a:latin typeface="+mj-lt"/>
            </a:endParaRPr>
          </a:p>
        </p:txBody>
      </p:sp>
      <p:sp>
        <p:nvSpPr>
          <p:cNvPr id="36" name="Rectangle 35"/>
          <p:cNvSpPr/>
          <p:nvPr/>
        </p:nvSpPr>
        <p:spPr>
          <a:xfrm>
            <a:off x="314315" y="5002360"/>
            <a:ext cx="11572875" cy="542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latin typeface="+mj-lt"/>
              </a:rPr>
              <a:t>Feedback</a:t>
            </a:r>
            <a:r>
              <a:rPr lang="en-US" sz="1600" dirty="0">
                <a:latin typeface="+mj-lt"/>
              </a:rPr>
              <a:t>:</a:t>
            </a:r>
            <a:r>
              <a:rPr lang="en-US" sz="1600" dirty="0" smtClean="0">
                <a:latin typeface="+mj-lt"/>
              </a:rPr>
              <a:t> specific; link to success criteria or formative assessment; encourage self-evaluation; clear next steps </a:t>
            </a:r>
            <a:endParaRPr lang="en-US" sz="1600" dirty="0">
              <a:latin typeface="+mj-lt"/>
            </a:endParaRPr>
          </a:p>
        </p:txBody>
      </p:sp>
      <p:sp>
        <p:nvSpPr>
          <p:cNvPr id="37" name="Rectangle 36"/>
          <p:cNvSpPr/>
          <p:nvPr/>
        </p:nvSpPr>
        <p:spPr>
          <a:xfrm>
            <a:off x="314313" y="5535757"/>
            <a:ext cx="11572875" cy="542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latin typeface="+mj-lt"/>
              </a:rPr>
              <a:t>Support and challenge</a:t>
            </a:r>
            <a:r>
              <a:rPr lang="en-US" sz="1600" dirty="0" smtClean="0">
                <a:latin typeface="+mj-lt"/>
              </a:rPr>
              <a:t>: everyone is engaged and learning in the lesson</a:t>
            </a:r>
            <a:endParaRPr lang="en-US" sz="1600" dirty="0">
              <a:latin typeface="+mj-lt"/>
            </a:endParaRPr>
          </a:p>
        </p:txBody>
      </p:sp>
      <p:sp>
        <p:nvSpPr>
          <p:cNvPr id="38" name="Rectangle 37"/>
          <p:cNvSpPr/>
          <p:nvPr/>
        </p:nvSpPr>
        <p:spPr>
          <a:xfrm>
            <a:off x="314314" y="3380042"/>
            <a:ext cx="11572875" cy="542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latin typeface="+mj-lt"/>
              </a:rPr>
              <a:t>Formative </a:t>
            </a:r>
            <a:r>
              <a:rPr lang="en-US" sz="1600" b="1" dirty="0">
                <a:latin typeface="+mj-lt"/>
              </a:rPr>
              <a:t>a</a:t>
            </a:r>
            <a:r>
              <a:rPr lang="en-US" sz="1600" b="1" dirty="0" smtClean="0">
                <a:latin typeface="+mj-lt"/>
              </a:rPr>
              <a:t>ssessment: </a:t>
            </a:r>
            <a:r>
              <a:rPr lang="en-US" sz="1600" dirty="0" smtClean="0">
                <a:latin typeface="+mj-lt"/>
              </a:rPr>
              <a:t>specific; assesses prior learning or learning from lesson; ‘active assessment’ methodologies</a:t>
            </a:r>
            <a:endParaRPr lang="en-US" sz="1600" dirty="0">
              <a:latin typeface="+mj-lt"/>
            </a:endParaRPr>
          </a:p>
        </p:txBody>
      </p:sp>
      <p:cxnSp>
        <p:nvCxnSpPr>
          <p:cNvPr id="39" name="Straight Arrow Connector 38"/>
          <p:cNvCxnSpPr/>
          <p:nvPr/>
        </p:nvCxnSpPr>
        <p:spPr>
          <a:xfrm>
            <a:off x="323835" y="3367059"/>
            <a:ext cx="11572875" cy="0"/>
          </a:xfrm>
          <a:prstGeom prst="straightConnector1">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136659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Teacher as </a:t>
            </a:r>
            <a:r>
              <a:rPr lang="en-GB" b="1" dirty="0" smtClean="0"/>
              <a:t>FACILITATOR</a:t>
            </a:r>
            <a:r>
              <a:rPr lang="en-GB" dirty="0" smtClean="0"/>
              <a:t> of learning</a:t>
            </a:r>
            <a:endParaRPr lang="en-GB" dirty="0"/>
          </a:p>
        </p:txBody>
      </p:sp>
      <p:sp>
        <p:nvSpPr>
          <p:cNvPr id="3" name="Subtitle 2"/>
          <p:cNvSpPr>
            <a:spLocks noGrp="1"/>
          </p:cNvSpPr>
          <p:nvPr>
            <p:ph type="subTitle" idx="1"/>
          </p:nvPr>
        </p:nvSpPr>
        <p:spPr/>
        <p:txBody>
          <a:bodyPr/>
          <a:lstStyle/>
          <a:p>
            <a:r>
              <a:rPr lang="en-GB" dirty="0" smtClean="0">
                <a:solidFill>
                  <a:srgbClr val="0070C0"/>
                </a:solidFill>
                <a:latin typeface="+mj-lt"/>
              </a:rPr>
              <a:t>Teaching ‘core skills’</a:t>
            </a:r>
            <a:endParaRPr lang="en-GB" dirty="0">
              <a:solidFill>
                <a:srgbClr val="0070C0"/>
              </a:solidFill>
              <a:latin typeface="+mj-lt"/>
            </a:endParaRPr>
          </a:p>
        </p:txBody>
      </p:sp>
    </p:spTree>
    <p:extLst>
      <p:ext uri="{BB962C8B-B14F-4D97-AF65-F5344CB8AC3E}">
        <p14:creationId xmlns:p14="http://schemas.microsoft.com/office/powerpoint/2010/main" val="75428262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4317" y="2400293"/>
            <a:ext cx="2314575" cy="97155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latin typeface="+mj-lt"/>
              </a:rPr>
              <a:t>(1) Introduction</a:t>
            </a:r>
            <a:endParaRPr lang="en-US" b="1" dirty="0">
              <a:solidFill>
                <a:schemeClr val="tx1"/>
              </a:solidFill>
              <a:latin typeface="+mj-lt"/>
            </a:endParaRPr>
          </a:p>
        </p:txBody>
      </p:sp>
      <p:sp>
        <p:nvSpPr>
          <p:cNvPr id="5" name="Rectangle 4"/>
          <p:cNvSpPr/>
          <p:nvPr/>
        </p:nvSpPr>
        <p:spPr>
          <a:xfrm>
            <a:off x="2628892" y="2400293"/>
            <a:ext cx="2314575" cy="97155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mj-lt"/>
              </a:rPr>
              <a:t>(2) Prior learning</a:t>
            </a:r>
            <a:endParaRPr lang="en-US" b="1" dirty="0">
              <a:latin typeface="+mj-lt"/>
            </a:endParaRPr>
          </a:p>
        </p:txBody>
      </p:sp>
      <p:sp>
        <p:nvSpPr>
          <p:cNvPr id="6" name="Rectangle 5"/>
          <p:cNvSpPr/>
          <p:nvPr/>
        </p:nvSpPr>
        <p:spPr>
          <a:xfrm>
            <a:off x="4943467" y="2400293"/>
            <a:ext cx="4619631" cy="97155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mj-lt"/>
              </a:rPr>
              <a:t>(3) Problem-based, inquiry-based or web-based teaching; co-operative or collaborative learning</a:t>
            </a:r>
            <a:endParaRPr lang="en-US" b="1" dirty="0">
              <a:latin typeface="+mj-lt"/>
            </a:endParaRPr>
          </a:p>
        </p:txBody>
      </p:sp>
      <p:sp>
        <p:nvSpPr>
          <p:cNvPr id="8" name="Rectangle 7"/>
          <p:cNvSpPr/>
          <p:nvPr/>
        </p:nvSpPr>
        <p:spPr>
          <a:xfrm>
            <a:off x="9572617" y="2400293"/>
            <a:ext cx="2314575" cy="9715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latin typeface="+mj-lt"/>
              </a:rPr>
              <a:t>(4) Plenary</a:t>
            </a:r>
            <a:endParaRPr lang="en-US" b="1" dirty="0">
              <a:solidFill>
                <a:schemeClr val="tx1"/>
              </a:solidFill>
              <a:latin typeface="+mj-lt"/>
            </a:endParaRPr>
          </a:p>
        </p:txBody>
      </p:sp>
      <p:sp>
        <p:nvSpPr>
          <p:cNvPr id="15" name="Rectangle 14"/>
          <p:cNvSpPr/>
          <p:nvPr/>
        </p:nvSpPr>
        <p:spPr>
          <a:xfrm>
            <a:off x="314317" y="128582"/>
            <a:ext cx="2314575" cy="227171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mj-lt"/>
              </a:rPr>
              <a:t>Learning intention (WALT)</a:t>
            </a:r>
          </a:p>
          <a:p>
            <a:pPr algn="ctr"/>
            <a:endParaRPr lang="en-US" sz="1400" dirty="0">
              <a:latin typeface="+mj-lt"/>
            </a:endParaRPr>
          </a:p>
          <a:p>
            <a:pPr algn="ctr"/>
            <a:r>
              <a:rPr lang="en-US" sz="1400" dirty="0" smtClean="0">
                <a:latin typeface="+mj-lt"/>
              </a:rPr>
              <a:t>Success criteria </a:t>
            </a:r>
          </a:p>
          <a:p>
            <a:pPr algn="ctr"/>
            <a:r>
              <a:rPr lang="en-US" sz="1400" dirty="0" smtClean="0">
                <a:latin typeface="+mj-lt"/>
              </a:rPr>
              <a:t>(WILF)</a:t>
            </a:r>
          </a:p>
          <a:p>
            <a:pPr algn="ctr"/>
            <a:endParaRPr lang="en-US" sz="1400" dirty="0">
              <a:latin typeface="+mj-lt"/>
            </a:endParaRPr>
          </a:p>
          <a:p>
            <a:pPr algn="ctr"/>
            <a:r>
              <a:rPr lang="en-US" sz="1400" dirty="0" smtClean="0">
                <a:latin typeface="+mj-lt"/>
              </a:rPr>
              <a:t>Summary in Planner</a:t>
            </a:r>
            <a:endParaRPr lang="en-US" sz="1400" dirty="0">
              <a:latin typeface="+mj-lt"/>
            </a:endParaRPr>
          </a:p>
        </p:txBody>
      </p:sp>
      <p:sp>
        <p:nvSpPr>
          <p:cNvPr id="16" name="Rectangle 15"/>
          <p:cNvSpPr/>
          <p:nvPr/>
        </p:nvSpPr>
        <p:spPr>
          <a:xfrm>
            <a:off x="2628892" y="128582"/>
            <a:ext cx="2314575" cy="227171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lt"/>
              </a:rPr>
              <a:t>Re-cap previous lesson</a:t>
            </a:r>
          </a:p>
          <a:p>
            <a:pPr algn="ctr"/>
            <a:endParaRPr lang="en-US" sz="1400" dirty="0">
              <a:latin typeface="+mj-lt"/>
            </a:endParaRPr>
          </a:p>
          <a:p>
            <a:pPr algn="ctr"/>
            <a:r>
              <a:rPr lang="en-US" sz="1400" dirty="0">
                <a:latin typeface="+mj-lt"/>
              </a:rPr>
              <a:t>Assess what do students know, understand or can they do already, including misconceptions</a:t>
            </a:r>
          </a:p>
          <a:p>
            <a:pPr algn="ctr"/>
            <a:endParaRPr lang="en-US" sz="1600" dirty="0">
              <a:latin typeface="+mj-lt"/>
            </a:endParaRPr>
          </a:p>
        </p:txBody>
      </p:sp>
      <p:sp>
        <p:nvSpPr>
          <p:cNvPr id="20" name="Rectangle 19"/>
          <p:cNvSpPr/>
          <p:nvPr/>
        </p:nvSpPr>
        <p:spPr>
          <a:xfrm>
            <a:off x="4943467" y="128568"/>
            <a:ext cx="4619631" cy="227171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latin typeface="+mj-lt"/>
            </a:endParaRPr>
          </a:p>
        </p:txBody>
      </p:sp>
      <p:sp>
        <p:nvSpPr>
          <p:cNvPr id="22" name="Rectangle 21"/>
          <p:cNvSpPr/>
          <p:nvPr/>
        </p:nvSpPr>
        <p:spPr>
          <a:xfrm>
            <a:off x="9572616" y="128568"/>
            <a:ext cx="2314575" cy="227171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mj-lt"/>
              </a:rPr>
              <a:t>Revisit learning intention &amp; success criteria</a:t>
            </a:r>
          </a:p>
          <a:p>
            <a:pPr algn="ctr"/>
            <a:endParaRPr lang="en-US" sz="1400" dirty="0">
              <a:latin typeface="+mj-lt"/>
            </a:endParaRPr>
          </a:p>
          <a:p>
            <a:pPr algn="ctr"/>
            <a:r>
              <a:rPr lang="en-US" sz="1400" dirty="0" smtClean="0">
                <a:latin typeface="+mj-lt"/>
              </a:rPr>
              <a:t>Evaluate impact of lesson using G/A/R</a:t>
            </a:r>
          </a:p>
          <a:p>
            <a:pPr algn="ctr"/>
            <a:endParaRPr lang="en-US" sz="1400" dirty="0">
              <a:latin typeface="+mj-lt"/>
            </a:endParaRPr>
          </a:p>
          <a:p>
            <a:pPr algn="ctr"/>
            <a:r>
              <a:rPr lang="en-US" sz="1400" dirty="0" smtClean="0">
                <a:latin typeface="+mj-lt"/>
              </a:rPr>
              <a:t>Record in Planner</a:t>
            </a:r>
            <a:endParaRPr lang="en-US" sz="1400" dirty="0">
              <a:latin typeface="+mj-lt"/>
            </a:endParaRPr>
          </a:p>
        </p:txBody>
      </p:sp>
      <p:cxnSp>
        <p:nvCxnSpPr>
          <p:cNvPr id="24" name="Straight Arrow Connector 23"/>
          <p:cNvCxnSpPr/>
          <p:nvPr/>
        </p:nvCxnSpPr>
        <p:spPr>
          <a:xfrm>
            <a:off x="314315" y="2400279"/>
            <a:ext cx="11572875" cy="0"/>
          </a:xfrm>
          <a:prstGeom prst="straightConnector1">
            <a:avLst/>
          </a:prstGeom>
          <a:ln w="76200">
            <a:solidFill>
              <a:schemeClr val="bg1"/>
            </a:solidFill>
            <a:tailEnd type="triangle"/>
          </a:ln>
          <a:effectLst>
            <a:innerShdw blurRad="114300">
              <a:prstClr val="black"/>
            </a:innerShdw>
          </a:effectLst>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314312" y="6079527"/>
            <a:ext cx="11572875" cy="542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latin typeface="+mj-lt"/>
              </a:rPr>
              <a:t>Relationships </a:t>
            </a:r>
            <a:r>
              <a:rPr lang="en-US" sz="1600" dirty="0" smtClean="0">
                <a:latin typeface="+mj-lt"/>
              </a:rPr>
              <a:t>and </a:t>
            </a:r>
            <a:r>
              <a:rPr lang="en-US" sz="1600" b="1" dirty="0" smtClean="0">
                <a:latin typeface="+mj-lt"/>
              </a:rPr>
              <a:t>recognition of effort </a:t>
            </a:r>
            <a:r>
              <a:rPr lang="en-US" sz="1600" dirty="0" smtClean="0">
                <a:latin typeface="+mj-lt"/>
              </a:rPr>
              <a:t>as well as achievement</a:t>
            </a:r>
            <a:endParaRPr lang="en-US" sz="1600" dirty="0">
              <a:latin typeface="+mj-lt"/>
            </a:endParaRPr>
          </a:p>
        </p:txBody>
      </p:sp>
      <p:sp>
        <p:nvSpPr>
          <p:cNvPr id="19" name="Rectangle 18"/>
          <p:cNvSpPr/>
          <p:nvPr/>
        </p:nvSpPr>
        <p:spPr>
          <a:xfrm>
            <a:off x="314316" y="3914768"/>
            <a:ext cx="11572875" cy="542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latin typeface="+mj-lt"/>
              </a:rPr>
              <a:t>Questioning: “</a:t>
            </a:r>
            <a:r>
              <a:rPr lang="en-US" sz="1600" dirty="0" smtClean="0">
                <a:latin typeface="+mj-lt"/>
              </a:rPr>
              <a:t>Pose, Pause, Pounce, Bounce” – thinking time; show-me boards; getting students to explain their thinking</a:t>
            </a:r>
            <a:endParaRPr lang="en-US" sz="1600" dirty="0">
              <a:latin typeface="+mj-lt"/>
            </a:endParaRPr>
          </a:p>
        </p:txBody>
      </p:sp>
      <p:sp>
        <p:nvSpPr>
          <p:cNvPr id="21" name="Rectangle 20"/>
          <p:cNvSpPr/>
          <p:nvPr/>
        </p:nvSpPr>
        <p:spPr>
          <a:xfrm>
            <a:off x="314316" y="4457693"/>
            <a:ext cx="11572875" cy="542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latin typeface="+mj-lt"/>
              </a:rPr>
              <a:t>Discussion: </a:t>
            </a:r>
            <a:r>
              <a:rPr lang="en-US" sz="1600" dirty="0" smtClean="0">
                <a:latin typeface="+mj-lt"/>
              </a:rPr>
              <a:t>pairs, small group (e.g. “chat to a partner”; “think/pair/share”) or whole-class; can link to questioning</a:t>
            </a:r>
            <a:endParaRPr lang="en-US" sz="1600" dirty="0">
              <a:latin typeface="+mj-lt"/>
            </a:endParaRPr>
          </a:p>
        </p:txBody>
      </p:sp>
      <p:sp>
        <p:nvSpPr>
          <p:cNvPr id="23" name="Rectangle 22"/>
          <p:cNvSpPr/>
          <p:nvPr/>
        </p:nvSpPr>
        <p:spPr>
          <a:xfrm>
            <a:off x="314315" y="5002360"/>
            <a:ext cx="11572875" cy="542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latin typeface="+mj-lt"/>
              </a:rPr>
              <a:t>Feedback</a:t>
            </a:r>
            <a:r>
              <a:rPr lang="en-US" sz="1600" dirty="0">
                <a:latin typeface="+mj-lt"/>
              </a:rPr>
              <a:t>:</a:t>
            </a:r>
            <a:r>
              <a:rPr lang="en-US" sz="1600" dirty="0" smtClean="0">
                <a:latin typeface="+mj-lt"/>
              </a:rPr>
              <a:t> specific; link to success criteria or formative assessment; encourage self-evaluation; clear next steps </a:t>
            </a:r>
            <a:endParaRPr lang="en-US" sz="1600" dirty="0">
              <a:latin typeface="+mj-lt"/>
            </a:endParaRPr>
          </a:p>
        </p:txBody>
      </p:sp>
      <p:sp>
        <p:nvSpPr>
          <p:cNvPr id="25" name="Rectangle 24"/>
          <p:cNvSpPr/>
          <p:nvPr/>
        </p:nvSpPr>
        <p:spPr>
          <a:xfrm>
            <a:off x="314313" y="5535757"/>
            <a:ext cx="11572875" cy="542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latin typeface="+mj-lt"/>
              </a:rPr>
              <a:t>Support and challenge</a:t>
            </a:r>
            <a:r>
              <a:rPr lang="en-US" sz="1600" dirty="0" smtClean="0">
                <a:latin typeface="+mj-lt"/>
              </a:rPr>
              <a:t>: everyone is engaged and learning in the lesson</a:t>
            </a:r>
            <a:endParaRPr lang="en-US" sz="1600" dirty="0">
              <a:latin typeface="+mj-lt"/>
            </a:endParaRPr>
          </a:p>
        </p:txBody>
      </p:sp>
      <p:sp>
        <p:nvSpPr>
          <p:cNvPr id="26" name="Rectangle 25"/>
          <p:cNvSpPr/>
          <p:nvPr/>
        </p:nvSpPr>
        <p:spPr>
          <a:xfrm>
            <a:off x="314314" y="3380042"/>
            <a:ext cx="11572875" cy="542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latin typeface="+mj-lt"/>
              </a:rPr>
              <a:t>Formative </a:t>
            </a:r>
            <a:r>
              <a:rPr lang="en-US" sz="1600" b="1" dirty="0">
                <a:latin typeface="+mj-lt"/>
              </a:rPr>
              <a:t>a</a:t>
            </a:r>
            <a:r>
              <a:rPr lang="en-US" sz="1600" b="1" dirty="0" smtClean="0">
                <a:latin typeface="+mj-lt"/>
              </a:rPr>
              <a:t>ssessment: </a:t>
            </a:r>
            <a:r>
              <a:rPr lang="en-US" sz="1600" dirty="0" smtClean="0">
                <a:latin typeface="+mj-lt"/>
              </a:rPr>
              <a:t>specific; assesses prior learning or learning from lesson; ‘active assessment’ methodologies</a:t>
            </a:r>
            <a:endParaRPr lang="en-US" sz="1600" dirty="0">
              <a:latin typeface="+mj-lt"/>
            </a:endParaRPr>
          </a:p>
        </p:txBody>
      </p:sp>
      <p:cxnSp>
        <p:nvCxnSpPr>
          <p:cNvPr id="27" name="Straight Arrow Connector 26"/>
          <p:cNvCxnSpPr/>
          <p:nvPr/>
        </p:nvCxnSpPr>
        <p:spPr>
          <a:xfrm>
            <a:off x="323835" y="3367059"/>
            <a:ext cx="11572875" cy="0"/>
          </a:xfrm>
          <a:prstGeom prst="straightConnector1">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4434155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What does this mean for us?</a:t>
            </a:r>
            <a:endParaRPr lang="en-GB" b="1" dirty="0">
              <a:solidFill>
                <a:srgbClr val="0070C0"/>
              </a:solidFill>
            </a:endParaRPr>
          </a:p>
        </p:txBody>
      </p:sp>
      <p:sp>
        <p:nvSpPr>
          <p:cNvPr id="3" name="Content Placeholder 2"/>
          <p:cNvSpPr>
            <a:spLocks noGrp="1"/>
          </p:cNvSpPr>
          <p:nvPr>
            <p:ph idx="1"/>
          </p:nvPr>
        </p:nvSpPr>
        <p:spPr/>
        <p:txBody>
          <a:bodyPr>
            <a:normAutofit fontScale="92500" lnSpcReduction="20000"/>
          </a:bodyPr>
          <a:lstStyle/>
          <a:p>
            <a:pPr>
              <a:buClrTx/>
            </a:pPr>
            <a:r>
              <a:rPr lang="en-GB" dirty="0" smtClean="0">
                <a:latin typeface="+mj-lt"/>
              </a:rPr>
              <a:t>Continue with our focus on the continuous improvement of teaching and learning, but with </a:t>
            </a:r>
            <a:r>
              <a:rPr lang="en-GB" dirty="0" smtClean="0">
                <a:solidFill>
                  <a:srgbClr val="0070C0"/>
                </a:solidFill>
                <a:latin typeface="+mj-lt"/>
              </a:rPr>
              <a:t>a specific focus on ensuring that the practices used in every classroom, every lesson, are the best practices for achieving the outcomes that we are aiming for.</a:t>
            </a:r>
            <a:endParaRPr lang="en-GB" dirty="0" smtClean="0">
              <a:latin typeface="+mj-lt"/>
            </a:endParaRPr>
          </a:p>
          <a:p>
            <a:pPr lvl="1"/>
            <a:r>
              <a:rPr lang="en-GB" dirty="0" smtClean="0">
                <a:solidFill>
                  <a:schemeClr val="tx1"/>
                </a:solidFill>
                <a:latin typeface="+mj-lt"/>
              </a:rPr>
              <a:t>Distinction between ‘content’ and ‘core skills’.</a:t>
            </a:r>
          </a:p>
          <a:p>
            <a:pPr lvl="1"/>
            <a:r>
              <a:rPr lang="en-GB" dirty="0" smtClean="0">
                <a:solidFill>
                  <a:schemeClr val="tx1"/>
                </a:solidFill>
                <a:latin typeface="+mj-lt"/>
              </a:rPr>
              <a:t>A focus on ‘content’ (before ‘core skills’).</a:t>
            </a:r>
          </a:p>
          <a:p>
            <a:pPr lvl="1"/>
            <a:endParaRPr lang="en-GB" dirty="0">
              <a:latin typeface="+mj-lt"/>
            </a:endParaRPr>
          </a:p>
          <a:p>
            <a:pPr>
              <a:buClrTx/>
            </a:pPr>
            <a:r>
              <a:rPr lang="en-GB" dirty="0" smtClean="0">
                <a:latin typeface="+mj-lt"/>
              </a:rPr>
              <a:t>This means a relentless and collaborative focus on specific teaching practices.</a:t>
            </a:r>
          </a:p>
          <a:p>
            <a:pPr lvl="1">
              <a:buClrTx/>
            </a:pPr>
            <a:r>
              <a:rPr lang="en-GB" sz="2400" dirty="0">
                <a:solidFill>
                  <a:srgbClr val="0070C0"/>
                </a:solidFill>
                <a:latin typeface="+mj-lt"/>
              </a:rPr>
              <a:t>Our </a:t>
            </a:r>
            <a:r>
              <a:rPr lang="en-GB" sz="2400" i="1" dirty="0">
                <a:solidFill>
                  <a:srgbClr val="0070C0"/>
                </a:solidFill>
                <a:latin typeface="+mj-lt"/>
              </a:rPr>
              <a:t>Lesson Evaluation Toolkit </a:t>
            </a:r>
            <a:r>
              <a:rPr lang="en-GB" sz="2400" dirty="0">
                <a:solidFill>
                  <a:srgbClr val="0070C0"/>
                </a:solidFill>
                <a:latin typeface="+mj-lt"/>
              </a:rPr>
              <a:t>can be applied to either the ‘activator’ or the ‘facilitator’ model of teaching</a:t>
            </a:r>
            <a:r>
              <a:rPr lang="en-GB" sz="2400" dirty="0" smtClean="0">
                <a:solidFill>
                  <a:srgbClr val="0070C0"/>
                </a:solidFill>
                <a:latin typeface="+mj-lt"/>
              </a:rPr>
              <a:t>.</a:t>
            </a:r>
          </a:p>
          <a:p>
            <a:pPr lvl="1">
              <a:buClrTx/>
            </a:pPr>
            <a:r>
              <a:rPr lang="en-GB" sz="2400" b="1" dirty="0" smtClean="0">
                <a:solidFill>
                  <a:srgbClr val="0070C0"/>
                </a:solidFill>
                <a:latin typeface="+mj-lt"/>
              </a:rPr>
              <a:t>The ‘Teacher as Activator’ model should be seen as the principal model for us as a school.</a:t>
            </a:r>
            <a:endParaRPr lang="en-GB" sz="2400" b="1" dirty="0">
              <a:solidFill>
                <a:srgbClr val="0070C0"/>
              </a:solidFill>
              <a:latin typeface="+mj-lt"/>
            </a:endParaRPr>
          </a:p>
        </p:txBody>
      </p:sp>
    </p:spTree>
    <p:extLst>
      <p:ext uri="{BB962C8B-B14F-4D97-AF65-F5344CB8AC3E}">
        <p14:creationId xmlns:p14="http://schemas.microsoft.com/office/powerpoint/2010/main" val="1585294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4317" y="2400293"/>
            <a:ext cx="2314575" cy="97155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latin typeface="+mj-lt"/>
              </a:rPr>
              <a:t>(1) Introduction</a:t>
            </a:r>
            <a:endParaRPr lang="en-US" b="1" dirty="0">
              <a:solidFill>
                <a:schemeClr val="tx1"/>
              </a:solidFill>
              <a:latin typeface="+mj-lt"/>
            </a:endParaRPr>
          </a:p>
        </p:txBody>
      </p:sp>
      <p:sp>
        <p:nvSpPr>
          <p:cNvPr id="5" name="Rectangle 4"/>
          <p:cNvSpPr/>
          <p:nvPr/>
        </p:nvSpPr>
        <p:spPr>
          <a:xfrm>
            <a:off x="2628892" y="2400293"/>
            <a:ext cx="2314575" cy="97155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mj-lt"/>
              </a:rPr>
              <a:t>(2) Prior learning</a:t>
            </a:r>
            <a:endParaRPr lang="en-US" b="1" dirty="0">
              <a:latin typeface="+mj-lt"/>
            </a:endParaRPr>
          </a:p>
        </p:txBody>
      </p:sp>
      <p:sp>
        <p:nvSpPr>
          <p:cNvPr id="6" name="Rectangle 5"/>
          <p:cNvSpPr/>
          <p:nvPr/>
        </p:nvSpPr>
        <p:spPr>
          <a:xfrm>
            <a:off x="4943467" y="2400293"/>
            <a:ext cx="2314575" cy="97155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mj-lt"/>
              </a:rPr>
              <a:t>(3) Direct, interactive teaching</a:t>
            </a:r>
            <a:endParaRPr lang="en-US" b="1" dirty="0">
              <a:latin typeface="+mj-lt"/>
            </a:endParaRPr>
          </a:p>
        </p:txBody>
      </p:sp>
      <p:sp>
        <p:nvSpPr>
          <p:cNvPr id="7" name="Rectangle 6"/>
          <p:cNvSpPr/>
          <p:nvPr/>
        </p:nvSpPr>
        <p:spPr>
          <a:xfrm>
            <a:off x="7258042" y="2400293"/>
            <a:ext cx="2314575" cy="97155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mj-lt"/>
              </a:rPr>
              <a:t>(4) Focused </a:t>
            </a:r>
            <a:r>
              <a:rPr lang="en-US" b="1" dirty="0" err="1">
                <a:latin typeface="+mj-lt"/>
              </a:rPr>
              <a:t>p</a:t>
            </a:r>
            <a:r>
              <a:rPr lang="en-US" b="1" dirty="0" err="1" smtClean="0">
                <a:latin typeface="+mj-lt"/>
              </a:rPr>
              <a:t>ractise</a:t>
            </a:r>
            <a:endParaRPr lang="en-US" b="1" dirty="0">
              <a:latin typeface="+mj-lt"/>
            </a:endParaRPr>
          </a:p>
        </p:txBody>
      </p:sp>
      <p:sp>
        <p:nvSpPr>
          <p:cNvPr id="8" name="Rectangle 7"/>
          <p:cNvSpPr/>
          <p:nvPr/>
        </p:nvSpPr>
        <p:spPr>
          <a:xfrm>
            <a:off x="9572617" y="2400293"/>
            <a:ext cx="2314575" cy="9715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latin typeface="+mj-lt"/>
              </a:rPr>
              <a:t>(5) Plenary</a:t>
            </a:r>
            <a:endParaRPr lang="en-US" b="1" dirty="0">
              <a:solidFill>
                <a:schemeClr val="tx1"/>
              </a:solidFill>
              <a:latin typeface="+mj-lt"/>
            </a:endParaRPr>
          </a:p>
        </p:txBody>
      </p:sp>
      <p:sp>
        <p:nvSpPr>
          <p:cNvPr id="15" name="Rectangle 14"/>
          <p:cNvSpPr/>
          <p:nvPr/>
        </p:nvSpPr>
        <p:spPr>
          <a:xfrm>
            <a:off x="314317" y="128582"/>
            <a:ext cx="2314575" cy="227171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mj-lt"/>
              </a:rPr>
              <a:t>Learning intention (WALT) is clear</a:t>
            </a:r>
          </a:p>
          <a:p>
            <a:pPr algn="ctr"/>
            <a:endParaRPr lang="en-US" sz="1400" dirty="0">
              <a:latin typeface="+mj-lt"/>
            </a:endParaRPr>
          </a:p>
          <a:p>
            <a:pPr algn="ctr"/>
            <a:r>
              <a:rPr lang="en-US" sz="1400" dirty="0" smtClean="0">
                <a:latin typeface="+mj-lt"/>
              </a:rPr>
              <a:t>Summary in Planner</a:t>
            </a:r>
          </a:p>
          <a:p>
            <a:pPr algn="ctr"/>
            <a:endParaRPr lang="en-US" sz="1400" dirty="0">
              <a:latin typeface="+mj-lt"/>
            </a:endParaRPr>
          </a:p>
          <a:p>
            <a:pPr algn="ctr"/>
            <a:r>
              <a:rPr lang="en-US" sz="1400" dirty="0" smtClean="0">
                <a:latin typeface="+mj-lt"/>
              </a:rPr>
              <a:t>Success criteria </a:t>
            </a:r>
          </a:p>
          <a:p>
            <a:pPr algn="ctr"/>
            <a:r>
              <a:rPr lang="en-US" sz="1400" dirty="0" smtClean="0">
                <a:latin typeface="+mj-lt"/>
              </a:rPr>
              <a:t>(WILF) shared &amp; used</a:t>
            </a:r>
          </a:p>
          <a:p>
            <a:pPr algn="ctr"/>
            <a:endParaRPr lang="en-US" sz="1400" dirty="0">
              <a:latin typeface="+mj-lt"/>
            </a:endParaRPr>
          </a:p>
        </p:txBody>
      </p:sp>
      <p:sp>
        <p:nvSpPr>
          <p:cNvPr id="16" name="Rectangle 15"/>
          <p:cNvSpPr/>
          <p:nvPr/>
        </p:nvSpPr>
        <p:spPr>
          <a:xfrm>
            <a:off x="2628892" y="128582"/>
            <a:ext cx="2314575" cy="227171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mj-lt"/>
              </a:rPr>
              <a:t>Re-cap previous lesson</a:t>
            </a:r>
          </a:p>
          <a:p>
            <a:pPr algn="ctr"/>
            <a:endParaRPr lang="en-US" sz="1400" dirty="0">
              <a:latin typeface="+mj-lt"/>
            </a:endParaRPr>
          </a:p>
          <a:p>
            <a:pPr algn="ctr"/>
            <a:r>
              <a:rPr lang="en-US" sz="1400" dirty="0" smtClean="0">
                <a:latin typeface="+mj-lt"/>
              </a:rPr>
              <a:t>Assess what students know, understand or can do already, including misconceptions</a:t>
            </a:r>
          </a:p>
        </p:txBody>
      </p:sp>
      <p:sp>
        <p:nvSpPr>
          <p:cNvPr id="20" name="Rectangle 19"/>
          <p:cNvSpPr/>
          <p:nvPr/>
        </p:nvSpPr>
        <p:spPr>
          <a:xfrm>
            <a:off x="4943467" y="128568"/>
            <a:ext cx="2314575" cy="227171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mj-lt"/>
              </a:rPr>
              <a:t>Clear exposition, with visuals</a:t>
            </a:r>
          </a:p>
          <a:p>
            <a:pPr algn="ctr"/>
            <a:endParaRPr lang="en-US" sz="1400" dirty="0">
              <a:latin typeface="+mj-lt"/>
            </a:endParaRPr>
          </a:p>
          <a:p>
            <a:pPr algn="ctr"/>
            <a:r>
              <a:rPr lang="en-US" sz="1400" dirty="0" smtClean="0">
                <a:latin typeface="+mj-lt"/>
              </a:rPr>
              <a:t>Modelling, with examples &amp; non-examples</a:t>
            </a:r>
          </a:p>
          <a:p>
            <a:pPr algn="ctr"/>
            <a:endParaRPr lang="en-US" sz="1400" dirty="0">
              <a:latin typeface="+mj-lt"/>
            </a:endParaRPr>
          </a:p>
          <a:p>
            <a:pPr algn="ctr"/>
            <a:r>
              <a:rPr lang="en-US" sz="1400" dirty="0" smtClean="0">
                <a:latin typeface="+mj-lt"/>
              </a:rPr>
              <a:t>Stimulate interest and thinking in everyone</a:t>
            </a:r>
            <a:endParaRPr lang="en-US" sz="1600" dirty="0">
              <a:latin typeface="+mj-lt"/>
            </a:endParaRPr>
          </a:p>
        </p:txBody>
      </p:sp>
      <p:sp>
        <p:nvSpPr>
          <p:cNvPr id="21" name="Rectangle 20"/>
          <p:cNvSpPr/>
          <p:nvPr/>
        </p:nvSpPr>
        <p:spPr>
          <a:xfrm>
            <a:off x="7258041" y="128568"/>
            <a:ext cx="2314575" cy="227171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mj-lt"/>
              </a:rPr>
              <a:t>Scaffold support</a:t>
            </a:r>
          </a:p>
          <a:p>
            <a:pPr algn="ctr"/>
            <a:endParaRPr lang="en-US" sz="1400" dirty="0">
              <a:latin typeface="+mj-lt"/>
            </a:endParaRPr>
          </a:p>
          <a:p>
            <a:pPr algn="ctr"/>
            <a:r>
              <a:rPr lang="en-US" sz="1400" dirty="0" smtClean="0">
                <a:latin typeface="+mj-lt"/>
              </a:rPr>
              <a:t>Supported by self- or peer- assessment</a:t>
            </a:r>
          </a:p>
          <a:p>
            <a:pPr algn="ctr"/>
            <a:endParaRPr lang="en-US" sz="1400" dirty="0">
              <a:latin typeface="+mj-lt"/>
            </a:endParaRPr>
          </a:p>
          <a:p>
            <a:pPr algn="ctr"/>
            <a:r>
              <a:rPr lang="en-US" sz="1400" dirty="0">
                <a:latin typeface="+mj-lt"/>
              </a:rPr>
              <a:t>Continue via homework</a:t>
            </a:r>
          </a:p>
          <a:p>
            <a:pPr algn="ctr"/>
            <a:endParaRPr lang="en-US" sz="1400" dirty="0">
              <a:latin typeface="+mj-lt"/>
            </a:endParaRPr>
          </a:p>
        </p:txBody>
      </p:sp>
      <p:sp>
        <p:nvSpPr>
          <p:cNvPr id="22" name="Rectangle 21"/>
          <p:cNvSpPr/>
          <p:nvPr/>
        </p:nvSpPr>
        <p:spPr>
          <a:xfrm>
            <a:off x="9572616" y="128568"/>
            <a:ext cx="2314575" cy="227171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mj-lt"/>
              </a:rPr>
              <a:t>Revisit learning intention &amp; success criteria</a:t>
            </a:r>
          </a:p>
          <a:p>
            <a:pPr algn="ctr"/>
            <a:endParaRPr lang="en-US" sz="1400" dirty="0">
              <a:latin typeface="+mj-lt"/>
            </a:endParaRPr>
          </a:p>
          <a:p>
            <a:pPr algn="ctr"/>
            <a:r>
              <a:rPr lang="en-US" sz="1400" dirty="0" smtClean="0">
                <a:latin typeface="+mj-lt"/>
              </a:rPr>
              <a:t>Evaluate impact of lesson using G/A/R</a:t>
            </a:r>
          </a:p>
          <a:p>
            <a:pPr algn="ctr"/>
            <a:endParaRPr lang="en-US" sz="1400" dirty="0">
              <a:latin typeface="+mj-lt"/>
            </a:endParaRPr>
          </a:p>
          <a:p>
            <a:pPr algn="ctr"/>
            <a:r>
              <a:rPr lang="en-US" sz="1400" dirty="0" smtClean="0">
                <a:latin typeface="+mj-lt"/>
              </a:rPr>
              <a:t>Record in Planner</a:t>
            </a:r>
            <a:endParaRPr lang="en-US" sz="1400" dirty="0">
              <a:latin typeface="+mj-lt"/>
            </a:endParaRPr>
          </a:p>
        </p:txBody>
      </p:sp>
      <p:cxnSp>
        <p:nvCxnSpPr>
          <p:cNvPr id="24" name="Straight Arrow Connector 23"/>
          <p:cNvCxnSpPr/>
          <p:nvPr/>
        </p:nvCxnSpPr>
        <p:spPr>
          <a:xfrm>
            <a:off x="314315" y="2400279"/>
            <a:ext cx="11572875" cy="0"/>
          </a:xfrm>
          <a:prstGeom prst="straightConnector1">
            <a:avLst/>
          </a:prstGeom>
          <a:ln w="76200">
            <a:solidFill>
              <a:schemeClr val="bg1"/>
            </a:solidFill>
            <a:tailEnd type="triangle"/>
          </a:ln>
          <a:effectLst>
            <a:innerShdw blurRad="114300">
              <a:prstClr val="black"/>
            </a:innerShdw>
          </a:effectLst>
        </p:spPr>
        <p:style>
          <a:lnRef idx="1">
            <a:schemeClr val="accent1"/>
          </a:lnRef>
          <a:fillRef idx="0">
            <a:schemeClr val="accent1"/>
          </a:fillRef>
          <a:effectRef idx="0">
            <a:schemeClr val="accent1"/>
          </a:effectRef>
          <a:fontRef idx="minor">
            <a:schemeClr val="tx1"/>
          </a:fontRef>
        </p:style>
      </p:cxnSp>
      <p:sp>
        <p:nvSpPr>
          <p:cNvPr id="33" name="Rectangle 32"/>
          <p:cNvSpPr/>
          <p:nvPr/>
        </p:nvSpPr>
        <p:spPr>
          <a:xfrm>
            <a:off x="314312" y="6079527"/>
            <a:ext cx="11572875" cy="542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latin typeface="+mj-lt"/>
              </a:rPr>
              <a:t>Relationships </a:t>
            </a:r>
            <a:r>
              <a:rPr lang="en-US" sz="1600" dirty="0" smtClean="0">
                <a:latin typeface="+mj-lt"/>
              </a:rPr>
              <a:t>and </a:t>
            </a:r>
            <a:r>
              <a:rPr lang="en-US" sz="1600" b="1" dirty="0" smtClean="0">
                <a:latin typeface="+mj-lt"/>
              </a:rPr>
              <a:t>recognition of effort </a:t>
            </a:r>
            <a:r>
              <a:rPr lang="en-US" sz="1600" dirty="0" smtClean="0">
                <a:latin typeface="+mj-lt"/>
              </a:rPr>
              <a:t>as well as achievement</a:t>
            </a:r>
            <a:endParaRPr lang="en-US" sz="1600" dirty="0">
              <a:latin typeface="+mj-lt"/>
            </a:endParaRPr>
          </a:p>
        </p:txBody>
      </p:sp>
      <p:sp>
        <p:nvSpPr>
          <p:cNvPr id="34" name="Rectangle 33"/>
          <p:cNvSpPr/>
          <p:nvPr/>
        </p:nvSpPr>
        <p:spPr>
          <a:xfrm>
            <a:off x="314316" y="3914768"/>
            <a:ext cx="11572875" cy="542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latin typeface="+mj-lt"/>
              </a:rPr>
              <a:t>Questioning: “</a:t>
            </a:r>
            <a:r>
              <a:rPr lang="en-US" sz="1600" dirty="0" smtClean="0">
                <a:latin typeface="+mj-lt"/>
              </a:rPr>
              <a:t>Pose, Pause, Pounce, Bounce” – thinking time; show-me boards; getting students to explain their thinking</a:t>
            </a:r>
            <a:endParaRPr lang="en-US" sz="1600" dirty="0">
              <a:latin typeface="+mj-lt"/>
            </a:endParaRPr>
          </a:p>
        </p:txBody>
      </p:sp>
      <p:sp>
        <p:nvSpPr>
          <p:cNvPr id="35" name="Rectangle 34"/>
          <p:cNvSpPr/>
          <p:nvPr/>
        </p:nvSpPr>
        <p:spPr>
          <a:xfrm>
            <a:off x="314316" y="4457693"/>
            <a:ext cx="11572875" cy="542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latin typeface="+mj-lt"/>
              </a:rPr>
              <a:t>Discussion: </a:t>
            </a:r>
            <a:r>
              <a:rPr lang="en-US" sz="1600" dirty="0" smtClean="0">
                <a:latin typeface="+mj-lt"/>
              </a:rPr>
              <a:t>pairs, small group (e.g. “chat to a partner”; “think/pair/share”) or whole-class; can link to questioning</a:t>
            </a:r>
            <a:endParaRPr lang="en-US" sz="1600" dirty="0">
              <a:latin typeface="+mj-lt"/>
            </a:endParaRPr>
          </a:p>
        </p:txBody>
      </p:sp>
      <p:sp>
        <p:nvSpPr>
          <p:cNvPr id="36" name="Rectangle 35"/>
          <p:cNvSpPr/>
          <p:nvPr/>
        </p:nvSpPr>
        <p:spPr>
          <a:xfrm>
            <a:off x="314315" y="5002360"/>
            <a:ext cx="11572875" cy="542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latin typeface="+mj-lt"/>
              </a:rPr>
              <a:t>Feedback</a:t>
            </a:r>
            <a:r>
              <a:rPr lang="en-US" sz="1600" dirty="0">
                <a:latin typeface="+mj-lt"/>
              </a:rPr>
              <a:t>:</a:t>
            </a:r>
            <a:r>
              <a:rPr lang="en-US" sz="1600" dirty="0" smtClean="0">
                <a:latin typeface="+mj-lt"/>
              </a:rPr>
              <a:t> specific; link to success criteria or formative assessment; encourage self-evaluation; clear next steps </a:t>
            </a:r>
            <a:endParaRPr lang="en-US" sz="1600" dirty="0">
              <a:latin typeface="+mj-lt"/>
            </a:endParaRPr>
          </a:p>
        </p:txBody>
      </p:sp>
      <p:sp>
        <p:nvSpPr>
          <p:cNvPr id="37" name="Rectangle 36"/>
          <p:cNvSpPr/>
          <p:nvPr/>
        </p:nvSpPr>
        <p:spPr>
          <a:xfrm>
            <a:off x="314313" y="5535757"/>
            <a:ext cx="11572875" cy="542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latin typeface="+mj-lt"/>
              </a:rPr>
              <a:t>Support and challenge</a:t>
            </a:r>
            <a:r>
              <a:rPr lang="en-US" sz="1600" dirty="0" smtClean="0">
                <a:latin typeface="+mj-lt"/>
              </a:rPr>
              <a:t>: everyone is engaged and learning in the lesson</a:t>
            </a:r>
            <a:endParaRPr lang="en-US" sz="1600" dirty="0">
              <a:latin typeface="+mj-lt"/>
            </a:endParaRPr>
          </a:p>
        </p:txBody>
      </p:sp>
      <p:sp>
        <p:nvSpPr>
          <p:cNvPr id="38" name="Rectangle 37"/>
          <p:cNvSpPr/>
          <p:nvPr/>
        </p:nvSpPr>
        <p:spPr>
          <a:xfrm>
            <a:off x="314314" y="3380042"/>
            <a:ext cx="11572875" cy="542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latin typeface="+mj-lt"/>
              </a:rPr>
              <a:t>Formative </a:t>
            </a:r>
            <a:r>
              <a:rPr lang="en-US" sz="1600" b="1" dirty="0">
                <a:latin typeface="+mj-lt"/>
              </a:rPr>
              <a:t>a</a:t>
            </a:r>
            <a:r>
              <a:rPr lang="en-US" sz="1600" b="1" dirty="0" smtClean="0">
                <a:latin typeface="+mj-lt"/>
              </a:rPr>
              <a:t>ssessment: </a:t>
            </a:r>
            <a:r>
              <a:rPr lang="en-US" sz="1600" dirty="0" smtClean="0">
                <a:latin typeface="+mj-lt"/>
              </a:rPr>
              <a:t>specific; assesses prior learning or learning from lesson; ‘active assessment’ methodologies</a:t>
            </a:r>
            <a:endParaRPr lang="en-US" sz="1600" dirty="0">
              <a:latin typeface="+mj-lt"/>
            </a:endParaRPr>
          </a:p>
        </p:txBody>
      </p:sp>
      <p:cxnSp>
        <p:nvCxnSpPr>
          <p:cNvPr id="39" name="Straight Arrow Connector 38"/>
          <p:cNvCxnSpPr/>
          <p:nvPr/>
        </p:nvCxnSpPr>
        <p:spPr>
          <a:xfrm>
            <a:off x="323835" y="3367059"/>
            <a:ext cx="11572875" cy="0"/>
          </a:xfrm>
          <a:prstGeom prst="straightConnector1">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260837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Follow-up activity (in faculties)</a:t>
            </a:r>
            <a:endParaRPr lang="en-GB" b="1" dirty="0">
              <a:solidFill>
                <a:srgbClr val="0070C0"/>
              </a:solidFill>
            </a:endParaRPr>
          </a:p>
        </p:txBody>
      </p:sp>
      <p:sp>
        <p:nvSpPr>
          <p:cNvPr id="3" name="Content Placeholder 2"/>
          <p:cNvSpPr>
            <a:spLocks noGrp="1"/>
          </p:cNvSpPr>
          <p:nvPr>
            <p:ph idx="1"/>
          </p:nvPr>
        </p:nvSpPr>
        <p:spPr/>
        <p:txBody>
          <a:bodyPr>
            <a:normAutofit fontScale="77500" lnSpcReduction="20000"/>
          </a:bodyPr>
          <a:lstStyle/>
          <a:p>
            <a:pPr>
              <a:buClr>
                <a:schemeClr val="tx1"/>
              </a:buClr>
            </a:pPr>
            <a:r>
              <a:rPr lang="en-GB" dirty="0" smtClean="0">
                <a:latin typeface="+mj-lt"/>
              </a:rPr>
              <a:t>Discuss and re-visit this presentation, including:</a:t>
            </a:r>
          </a:p>
          <a:p>
            <a:pPr lvl="1">
              <a:buClr>
                <a:schemeClr val="tx1"/>
              </a:buClr>
            </a:pPr>
            <a:r>
              <a:rPr lang="en-GB" dirty="0" smtClean="0">
                <a:solidFill>
                  <a:schemeClr val="tx1"/>
                </a:solidFill>
                <a:latin typeface="+mj-lt"/>
              </a:rPr>
              <a:t>Your initial thoughts</a:t>
            </a:r>
          </a:p>
          <a:p>
            <a:pPr lvl="1">
              <a:buClr>
                <a:schemeClr val="tx1"/>
              </a:buClr>
            </a:pPr>
            <a:r>
              <a:rPr lang="en-GB" dirty="0">
                <a:solidFill>
                  <a:schemeClr val="tx1"/>
                </a:solidFill>
                <a:latin typeface="+mj-lt"/>
              </a:rPr>
              <a:t>I</a:t>
            </a:r>
            <a:r>
              <a:rPr lang="en-GB" dirty="0" smtClean="0">
                <a:solidFill>
                  <a:schemeClr val="tx1"/>
                </a:solidFill>
                <a:latin typeface="+mj-lt"/>
              </a:rPr>
              <a:t>mplications for your faculty</a:t>
            </a:r>
          </a:p>
          <a:p>
            <a:pPr lvl="1">
              <a:buClr>
                <a:schemeClr val="tx1"/>
              </a:buClr>
            </a:pPr>
            <a:r>
              <a:rPr lang="en-GB" dirty="0">
                <a:solidFill>
                  <a:schemeClr val="tx1"/>
                </a:solidFill>
                <a:latin typeface="+mj-lt"/>
              </a:rPr>
              <a:t>I</a:t>
            </a:r>
            <a:r>
              <a:rPr lang="en-GB" dirty="0" smtClean="0">
                <a:solidFill>
                  <a:schemeClr val="tx1"/>
                </a:solidFill>
                <a:latin typeface="+mj-lt"/>
              </a:rPr>
              <a:t>mplications for the school</a:t>
            </a:r>
          </a:p>
          <a:p>
            <a:pPr lvl="1">
              <a:buClr>
                <a:schemeClr val="tx1"/>
              </a:buClr>
            </a:pPr>
            <a:r>
              <a:rPr lang="en-GB" dirty="0" smtClean="0">
                <a:solidFill>
                  <a:schemeClr val="tx1"/>
                </a:solidFill>
                <a:latin typeface="+mj-lt"/>
              </a:rPr>
              <a:t>Next steps for you</a:t>
            </a:r>
          </a:p>
          <a:p>
            <a:pPr lvl="1">
              <a:buClr>
                <a:schemeClr val="tx1"/>
              </a:buClr>
            </a:pPr>
            <a:endParaRPr lang="en-GB" dirty="0">
              <a:solidFill>
                <a:schemeClr val="tx1"/>
              </a:solidFill>
              <a:latin typeface="+mj-lt"/>
            </a:endParaRPr>
          </a:p>
          <a:p>
            <a:pPr>
              <a:buClr>
                <a:schemeClr val="tx1"/>
              </a:buClr>
            </a:pPr>
            <a:r>
              <a:rPr lang="en-GB" dirty="0" smtClean="0">
                <a:latin typeface="+mj-lt"/>
              </a:rPr>
              <a:t>Read the extracts from </a:t>
            </a:r>
            <a:r>
              <a:rPr lang="en-GB" i="1" dirty="0" smtClean="0">
                <a:latin typeface="+mj-lt"/>
              </a:rPr>
              <a:t>Battle Hymn For The Tiger Teachers</a:t>
            </a:r>
          </a:p>
          <a:p>
            <a:pPr lvl="1">
              <a:buClr>
                <a:schemeClr val="tx1"/>
              </a:buClr>
            </a:pPr>
            <a:r>
              <a:rPr lang="en-GB" dirty="0" smtClean="0">
                <a:solidFill>
                  <a:schemeClr val="tx1"/>
                </a:solidFill>
                <a:latin typeface="+mj-lt"/>
              </a:rPr>
              <a:t>Discuss in faculty</a:t>
            </a:r>
          </a:p>
          <a:p>
            <a:pPr>
              <a:buClr>
                <a:schemeClr val="tx1"/>
              </a:buClr>
            </a:pPr>
            <a:endParaRPr lang="en-GB" dirty="0">
              <a:latin typeface="+mj-lt"/>
            </a:endParaRPr>
          </a:p>
          <a:p>
            <a:pPr>
              <a:buClr>
                <a:schemeClr val="tx1"/>
              </a:buClr>
            </a:pPr>
            <a:r>
              <a:rPr lang="en-GB" dirty="0" smtClean="0">
                <a:latin typeface="+mj-lt"/>
              </a:rPr>
              <a:t>Continue your discussions regarding the first 10 pages of the policy.</a:t>
            </a:r>
          </a:p>
          <a:p>
            <a:pPr>
              <a:buClr>
                <a:schemeClr val="tx1"/>
              </a:buClr>
            </a:pPr>
            <a:endParaRPr lang="en-GB" dirty="0">
              <a:latin typeface="+mj-lt"/>
            </a:endParaRPr>
          </a:p>
          <a:p>
            <a:pPr>
              <a:buClr>
                <a:schemeClr val="tx1"/>
              </a:buClr>
            </a:pPr>
            <a:r>
              <a:rPr lang="en-GB" dirty="0" smtClean="0">
                <a:latin typeface="+mj-lt"/>
              </a:rPr>
              <a:t>Complete an individual or group return.</a:t>
            </a:r>
          </a:p>
          <a:p>
            <a:pPr>
              <a:buClr>
                <a:schemeClr val="tx1"/>
              </a:buClr>
            </a:pPr>
            <a:endParaRPr lang="en-GB" dirty="0">
              <a:latin typeface="+mj-lt"/>
            </a:endParaRPr>
          </a:p>
          <a:p>
            <a:pPr>
              <a:buClr>
                <a:schemeClr val="tx1"/>
              </a:buClr>
            </a:pPr>
            <a:r>
              <a:rPr lang="en-GB" dirty="0" smtClean="0">
                <a:latin typeface="+mj-lt"/>
              </a:rPr>
              <a:t>Forward returns to me by </a:t>
            </a:r>
            <a:r>
              <a:rPr lang="en-GB" b="1" dirty="0" smtClean="0">
                <a:latin typeface="+mj-lt"/>
              </a:rPr>
              <a:t>Friday 9</a:t>
            </a:r>
            <a:r>
              <a:rPr lang="en-GB" b="1" baseline="30000" dirty="0" smtClean="0">
                <a:latin typeface="+mj-lt"/>
              </a:rPr>
              <a:t>th</a:t>
            </a:r>
            <a:r>
              <a:rPr lang="en-GB" b="1" dirty="0" smtClean="0">
                <a:latin typeface="+mj-lt"/>
              </a:rPr>
              <a:t> March 2018.</a:t>
            </a:r>
            <a:endParaRPr lang="en-GB" b="1" dirty="0">
              <a:latin typeface="+mj-lt"/>
            </a:endParaRPr>
          </a:p>
        </p:txBody>
      </p:sp>
    </p:spTree>
    <p:extLst>
      <p:ext uri="{BB962C8B-B14F-4D97-AF65-F5344CB8AC3E}">
        <p14:creationId xmlns:p14="http://schemas.microsoft.com/office/powerpoint/2010/main" val="109068624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Aims</a:t>
            </a:r>
            <a:endParaRPr lang="en-GB" b="1" dirty="0">
              <a:solidFill>
                <a:srgbClr val="0070C0"/>
              </a:solidFill>
            </a:endParaRPr>
          </a:p>
        </p:txBody>
      </p:sp>
      <p:sp>
        <p:nvSpPr>
          <p:cNvPr id="3" name="Content Placeholder 2"/>
          <p:cNvSpPr>
            <a:spLocks noGrp="1"/>
          </p:cNvSpPr>
          <p:nvPr>
            <p:ph idx="1"/>
          </p:nvPr>
        </p:nvSpPr>
        <p:spPr/>
        <p:txBody>
          <a:bodyPr/>
          <a:lstStyle/>
          <a:p>
            <a:pPr marL="624078" indent="-514350">
              <a:buClrTx/>
              <a:buFont typeface="+mj-lt"/>
              <a:buAutoNum type="arabicPeriod"/>
            </a:pPr>
            <a:r>
              <a:rPr lang="en-GB" dirty="0" smtClean="0">
                <a:latin typeface="+mj-lt"/>
              </a:rPr>
              <a:t>Summarise our recent teaching- and learning-focused improvement work.</a:t>
            </a:r>
          </a:p>
          <a:p>
            <a:pPr marL="624078" indent="-514350">
              <a:buClrTx/>
              <a:buFont typeface="+mj-lt"/>
              <a:buAutoNum type="arabicPeriod"/>
            </a:pPr>
            <a:endParaRPr lang="en-GB" dirty="0">
              <a:latin typeface="+mj-lt"/>
            </a:endParaRPr>
          </a:p>
          <a:p>
            <a:pPr marL="624078" indent="-514350">
              <a:buClrTx/>
              <a:buFont typeface="+mj-lt"/>
              <a:buAutoNum type="arabicPeriod"/>
            </a:pPr>
            <a:r>
              <a:rPr lang="en-GB" dirty="0" smtClean="0">
                <a:latin typeface="+mj-lt"/>
              </a:rPr>
              <a:t>Start to make the case for why we need a school </a:t>
            </a:r>
            <a:r>
              <a:rPr lang="en-GB" i="1" dirty="0" smtClean="0">
                <a:latin typeface="+mj-lt"/>
              </a:rPr>
              <a:t>Teaching and Learning Policy</a:t>
            </a:r>
            <a:r>
              <a:rPr lang="en-GB" dirty="0" smtClean="0">
                <a:latin typeface="+mj-lt"/>
              </a:rPr>
              <a:t>.</a:t>
            </a:r>
          </a:p>
          <a:p>
            <a:pPr marL="624078" indent="-514350">
              <a:buClrTx/>
              <a:buFont typeface="+mj-lt"/>
              <a:buAutoNum type="arabicPeriod"/>
            </a:pPr>
            <a:endParaRPr lang="en-GB" dirty="0">
              <a:latin typeface="+mj-lt"/>
            </a:endParaRPr>
          </a:p>
          <a:p>
            <a:pPr marL="624078" indent="-514350">
              <a:buClrTx/>
              <a:buFont typeface="+mj-lt"/>
              <a:buAutoNum type="arabicPeriod"/>
            </a:pPr>
            <a:r>
              <a:rPr lang="en-GB" dirty="0" smtClean="0">
                <a:latin typeface="+mj-lt"/>
              </a:rPr>
              <a:t>Explain why I believe there is a need to focus on particular teaching practices, depending on what we are aiming to teach.</a:t>
            </a:r>
          </a:p>
          <a:p>
            <a:pPr marL="624078" indent="-514350">
              <a:buFont typeface="+mj-lt"/>
              <a:buAutoNum type="arabicPeriod"/>
            </a:pPr>
            <a:endParaRPr lang="en-GB" dirty="0">
              <a:latin typeface="+mj-lt"/>
            </a:endParaRPr>
          </a:p>
          <a:p>
            <a:pPr marL="624078" indent="-514350">
              <a:buFont typeface="+mj-lt"/>
              <a:buAutoNum type="arabicPeriod"/>
            </a:pPr>
            <a:endParaRPr lang="en-GB" dirty="0">
              <a:latin typeface="+mj-lt"/>
            </a:endParaRPr>
          </a:p>
        </p:txBody>
      </p:sp>
    </p:spTree>
    <p:extLst>
      <p:ext uri="{BB962C8B-B14F-4D97-AF65-F5344CB8AC3E}">
        <p14:creationId xmlns:p14="http://schemas.microsoft.com/office/powerpoint/2010/main" val="218566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accent6"/>
                </a:solidFill>
              </a:rPr>
              <a:t>Where are we starting from? </a:t>
            </a:r>
            <a:endParaRPr lang="en-US" b="1" i="1" dirty="0">
              <a:solidFill>
                <a:schemeClr val="accent6"/>
              </a:solidFill>
            </a:endParaRPr>
          </a:p>
        </p:txBody>
      </p:sp>
      <p:sp>
        <p:nvSpPr>
          <p:cNvPr id="4" name="Oval 3"/>
          <p:cNvSpPr/>
          <p:nvPr/>
        </p:nvSpPr>
        <p:spPr>
          <a:xfrm>
            <a:off x="889353" y="2094627"/>
            <a:ext cx="1340622" cy="1232261"/>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p:cNvSpPr/>
          <p:nvPr/>
        </p:nvSpPr>
        <p:spPr>
          <a:xfrm>
            <a:off x="889353" y="3678719"/>
            <a:ext cx="1340622" cy="1232261"/>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889352" y="5337967"/>
            <a:ext cx="1340622" cy="123226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2599377" y="2295258"/>
            <a:ext cx="8799308" cy="830997"/>
          </a:xfrm>
          <a:prstGeom prst="rect">
            <a:avLst/>
          </a:prstGeom>
          <a:noFill/>
        </p:spPr>
        <p:txBody>
          <a:bodyPr wrap="square" rtlCol="0">
            <a:spAutoFit/>
          </a:bodyPr>
          <a:lstStyle/>
          <a:p>
            <a:r>
              <a:rPr lang="en-US" sz="2400" dirty="0" smtClean="0">
                <a:latin typeface="+mj-lt"/>
              </a:rPr>
              <a:t>I believe it is important that we have a school </a:t>
            </a:r>
            <a:r>
              <a:rPr lang="en-US" sz="2400" i="1" dirty="0" smtClean="0">
                <a:latin typeface="+mj-lt"/>
              </a:rPr>
              <a:t>Teaching &amp; Learning Policy</a:t>
            </a:r>
            <a:r>
              <a:rPr lang="en-US" sz="2400" dirty="0" smtClean="0">
                <a:latin typeface="+mj-lt"/>
              </a:rPr>
              <a:t>.</a:t>
            </a:r>
            <a:endParaRPr lang="en-US" sz="2400" dirty="0">
              <a:latin typeface="+mj-lt"/>
            </a:endParaRPr>
          </a:p>
        </p:txBody>
      </p:sp>
      <p:sp>
        <p:nvSpPr>
          <p:cNvPr id="8" name="Rectangle 7"/>
          <p:cNvSpPr/>
          <p:nvPr/>
        </p:nvSpPr>
        <p:spPr>
          <a:xfrm>
            <a:off x="2599377" y="3891876"/>
            <a:ext cx="8983023" cy="830997"/>
          </a:xfrm>
          <a:prstGeom prst="rect">
            <a:avLst/>
          </a:prstGeom>
        </p:spPr>
        <p:txBody>
          <a:bodyPr wrap="square">
            <a:spAutoFit/>
          </a:bodyPr>
          <a:lstStyle/>
          <a:p>
            <a:r>
              <a:rPr lang="en-US" sz="2400" dirty="0">
                <a:latin typeface="+mj-lt"/>
              </a:rPr>
              <a:t>I </a:t>
            </a:r>
            <a:r>
              <a:rPr lang="en-US" sz="2400" dirty="0" smtClean="0">
                <a:latin typeface="+mj-lt"/>
              </a:rPr>
              <a:t>believe there could be some value in having a school </a:t>
            </a:r>
            <a:r>
              <a:rPr lang="en-US" sz="2400" i="1" dirty="0" smtClean="0">
                <a:latin typeface="+mj-lt"/>
              </a:rPr>
              <a:t>Teaching and Learning Policy</a:t>
            </a:r>
            <a:r>
              <a:rPr lang="en-US" sz="2400" dirty="0" smtClean="0">
                <a:latin typeface="+mj-lt"/>
              </a:rPr>
              <a:t>.</a:t>
            </a:r>
            <a:endParaRPr lang="en-US" sz="2400" dirty="0">
              <a:latin typeface="+mj-lt"/>
            </a:endParaRPr>
          </a:p>
        </p:txBody>
      </p:sp>
      <p:sp>
        <p:nvSpPr>
          <p:cNvPr id="9" name="Rectangle 8"/>
          <p:cNvSpPr/>
          <p:nvPr/>
        </p:nvSpPr>
        <p:spPr>
          <a:xfrm>
            <a:off x="2599376" y="5701436"/>
            <a:ext cx="9087408" cy="461665"/>
          </a:xfrm>
          <a:prstGeom prst="rect">
            <a:avLst/>
          </a:prstGeom>
        </p:spPr>
        <p:txBody>
          <a:bodyPr wrap="square">
            <a:spAutoFit/>
          </a:bodyPr>
          <a:lstStyle/>
          <a:p>
            <a:r>
              <a:rPr lang="en-US" sz="2400" dirty="0">
                <a:latin typeface="+mj-lt"/>
              </a:rPr>
              <a:t>I </a:t>
            </a:r>
            <a:r>
              <a:rPr lang="en-US" sz="2400" dirty="0" smtClean="0">
                <a:latin typeface="+mj-lt"/>
              </a:rPr>
              <a:t>don’t believe we need a school </a:t>
            </a:r>
            <a:r>
              <a:rPr lang="en-US" sz="2400" i="1" dirty="0" smtClean="0">
                <a:latin typeface="+mj-lt"/>
              </a:rPr>
              <a:t>Teaching &amp; Learning Policy</a:t>
            </a:r>
            <a:r>
              <a:rPr lang="en-US" sz="2400" dirty="0" smtClean="0">
                <a:latin typeface="+mj-lt"/>
              </a:rPr>
              <a:t>.</a:t>
            </a:r>
            <a:endParaRPr lang="en-US" sz="2400" dirty="0">
              <a:latin typeface="+mj-lt"/>
            </a:endParaRPr>
          </a:p>
        </p:txBody>
      </p:sp>
    </p:spTree>
    <p:extLst>
      <p:ext uri="{BB962C8B-B14F-4D97-AF65-F5344CB8AC3E}">
        <p14:creationId xmlns:p14="http://schemas.microsoft.com/office/powerpoint/2010/main" val="264790719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22470</TotalTime>
  <Words>2575</Words>
  <Application>Microsoft Office PowerPoint</Application>
  <PresentationFormat>Custom</PresentationFormat>
  <Paragraphs>359</Paragraphs>
  <Slides>43</Slides>
  <Notes>3</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Urban</vt:lpstr>
      <vt:lpstr>Teaching &amp; Learning Policy</vt:lpstr>
      <vt:lpstr>Where are we starting from? </vt:lpstr>
      <vt:lpstr>Aims</vt:lpstr>
      <vt:lpstr>Part 1</vt:lpstr>
      <vt:lpstr>For discussion (and show-me boards)</vt:lpstr>
      <vt:lpstr>Thoughts related to this</vt:lpstr>
      <vt:lpstr>PowerPoint Presentation</vt:lpstr>
      <vt:lpstr>Another thought related to this</vt:lpstr>
      <vt:lpstr>PowerPoint Presentation</vt:lpstr>
      <vt:lpstr>The word ‘improvement’</vt:lpstr>
      <vt:lpstr>Our professional learning model</vt:lpstr>
      <vt:lpstr>PowerPoint Presentation</vt:lpstr>
      <vt:lpstr>Where are we now?</vt:lpstr>
      <vt:lpstr>Part 2</vt:lpstr>
      <vt:lpstr>PowerPoint Presentation</vt:lpstr>
      <vt:lpstr>Our areas for focus</vt:lpstr>
      <vt:lpstr>So what are we really talking about?</vt:lpstr>
      <vt:lpstr>‘Activators of Learning’ &amp; ‘Evaluators of Impact’</vt:lpstr>
      <vt:lpstr>Effect Sizes: where are you now?</vt:lpstr>
      <vt:lpstr>Activators of Learning</vt:lpstr>
      <vt:lpstr>Effect Sizes: the top 10</vt:lpstr>
      <vt:lpstr>“Teacher clarity” (0.75)</vt:lpstr>
      <vt:lpstr>“Direct instruction” (0.75)</vt:lpstr>
      <vt:lpstr>“Spaced vs mass practice” (0.6)</vt:lpstr>
      <vt:lpstr>“Teaching strategies” (0.6)</vt:lpstr>
      <vt:lpstr>“Feedback” (0.73)</vt:lpstr>
      <vt:lpstr>Our areas for focus</vt:lpstr>
      <vt:lpstr>Part 3</vt:lpstr>
      <vt:lpstr>For reflection/discussion:</vt:lpstr>
      <vt:lpstr>Some recent quotes:</vt:lpstr>
      <vt:lpstr>Content vs Core Skills</vt:lpstr>
      <vt:lpstr>Recommended reading</vt:lpstr>
      <vt:lpstr>Recommended reading</vt:lpstr>
      <vt:lpstr>‘Activator’ vs ‘facilitator’</vt:lpstr>
      <vt:lpstr>Teacher as ACTIVATOR of learning</vt:lpstr>
      <vt:lpstr>PowerPoint Presentation</vt:lpstr>
      <vt:lpstr>Teacher as FACILITATOR of learning</vt:lpstr>
      <vt:lpstr>PowerPoint Presentation</vt:lpstr>
      <vt:lpstr>What does this mean for us?</vt:lpstr>
      <vt:lpstr>PowerPoint Presentation</vt:lpstr>
      <vt:lpstr>Follow-up activity (in faculties)</vt:lpstr>
      <vt:lpstr>Aims</vt:lpstr>
      <vt:lpstr>Where are we starting from?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Active lesson conclusions</dc:title>
  <dc:creator>Mr Robertson</dc:creator>
  <cp:lastModifiedBy>Bruce Robertson</cp:lastModifiedBy>
  <cp:revision>180</cp:revision>
  <cp:lastPrinted>2018-01-29T15:47:29Z</cp:lastPrinted>
  <dcterms:created xsi:type="dcterms:W3CDTF">2016-08-24T18:32:59Z</dcterms:created>
  <dcterms:modified xsi:type="dcterms:W3CDTF">2018-02-09T12:08:56Z</dcterms:modified>
</cp:coreProperties>
</file>