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86" r:id="rId3"/>
    <p:sldId id="258" r:id="rId4"/>
    <p:sldId id="315" r:id="rId5"/>
    <p:sldId id="316" r:id="rId6"/>
    <p:sldId id="281" r:id="rId7"/>
    <p:sldId id="310" r:id="rId8"/>
    <p:sldId id="259" r:id="rId9"/>
    <p:sldId id="277" r:id="rId10"/>
    <p:sldId id="312" r:id="rId11"/>
    <p:sldId id="306" r:id="rId12"/>
    <p:sldId id="273" r:id="rId13"/>
    <p:sldId id="307" r:id="rId14"/>
    <p:sldId id="314" r:id="rId15"/>
    <p:sldId id="321" r:id="rId16"/>
    <p:sldId id="322" r:id="rId17"/>
    <p:sldId id="324" r:id="rId18"/>
    <p:sldId id="323" r:id="rId19"/>
    <p:sldId id="305" r:id="rId20"/>
    <p:sldId id="325" r:id="rId21"/>
    <p:sldId id="331" r:id="rId22"/>
    <p:sldId id="326" r:id="rId23"/>
    <p:sldId id="267" r:id="rId24"/>
    <p:sldId id="280" r:id="rId25"/>
    <p:sldId id="328" r:id="rId26"/>
    <p:sldId id="329" r:id="rId27"/>
    <p:sldId id="330" r:id="rId28"/>
    <p:sldId id="317" r:id="rId29"/>
    <p:sldId id="318" r:id="rId30"/>
    <p:sldId id="319" r:id="rId31"/>
    <p:sldId id="33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/>
    <p:restoredTop sz="94585"/>
  </p:normalViewPr>
  <p:slideViewPr>
    <p:cSldViewPr snapToGrid="0" snapToObjects="1">
      <p:cViewPr>
        <p:scale>
          <a:sx n="76" d="100"/>
          <a:sy n="76" d="100"/>
        </p:scale>
        <p:origin x="87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2A544-CC05-274D-B1D6-6F5C2E81827D}" type="datetimeFigureOut">
              <a:rPr lang="en-US" smtClean="0"/>
              <a:t>8/27/2017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4702F-B431-0C4C-AC68-53A043DA86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47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56350" y="1803405"/>
            <a:ext cx="7764049" cy="1825096"/>
          </a:xfrm>
        </p:spPr>
        <p:txBody>
          <a:bodyPr/>
          <a:lstStyle/>
          <a:p>
            <a:r>
              <a:rPr lang="en-US" dirty="0" smtClean="0"/>
              <a:t>Visible learning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56350" y="3632201"/>
            <a:ext cx="8379912" cy="685800"/>
          </a:xfrm>
        </p:spPr>
        <p:txBody>
          <a:bodyPr>
            <a:noAutofit/>
          </a:bodyPr>
          <a:lstStyle/>
          <a:p>
            <a:r>
              <a:rPr lang="en-US" sz="2800" dirty="0" smtClean="0"/>
              <a:t>Teachers as </a:t>
            </a:r>
            <a:r>
              <a:rPr lang="en-US" sz="2800" dirty="0" smtClean="0"/>
              <a:t>“Activators </a:t>
            </a:r>
            <a:r>
              <a:rPr lang="en-US" sz="2800" dirty="0" smtClean="0"/>
              <a:t>of </a:t>
            </a:r>
            <a:r>
              <a:rPr lang="en-US" sz="2800" dirty="0" smtClean="0"/>
              <a:t>Learning</a:t>
            </a:r>
            <a:r>
              <a:rPr lang="en-US" sz="2800" dirty="0" smtClean="0"/>
              <a:t>” and </a:t>
            </a:r>
            <a:r>
              <a:rPr lang="en-US" sz="2800" dirty="0" smtClean="0"/>
              <a:t>“Evaluators </a:t>
            </a:r>
            <a:r>
              <a:rPr lang="en-US" sz="2800" dirty="0" smtClean="0"/>
              <a:t>of </a:t>
            </a:r>
            <a:r>
              <a:rPr lang="en-US" sz="2800" dirty="0" smtClean="0"/>
              <a:t>Impact</a:t>
            </a:r>
            <a:r>
              <a:rPr lang="en-US" sz="2800" dirty="0" smtClean="0"/>
              <a:t>”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1134" y="675391"/>
            <a:ext cx="1733027" cy="1369916"/>
          </a:xfrm>
          <a:prstGeom prst="rect">
            <a:avLst/>
          </a:prstGeom>
        </p:spPr>
      </p:pic>
      <p:pic>
        <p:nvPicPr>
          <p:cNvPr id="2050" name="Picture 2" descr="Image result for visible learning for teach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60" y="1557039"/>
            <a:ext cx="2499943" cy="352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6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AIMS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293922"/>
          </a:xfrm>
        </p:spPr>
        <p:txBody>
          <a:bodyPr>
            <a:normAutofit/>
          </a:bodyPr>
          <a:lstStyle/>
          <a:p>
            <a:r>
              <a:rPr lang="en-GB" dirty="0" smtClean="0"/>
              <a:t>This </a:t>
            </a:r>
            <a:r>
              <a:rPr lang="en-GB" dirty="0" smtClean="0"/>
              <a:t>two-part presentation </a:t>
            </a:r>
            <a:r>
              <a:rPr lang="en-GB" dirty="0" smtClean="0"/>
              <a:t>aims to pull together and build on themes </a:t>
            </a:r>
            <a:r>
              <a:rPr lang="en-GB" dirty="0" smtClean="0"/>
              <a:t>from </a:t>
            </a:r>
            <a:r>
              <a:rPr lang="en-GB" dirty="0" smtClean="0"/>
              <a:t>the 2016-17 (active lesson conclusions, questioning, use of mini-whiteboards</a:t>
            </a:r>
            <a:r>
              <a:rPr lang="en-GB" dirty="0" smtClean="0"/>
              <a:t>)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It will introduce key ideas from </a:t>
            </a:r>
            <a:r>
              <a:rPr lang="en-GB" dirty="0" smtClean="0">
                <a:solidFill>
                  <a:schemeClr val="accent2"/>
                </a:solidFill>
              </a:rPr>
              <a:t>“Visible Learning for Teachers” </a:t>
            </a:r>
            <a:r>
              <a:rPr lang="en-GB" dirty="0" smtClean="0"/>
              <a:t>by John Hattie</a:t>
            </a:r>
          </a:p>
          <a:p>
            <a:pPr lvl="1"/>
            <a:r>
              <a:rPr lang="en-GB" dirty="0" smtClean="0"/>
              <a:t>All faculties have a copy of this book</a:t>
            </a:r>
          </a:p>
          <a:p>
            <a:pPr lvl="1"/>
            <a:r>
              <a:rPr lang="en-GB" dirty="0" smtClean="0"/>
              <a:t>Our Professional Reading Group have been using this book</a:t>
            </a:r>
          </a:p>
          <a:p>
            <a:pPr lvl="1"/>
            <a:r>
              <a:rPr lang="en-GB" dirty="0" smtClean="0"/>
              <a:t>We are purchasing additional copies for the staffroom</a:t>
            </a:r>
          </a:p>
          <a:p>
            <a:pPr lvl="1"/>
            <a:endParaRPr lang="en-GB" dirty="0"/>
          </a:p>
          <a:p>
            <a:r>
              <a:rPr lang="en-GB" dirty="0" smtClean="0"/>
              <a:t>Two </a:t>
            </a:r>
            <a:r>
              <a:rPr lang="en-GB" dirty="0" smtClean="0"/>
              <a:t>parts:</a:t>
            </a:r>
          </a:p>
          <a:p>
            <a:pPr lvl="1"/>
            <a:r>
              <a:rPr lang="en-GB" dirty="0" smtClean="0">
                <a:solidFill>
                  <a:schemeClr val="accent6"/>
                </a:solidFill>
              </a:rPr>
              <a:t>Part 1</a:t>
            </a:r>
            <a:r>
              <a:rPr lang="en-GB" dirty="0" smtClean="0">
                <a:solidFill>
                  <a:schemeClr val="accent6"/>
                </a:solidFill>
              </a:rPr>
              <a:t>: </a:t>
            </a:r>
            <a:r>
              <a:rPr lang="en-GB" dirty="0" smtClean="0"/>
              <a:t>Teachers </a:t>
            </a:r>
            <a:r>
              <a:rPr lang="en-GB" dirty="0" smtClean="0"/>
              <a:t>as </a:t>
            </a:r>
            <a:r>
              <a:rPr lang="en-GB" dirty="0" smtClean="0"/>
              <a:t>“</a:t>
            </a:r>
            <a:r>
              <a:rPr lang="en-GB" dirty="0">
                <a:solidFill>
                  <a:schemeClr val="accent2"/>
                </a:solidFill>
              </a:rPr>
              <a:t>A</a:t>
            </a:r>
            <a:r>
              <a:rPr lang="en-GB" dirty="0" smtClean="0">
                <a:solidFill>
                  <a:schemeClr val="accent2"/>
                </a:solidFill>
              </a:rPr>
              <a:t>ctivators </a:t>
            </a:r>
            <a:r>
              <a:rPr lang="en-GB" dirty="0" smtClean="0">
                <a:solidFill>
                  <a:schemeClr val="accent2"/>
                </a:solidFill>
              </a:rPr>
              <a:t>of </a:t>
            </a:r>
            <a:r>
              <a:rPr lang="en-GB" dirty="0" smtClean="0">
                <a:solidFill>
                  <a:schemeClr val="accent2"/>
                </a:solidFill>
              </a:rPr>
              <a:t>Learning</a:t>
            </a:r>
            <a:r>
              <a:rPr lang="en-GB" dirty="0" smtClean="0"/>
              <a:t>”</a:t>
            </a:r>
            <a:endParaRPr lang="en-GB" dirty="0" smtClean="0"/>
          </a:p>
          <a:p>
            <a:pPr lvl="1"/>
            <a:r>
              <a:rPr lang="en-GB" dirty="0" smtClean="0">
                <a:solidFill>
                  <a:schemeClr val="accent6"/>
                </a:solidFill>
              </a:rPr>
              <a:t>Part </a:t>
            </a:r>
            <a:r>
              <a:rPr lang="en-GB" dirty="0" smtClean="0">
                <a:solidFill>
                  <a:schemeClr val="accent6"/>
                </a:solidFill>
              </a:rPr>
              <a:t>2: </a:t>
            </a:r>
            <a:r>
              <a:rPr lang="en-GB" dirty="0" smtClean="0"/>
              <a:t>Teachers as </a:t>
            </a:r>
            <a:r>
              <a:rPr lang="en-GB" dirty="0" smtClean="0"/>
              <a:t>“</a:t>
            </a:r>
            <a:r>
              <a:rPr lang="en-GB" dirty="0">
                <a:solidFill>
                  <a:schemeClr val="accent2"/>
                </a:solidFill>
              </a:rPr>
              <a:t>E</a:t>
            </a:r>
            <a:r>
              <a:rPr lang="en-GB" dirty="0" smtClean="0">
                <a:solidFill>
                  <a:schemeClr val="accent2"/>
                </a:solidFill>
              </a:rPr>
              <a:t>valuators </a:t>
            </a:r>
            <a:r>
              <a:rPr lang="en-GB" dirty="0" smtClean="0">
                <a:solidFill>
                  <a:schemeClr val="accent2"/>
                </a:solidFill>
              </a:rPr>
              <a:t>of </a:t>
            </a:r>
            <a:r>
              <a:rPr lang="en-GB" dirty="0" smtClean="0">
                <a:solidFill>
                  <a:schemeClr val="accent2"/>
                </a:solidFill>
              </a:rPr>
              <a:t>Impact</a:t>
            </a:r>
            <a:r>
              <a:rPr lang="en-GB" dirty="0" smtClean="0"/>
              <a:t>” (October)</a:t>
            </a:r>
          </a:p>
          <a:p>
            <a:pPr marL="457200" lvl="1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8158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6"/>
                </a:solidFill>
              </a:rPr>
              <a:t>Visible learning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44040"/>
            <a:ext cx="10820400" cy="4024125"/>
          </a:xfrm>
        </p:spPr>
        <p:txBody>
          <a:bodyPr>
            <a:noAutofit/>
          </a:bodyPr>
          <a:lstStyle/>
          <a:p>
            <a:r>
              <a:rPr lang="en-GB" sz="2400" dirty="0" smtClean="0"/>
              <a:t>Is about making </a:t>
            </a:r>
            <a:r>
              <a:rPr lang="en-GB" sz="2400" dirty="0" smtClean="0">
                <a:solidFill>
                  <a:schemeClr val="accent2"/>
                </a:solidFill>
              </a:rPr>
              <a:t>student learning visible to teachers</a:t>
            </a:r>
          </a:p>
          <a:p>
            <a:pPr lvl="1"/>
            <a:r>
              <a:rPr lang="en-GB" sz="2400" dirty="0" smtClean="0"/>
              <a:t>Gathering evidence</a:t>
            </a:r>
            <a:r>
              <a:rPr lang="en-GB" sz="2400" i="1" dirty="0" smtClean="0"/>
              <a:t> </a:t>
            </a:r>
            <a:r>
              <a:rPr lang="en-GB" sz="2400" dirty="0" smtClean="0"/>
              <a:t>of the learning that is taking place </a:t>
            </a:r>
            <a:r>
              <a:rPr lang="en-GB" sz="2400" i="1" dirty="0" smtClean="0"/>
              <a:t>by everyone in the class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 smtClean="0"/>
              <a:t>Is about making </a:t>
            </a:r>
            <a:r>
              <a:rPr lang="en-GB" sz="2400" dirty="0" smtClean="0">
                <a:solidFill>
                  <a:schemeClr val="accent2"/>
                </a:solidFill>
              </a:rPr>
              <a:t>teaching visible to students</a:t>
            </a:r>
          </a:p>
          <a:p>
            <a:pPr lvl="1"/>
            <a:r>
              <a:rPr lang="en-GB" sz="2400" dirty="0" smtClean="0"/>
              <a:t>So that they can become </a:t>
            </a:r>
            <a:r>
              <a:rPr lang="en-GB" sz="2400" i="1" dirty="0" smtClean="0"/>
              <a:t>their own teachers</a:t>
            </a:r>
          </a:p>
          <a:p>
            <a:endParaRPr lang="en-GB" sz="2400" dirty="0" smtClean="0"/>
          </a:p>
          <a:p>
            <a:r>
              <a:rPr lang="en-GB" sz="2400" dirty="0" smtClean="0"/>
              <a:t>In each case, there is a focus on </a:t>
            </a:r>
            <a:r>
              <a:rPr lang="en-GB" sz="2400" dirty="0" smtClean="0">
                <a:solidFill>
                  <a:schemeClr val="accent6"/>
                </a:solidFill>
              </a:rPr>
              <a:t>critical evaluation skills</a:t>
            </a:r>
          </a:p>
          <a:p>
            <a:pPr lvl="1"/>
            <a:r>
              <a:rPr lang="en-GB" dirty="0" smtClean="0">
                <a:solidFill>
                  <a:schemeClr val="accent2"/>
                </a:solidFill>
              </a:rPr>
              <a:t>Student: </a:t>
            </a:r>
            <a:r>
              <a:rPr lang="en-GB" dirty="0" smtClean="0"/>
              <a:t>evaluating their learning from this lesson</a:t>
            </a:r>
          </a:p>
          <a:p>
            <a:pPr lvl="1"/>
            <a:r>
              <a:rPr lang="en-GB" dirty="0" smtClean="0">
                <a:solidFill>
                  <a:schemeClr val="accent2"/>
                </a:solidFill>
              </a:rPr>
              <a:t>Teacher: </a:t>
            </a:r>
            <a:r>
              <a:rPr lang="en-GB" dirty="0" smtClean="0"/>
              <a:t>evaluating the impact of the lesson on student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5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TEACHERS AS </a:t>
            </a:r>
            <a:r>
              <a:rPr lang="en-GB" b="1" dirty="0" smtClean="0">
                <a:solidFill>
                  <a:schemeClr val="accent2"/>
                </a:solidFill>
              </a:rPr>
              <a:t>ACTIVATORS</a:t>
            </a:r>
            <a:r>
              <a:rPr lang="en-GB" b="1" dirty="0" smtClean="0"/>
              <a:t> OF LEARNING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108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The practice of teaching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Hattie argues that there is a “practice of teaching”</a:t>
            </a:r>
          </a:p>
          <a:p>
            <a:pPr lvl="1"/>
            <a:r>
              <a:rPr lang="en-GB" dirty="0" smtClean="0"/>
              <a:t>Not a fixed recipe </a:t>
            </a:r>
            <a:endParaRPr lang="en-GB" dirty="0" smtClean="0"/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Not a set of principles that apply to all </a:t>
            </a:r>
            <a:r>
              <a:rPr lang="en-GB" dirty="0" smtClean="0"/>
              <a:t>students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But practices that are particularly effective and practices which are </a:t>
            </a:r>
            <a:r>
              <a:rPr lang="en-GB" dirty="0" smtClean="0"/>
              <a:t>not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To be an “Activator of Learning” </a:t>
            </a:r>
            <a:r>
              <a:rPr lang="en-GB" dirty="0"/>
              <a:t>means </a:t>
            </a:r>
            <a:r>
              <a:rPr lang="en-GB" dirty="0" smtClean="0"/>
              <a:t>to be doing </a:t>
            </a:r>
            <a:r>
              <a:rPr lang="en-GB" dirty="0"/>
              <a:t>the things that research suggests have the biggest impact on learning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54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Effect sizes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2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6"/>
                </a:solidFill>
              </a:rPr>
              <a:t>LEARNING INTENTIONS </a:t>
            </a:r>
            <a:br>
              <a:rPr lang="en-US" b="1" dirty="0" smtClean="0">
                <a:solidFill>
                  <a:schemeClr val="accent6"/>
                </a:solidFill>
              </a:rPr>
            </a:br>
            <a:r>
              <a:rPr lang="en-US" b="1" dirty="0" smtClean="0">
                <a:solidFill>
                  <a:schemeClr val="accent6"/>
                </a:solidFill>
              </a:rPr>
              <a:t>&amp; success criteria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92D050"/>
                </a:solidFill>
              </a:rPr>
              <a:t>Learning intention</a:t>
            </a:r>
          </a:p>
          <a:p>
            <a:pPr lvl="1"/>
            <a:r>
              <a:rPr lang="en-US" dirty="0" smtClean="0"/>
              <a:t>Develop a basic understanding of what effect sizes are.</a:t>
            </a:r>
          </a:p>
          <a:p>
            <a:pPr lvl="1"/>
            <a:endParaRPr lang="en-US" dirty="0" smtClean="0"/>
          </a:p>
          <a:p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dirty="0" smtClean="0"/>
              <a:t>You can </a:t>
            </a:r>
            <a:r>
              <a:rPr lang="en-US" dirty="0" smtClean="0"/>
              <a:t>explain </a:t>
            </a:r>
            <a:r>
              <a:rPr lang="en-US" dirty="0" smtClean="0"/>
              <a:t>what an “effect size is”;</a:t>
            </a:r>
          </a:p>
          <a:p>
            <a:pPr lvl="1"/>
            <a:r>
              <a:rPr lang="en-US" dirty="0" smtClean="0"/>
              <a:t>You can state the value of Hattie’s </a:t>
            </a:r>
            <a:r>
              <a:rPr lang="en-US" dirty="0" smtClean="0"/>
              <a:t>recommended effect size </a:t>
            </a:r>
            <a:r>
              <a:rPr lang="en-US" dirty="0" smtClean="0"/>
              <a:t>baseline;</a:t>
            </a:r>
          </a:p>
          <a:p>
            <a:pPr lvl="1"/>
            <a:r>
              <a:rPr lang="en-US" dirty="0" smtClean="0"/>
              <a:t>You can </a:t>
            </a:r>
            <a:r>
              <a:rPr lang="en-US" dirty="0" smtClean="0"/>
              <a:t>use effect size information to discuss and reach judgements on the effectiveness of different pedagogical practices.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572341" y="5607852"/>
            <a:ext cx="809368" cy="8000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453983" y="5607852"/>
            <a:ext cx="809368" cy="8000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7428270" y="5607851"/>
            <a:ext cx="809368" cy="8000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6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Effect sizes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3968245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 means to compare the effectiveness of different pedagogical practices.</a:t>
            </a:r>
          </a:p>
          <a:p>
            <a:endParaRPr lang="en-GB" dirty="0"/>
          </a:p>
          <a:p>
            <a:r>
              <a:rPr lang="en-GB" dirty="0" smtClean="0"/>
              <a:t>Hattie presents “effect sizes” based on 800 meta-analyses of 50,000 research articles, involving around 240 million students.</a:t>
            </a:r>
          </a:p>
          <a:p>
            <a:endParaRPr lang="en-GB" dirty="0"/>
          </a:p>
          <a:p>
            <a:r>
              <a:rPr lang="en-GB" dirty="0" smtClean="0"/>
              <a:t>Any effect size above zero means that the practice impacted positively on </a:t>
            </a:r>
            <a:r>
              <a:rPr lang="en-GB" dirty="0" smtClean="0"/>
              <a:t>attainment</a:t>
            </a:r>
            <a:endParaRPr lang="en-GB" dirty="0" smtClean="0"/>
          </a:p>
          <a:p>
            <a:pPr lvl="1"/>
            <a:r>
              <a:rPr lang="en-GB" dirty="0" smtClean="0"/>
              <a:t>Almost </a:t>
            </a:r>
            <a:r>
              <a:rPr lang="en-GB" dirty="0"/>
              <a:t>any </a:t>
            </a:r>
            <a:r>
              <a:rPr lang="en-GB" dirty="0" smtClean="0"/>
              <a:t>practice </a:t>
            </a:r>
            <a:r>
              <a:rPr lang="en-GB" dirty="0"/>
              <a:t>can make a difference to student learning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But Hattie argues that this isn’t good enough and that effect sizes of </a:t>
            </a:r>
            <a:r>
              <a:rPr lang="en-GB" dirty="0" smtClean="0">
                <a:solidFill>
                  <a:schemeClr val="accent2"/>
                </a:solidFill>
              </a:rPr>
              <a:t>0.4 </a:t>
            </a:r>
            <a:r>
              <a:rPr lang="en-GB" dirty="0" smtClean="0"/>
              <a:t>and above (translating into one grade of difference) is what we should be focusing on.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5654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5" t="32876" r="30010" b="37158"/>
          <a:stretch/>
        </p:blipFill>
        <p:spPr bwMode="auto">
          <a:xfrm>
            <a:off x="1793309" y="1465544"/>
            <a:ext cx="8540664" cy="49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66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Card sort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Rank these </a:t>
            </a:r>
            <a:r>
              <a:rPr lang="en-GB" dirty="0" smtClean="0"/>
              <a:t>pedagogical practices in </a:t>
            </a:r>
            <a:r>
              <a:rPr lang="en-GB" dirty="0" smtClean="0"/>
              <a:t>order of effect size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895600" y="2749463"/>
            <a:ext cx="5674290" cy="908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Scaffolding (Worked examples)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895600" y="3746326"/>
            <a:ext cx="5674290" cy="90813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Student control over their own learning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895600" y="4755715"/>
            <a:ext cx="5674290" cy="908137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</a:t>
            </a:r>
            <a:r>
              <a:rPr lang="en-GB" dirty="0" smtClean="0"/>
              <a:t>nquiry-based </a:t>
            </a:r>
            <a:r>
              <a:rPr lang="en-GB" dirty="0" smtClean="0"/>
              <a:t>teaching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895600" y="5764616"/>
            <a:ext cx="5674290" cy="90813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Classroom </a:t>
            </a:r>
            <a:r>
              <a:rPr lang="en-GB" dirty="0" smtClean="0"/>
              <a:t>discussion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974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Card sort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Rank these pedagogical practices in order of effect size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895600" y="3726491"/>
            <a:ext cx="5674290" cy="908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Scaffolding (Worked examples)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895599" y="5741094"/>
            <a:ext cx="5674290" cy="90813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Student control over their own learning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895599" y="4732193"/>
            <a:ext cx="5674290" cy="908137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</a:t>
            </a:r>
            <a:r>
              <a:rPr lang="en-GB" dirty="0" smtClean="0"/>
              <a:t>nquiry-based </a:t>
            </a:r>
            <a:r>
              <a:rPr lang="en-GB" dirty="0" smtClean="0"/>
              <a:t>teaching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895602" y="2717519"/>
            <a:ext cx="5674290" cy="90813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Classroom </a:t>
            </a:r>
            <a:r>
              <a:rPr lang="en-GB" dirty="0" smtClean="0"/>
              <a:t>discussion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736902" y="3726491"/>
            <a:ext cx="1043835" cy="908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0.53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736900" y="5741094"/>
            <a:ext cx="1043835" cy="90813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0.01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8736901" y="4732193"/>
            <a:ext cx="1043835" cy="90813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0.35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736902" y="2718563"/>
            <a:ext cx="1043835" cy="908137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0.82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653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Odd one out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67419" y="2267211"/>
            <a:ext cx="2993721" cy="2129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513540" y="2267211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Web-based learning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367418" y="4523984"/>
            <a:ext cx="2993721" cy="21294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Problem-based learning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513539" y="4523984"/>
            <a:ext cx="2993721" cy="21294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Questioning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7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Odd one out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67419" y="2267211"/>
            <a:ext cx="2993721" cy="21294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Homework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0.29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513540" y="2267211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Web-based learning</a:t>
            </a:r>
          </a:p>
          <a:p>
            <a:pPr algn="ctr"/>
            <a:endParaRPr lang="en-GB" dirty="0"/>
          </a:p>
          <a:p>
            <a:pPr algn="ctr"/>
            <a:r>
              <a:rPr lang="en-GB" smtClean="0"/>
              <a:t>0.18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367418" y="4523984"/>
            <a:ext cx="2993721" cy="212942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Problem-based </a:t>
            </a:r>
            <a:r>
              <a:rPr lang="en-GB" dirty="0" smtClean="0"/>
              <a:t>learning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0.12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513539" y="4523984"/>
            <a:ext cx="2993721" cy="21294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Questioning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 smtClean="0"/>
              <a:t>0.48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8999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Handouts &amp; discussion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102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Table 1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Pedagogical practices which teachers can have ownership </a:t>
            </a:r>
            <a:r>
              <a:rPr lang="en-GB" b="1" dirty="0" smtClean="0"/>
              <a:t>of</a:t>
            </a:r>
          </a:p>
          <a:p>
            <a:r>
              <a:rPr lang="en-GB" b="1" dirty="0" smtClean="0"/>
              <a:t>- </a:t>
            </a:r>
            <a:r>
              <a:rPr lang="en-GB" dirty="0" smtClean="0"/>
              <a:t>What stands out for you as particularly interesting / surprising?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48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Table 2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“Teacher as Activator” vs “Teacher as Facilitator</a:t>
            </a:r>
            <a:r>
              <a:rPr lang="en-GB" b="1" dirty="0" smtClean="0"/>
              <a:t>”</a:t>
            </a:r>
          </a:p>
          <a:p>
            <a:r>
              <a:rPr lang="en-GB" b="1" dirty="0"/>
              <a:t>- </a:t>
            </a:r>
            <a:r>
              <a:rPr lang="en-GB" dirty="0"/>
              <a:t>What </a:t>
            </a:r>
            <a:r>
              <a:rPr lang="en-GB" dirty="0" smtClean="0"/>
              <a:t>are your thoughts on this?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4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Table 3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Specific </a:t>
            </a:r>
            <a:r>
              <a:rPr lang="en-GB" b="1" dirty="0"/>
              <a:t>programmes or whole-school </a:t>
            </a:r>
            <a:r>
              <a:rPr lang="en-GB" b="1" dirty="0" smtClean="0"/>
              <a:t>activities</a:t>
            </a:r>
          </a:p>
          <a:p>
            <a:r>
              <a:rPr lang="en-GB" b="1" dirty="0"/>
              <a:t>- </a:t>
            </a:r>
            <a:r>
              <a:rPr lang="en-GB" dirty="0"/>
              <a:t>What </a:t>
            </a:r>
            <a:r>
              <a:rPr lang="en-GB" dirty="0" smtClean="0"/>
              <a:t>are your thoughts on this?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4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2"/>
                </a:solidFill>
              </a:rPr>
              <a:t>Table 4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3632201"/>
            <a:ext cx="9889299" cy="685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Others factors which may be interesting to reflect on / </a:t>
            </a:r>
            <a:r>
              <a:rPr lang="en-GB" b="1" dirty="0" smtClean="0"/>
              <a:t>discuss</a:t>
            </a:r>
          </a:p>
          <a:p>
            <a:r>
              <a:rPr lang="en-GB" b="1" dirty="0"/>
              <a:t>- </a:t>
            </a:r>
            <a:r>
              <a:rPr lang="en-GB" dirty="0"/>
              <a:t>What stands out for you as particularly interesting / surprising?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4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Discussion of this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Too many open-ended tasks can make it difficult to direct students to what really matters.</a:t>
            </a:r>
          </a:p>
          <a:p>
            <a:endParaRPr lang="en-GB" dirty="0"/>
          </a:p>
          <a:p>
            <a:r>
              <a:rPr lang="en-GB" dirty="0" smtClean="0"/>
              <a:t>While it is possible to learn without knowing you’re learning (“tacit knowing”), for most people there needs to be a </a:t>
            </a:r>
            <a:r>
              <a:rPr lang="en-GB" dirty="0" smtClean="0">
                <a:solidFill>
                  <a:schemeClr val="accent2"/>
                </a:solidFill>
              </a:rPr>
              <a:t>deliberate attempt </a:t>
            </a:r>
            <a:r>
              <a:rPr lang="en-GB" dirty="0" smtClean="0"/>
              <a:t>to assimilate and accommodate new learning.</a:t>
            </a:r>
          </a:p>
          <a:p>
            <a:endParaRPr lang="en-GB" dirty="0"/>
          </a:p>
          <a:p>
            <a:r>
              <a:rPr lang="en-GB" dirty="0" smtClean="0"/>
              <a:t>This is why setting out the </a:t>
            </a:r>
            <a:r>
              <a:rPr lang="en-GB" dirty="0" smtClean="0">
                <a:solidFill>
                  <a:schemeClr val="accent2"/>
                </a:solidFill>
              </a:rPr>
              <a:t>learning intention </a:t>
            </a:r>
            <a:r>
              <a:rPr lang="en-GB" dirty="0" smtClean="0"/>
              <a:t>and </a:t>
            </a:r>
            <a:r>
              <a:rPr lang="en-GB" dirty="0" smtClean="0">
                <a:solidFill>
                  <a:schemeClr val="accent2"/>
                </a:solidFill>
              </a:rPr>
              <a:t>success criteria </a:t>
            </a:r>
            <a:r>
              <a:rPr lang="en-GB" dirty="0" smtClean="0"/>
              <a:t>is so important.</a:t>
            </a:r>
          </a:p>
          <a:p>
            <a:endParaRPr lang="en-GB" dirty="0"/>
          </a:p>
          <a:p>
            <a:r>
              <a:rPr lang="en-GB" dirty="0" smtClean="0"/>
              <a:t>The critical part when evaluating the success of a lesson is a </a:t>
            </a:r>
            <a:r>
              <a:rPr lang="en-GB" dirty="0" smtClean="0">
                <a:solidFill>
                  <a:schemeClr val="accent2"/>
                </a:solidFill>
              </a:rPr>
              <a:t>review against the learning intention and success criteria</a:t>
            </a:r>
          </a:p>
          <a:p>
            <a:pPr lvl="1"/>
            <a:r>
              <a:rPr lang="en-GB" dirty="0" smtClean="0"/>
              <a:t>The lesson conclusion should come back to </a:t>
            </a:r>
            <a:r>
              <a:rPr lang="en-GB" dirty="0" smtClean="0"/>
              <a:t>these.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151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>
                <a:solidFill>
                  <a:schemeClr val="accent6"/>
                </a:solidFill>
              </a:rPr>
              <a:t>ASSESSment</a:t>
            </a:r>
            <a:r>
              <a:rPr lang="en-GB" b="1" dirty="0" smtClean="0">
                <a:solidFill>
                  <a:schemeClr val="accent6"/>
                </a:solidFill>
              </a:rPr>
              <a:t> of learning:</a:t>
            </a:r>
            <a:br>
              <a:rPr lang="en-GB" b="1" dirty="0" smtClean="0">
                <a:solidFill>
                  <a:schemeClr val="accent6"/>
                </a:solidFill>
              </a:rPr>
            </a:br>
            <a:r>
              <a:rPr lang="en-GB" b="1" dirty="0" smtClean="0">
                <a:solidFill>
                  <a:schemeClr val="accent6"/>
                </a:solidFill>
              </a:rPr>
              <a:t>True </a:t>
            </a:r>
            <a:r>
              <a:rPr lang="en-GB" b="1" dirty="0" smtClean="0">
                <a:solidFill>
                  <a:schemeClr val="accent6"/>
                </a:solidFill>
              </a:rPr>
              <a:t>or false?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en-GB" dirty="0" smtClean="0"/>
              <a:t>Peer tutoring</a:t>
            </a:r>
            <a:r>
              <a:rPr lang="en-GB" dirty="0" smtClean="0"/>
              <a:t>” has </a:t>
            </a:r>
            <a:r>
              <a:rPr lang="en-GB" dirty="0" smtClean="0"/>
              <a:t>a higher effect size than “mentoring”;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“Direct instruction” </a:t>
            </a:r>
            <a:r>
              <a:rPr lang="en-GB" dirty="0" smtClean="0"/>
              <a:t>has</a:t>
            </a:r>
            <a:r>
              <a:rPr lang="en-GB" dirty="0" smtClean="0"/>
              <a:t> </a:t>
            </a:r>
            <a:r>
              <a:rPr lang="en-GB" dirty="0" smtClean="0"/>
              <a:t>a higher effect size than “co-operative learning”;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“Teacher-student </a:t>
            </a:r>
            <a:r>
              <a:rPr lang="en-GB" dirty="0" smtClean="0"/>
              <a:t>relationships</a:t>
            </a:r>
            <a:r>
              <a:rPr lang="en-GB" dirty="0" smtClean="0"/>
              <a:t>”, “homework” and “study </a:t>
            </a:r>
            <a:r>
              <a:rPr lang="en-GB" dirty="0"/>
              <a:t>s</a:t>
            </a:r>
            <a:r>
              <a:rPr lang="en-GB" dirty="0" smtClean="0"/>
              <a:t>kills” all have effect sizes greater than 0.4.</a:t>
            </a: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“Ability </a:t>
            </a:r>
            <a:r>
              <a:rPr lang="en-GB" dirty="0" smtClean="0"/>
              <a:t>grouping (by class)” </a:t>
            </a:r>
            <a:r>
              <a:rPr lang="en-GB" dirty="0" smtClean="0"/>
              <a:t>has</a:t>
            </a:r>
            <a:r>
              <a:rPr lang="en-GB" dirty="0" smtClean="0"/>
              <a:t> </a:t>
            </a:r>
            <a:r>
              <a:rPr lang="en-GB" dirty="0" smtClean="0"/>
              <a:t>a higher effect size than </a:t>
            </a:r>
            <a:r>
              <a:rPr lang="en-GB" dirty="0" smtClean="0"/>
              <a:t>“</a:t>
            </a:r>
            <a:r>
              <a:rPr lang="en-GB" dirty="0"/>
              <a:t>w</a:t>
            </a:r>
            <a:r>
              <a:rPr lang="en-GB" dirty="0" smtClean="0"/>
              <a:t>ithin-in class grouping</a:t>
            </a:r>
            <a:r>
              <a:rPr lang="en-GB" dirty="0" smtClean="0"/>
              <a:t>”.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492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chemeClr val="accent6"/>
                </a:solidFill>
              </a:rPr>
              <a:t>ASSESSment</a:t>
            </a:r>
            <a:r>
              <a:rPr lang="en-GB" b="1" dirty="0">
                <a:solidFill>
                  <a:schemeClr val="accent6"/>
                </a:solidFill>
              </a:rPr>
              <a:t> of learning:</a:t>
            </a:r>
            <a:br>
              <a:rPr lang="en-GB" b="1" dirty="0">
                <a:solidFill>
                  <a:schemeClr val="accent6"/>
                </a:solidFill>
              </a:rPr>
            </a:br>
            <a:r>
              <a:rPr lang="en-GB" b="1" dirty="0">
                <a:solidFill>
                  <a:schemeClr val="accent6"/>
                </a:solidFill>
              </a:rPr>
              <a:t>True or false?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 smtClean="0">
                <a:solidFill>
                  <a:schemeClr val="accent4"/>
                </a:solidFill>
              </a:rPr>
              <a:t>“</a:t>
            </a:r>
            <a:r>
              <a:rPr lang="en-GB" dirty="0" smtClean="0">
                <a:solidFill>
                  <a:schemeClr val="accent4"/>
                </a:solidFill>
              </a:rPr>
              <a:t>Peer tutoring</a:t>
            </a:r>
            <a:r>
              <a:rPr lang="en-GB" dirty="0" smtClean="0">
                <a:solidFill>
                  <a:schemeClr val="accent4"/>
                </a:solidFill>
              </a:rPr>
              <a:t>” has </a:t>
            </a:r>
            <a:r>
              <a:rPr lang="en-GB" dirty="0" smtClean="0">
                <a:solidFill>
                  <a:schemeClr val="accent4"/>
                </a:solidFill>
              </a:rPr>
              <a:t>a higher effect size than “mentoring”;</a:t>
            </a:r>
          </a:p>
          <a:p>
            <a:pPr marL="457200" indent="-457200">
              <a:buFont typeface="+mj-lt"/>
              <a:buAutoNum type="arabicPeriod"/>
            </a:pPr>
            <a:endParaRPr lang="en-GB" dirty="0">
              <a:solidFill>
                <a:schemeClr val="accent4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dirty="0" smtClean="0">
                <a:solidFill>
                  <a:schemeClr val="accent4"/>
                </a:solidFill>
              </a:rPr>
              <a:t>“Direct instruction” </a:t>
            </a:r>
            <a:r>
              <a:rPr lang="en-GB" dirty="0" smtClean="0">
                <a:solidFill>
                  <a:schemeClr val="accent4"/>
                </a:solidFill>
              </a:rPr>
              <a:t>has</a:t>
            </a:r>
            <a:r>
              <a:rPr lang="en-GB" dirty="0" smtClean="0">
                <a:solidFill>
                  <a:schemeClr val="accent4"/>
                </a:solidFill>
              </a:rPr>
              <a:t> </a:t>
            </a:r>
            <a:r>
              <a:rPr lang="en-GB" dirty="0" smtClean="0">
                <a:solidFill>
                  <a:schemeClr val="accent4"/>
                </a:solidFill>
              </a:rPr>
              <a:t>a higher effect size than “co-operative learning”;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“Teacher-student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relationships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”, “homework” and “study 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kills” all have effect sizes greater than 0.4.</a:t>
            </a:r>
            <a:endParaRPr lang="en-GB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“Ability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grouping (by class)”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has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a higher effect size than 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“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w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ithin-in class grouping</a:t>
            </a:r>
            <a:r>
              <a:rPr lang="en-GB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”.</a:t>
            </a:r>
            <a:endParaRPr lang="en-GB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67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6"/>
                </a:solidFill>
              </a:rPr>
              <a:t>LEARNING INTENTIONS </a:t>
            </a:r>
            <a:br>
              <a:rPr lang="en-US" b="1" dirty="0" smtClean="0">
                <a:solidFill>
                  <a:schemeClr val="accent6"/>
                </a:solidFill>
              </a:rPr>
            </a:br>
            <a:r>
              <a:rPr lang="en-US" b="1" dirty="0" smtClean="0">
                <a:solidFill>
                  <a:schemeClr val="accent6"/>
                </a:solidFill>
              </a:rPr>
              <a:t>&amp; success criteria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92D050"/>
                </a:solidFill>
              </a:rPr>
              <a:t>Learning intention</a:t>
            </a:r>
          </a:p>
          <a:p>
            <a:pPr lvl="1"/>
            <a:r>
              <a:rPr lang="en-US" dirty="0" smtClean="0"/>
              <a:t>Develop a basic understanding of what effect sizes are.</a:t>
            </a:r>
          </a:p>
          <a:p>
            <a:pPr lvl="1"/>
            <a:endParaRPr lang="en-US" dirty="0" smtClean="0"/>
          </a:p>
          <a:p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Success criteria</a:t>
            </a:r>
          </a:p>
          <a:p>
            <a:pPr lvl="1"/>
            <a:r>
              <a:rPr lang="en-US" dirty="0" smtClean="0"/>
              <a:t>You can </a:t>
            </a:r>
            <a:r>
              <a:rPr lang="en-US" dirty="0" smtClean="0"/>
              <a:t>explain </a:t>
            </a:r>
            <a:r>
              <a:rPr lang="en-US" dirty="0" smtClean="0"/>
              <a:t>what an “effect size is”;</a:t>
            </a:r>
          </a:p>
          <a:p>
            <a:pPr lvl="1"/>
            <a:r>
              <a:rPr lang="en-US" dirty="0" smtClean="0"/>
              <a:t>You can state the value of Hattie’s </a:t>
            </a:r>
            <a:r>
              <a:rPr lang="en-US" dirty="0" smtClean="0"/>
              <a:t>recommended effect size </a:t>
            </a:r>
            <a:r>
              <a:rPr lang="en-US" dirty="0" smtClean="0"/>
              <a:t>baseline;</a:t>
            </a:r>
          </a:p>
          <a:p>
            <a:pPr lvl="1"/>
            <a:r>
              <a:rPr lang="en-US" dirty="0" smtClean="0"/>
              <a:t>You can </a:t>
            </a:r>
            <a:r>
              <a:rPr lang="en-US" dirty="0" smtClean="0"/>
              <a:t>use effect size information to discuss and reach judgements on the effectiveness of different pedagogical practices.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572341" y="5607852"/>
            <a:ext cx="809368" cy="8000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453983" y="5607852"/>
            <a:ext cx="809368" cy="8000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7428270" y="5607851"/>
            <a:ext cx="809368" cy="8000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8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Our “practice of teaching”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We have </a:t>
            </a:r>
            <a:r>
              <a:rPr lang="en-GB" dirty="0" smtClean="0"/>
              <a:t>updated elements to reflect principles from </a:t>
            </a:r>
            <a:r>
              <a:rPr lang="en-GB" i="1" dirty="0" smtClean="0"/>
              <a:t>Visible Learning for Teachers </a:t>
            </a:r>
          </a:p>
          <a:p>
            <a:pPr lvl="1"/>
            <a:r>
              <a:rPr lang="en-GB" i="1" dirty="0" smtClean="0"/>
              <a:t>e.g</a:t>
            </a:r>
            <a:r>
              <a:rPr lang="en-GB" i="1" dirty="0" smtClean="0"/>
              <a:t>. Element 5, Element 7, Element 12</a:t>
            </a:r>
          </a:p>
          <a:p>
            <a:endParaRPr lang="en-GB" dirty="0"/>
          </a:p>
          <a:p>
            <a:r>
              <a:rPr lang="en-GB" dirty="0" smtClean="0"/>
              <a:t>Handout shows how elements link to effect sizes</a:t>
            </a:r>
          </a:p>
          <a:p>
            <a:endParaRPr lang="en-GB" dirty="0"/>
          </a:p>
          <a:p>
            <a:r>
              <a:rPr lang="en-GB" dirty="0" smtClean="0"/>
              <a:t>This </a:t>
            </a:r>
            <a:r>
              <a:rPr lang="en-GB" dirty="0" smtClean="0"/>
              <a:t>year’s Improvement Plan has a particular focus on </a:t>
            </a:r>
            <a:r>
              <a:rPr lang="en-GB" dirty="0" smtClean="0"/>
              <a:t>elements, which Part 2 will explore further:</a:t>
            </a:r>
            <a:endParaRPr lang="en-GB" dirty="0" smtClean="0"/>
          </a:p>
          <a:p>
            <a:pPr lvl="1"/>
            <a:r>
              <a:rPr lang="en-GB" dirty="0" smtClean="0">
                <a:solidFill>
                  <a:schemeClr val="accent2"/>
                </a:solidFill>
              </a:rPr>
              <a:t>1-3</a:t>
            </a:r>
          </a:p>
          <a:p>
            <a:pPr lvl="1"/>
            <a:r>
              <a:rPr lang="en-GB" dirty="0" smtClean="0">
                <a:solidFill>
                  <a:schemeClr val="accent2"/>
                </a:solidFill>
              </a:rPr>
              <a:t>9 &amp; 12</a:t>
            </a:r>
          </a:p>
          <a:p>
            <a:pPr lvl="1"/>
            <a:r>
              <a:rPr lang="en-GB" dirty="0" smtClean="0">
                <a:solidFill>
                  <a:schemeClr val="accent2"/>
                </a:solidFill>
              </a:rPr>
              <a:t>19 &amp; 20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8" t="11428" r="32726" b="7234"/>
          <a:stretch/>
        </p:blipFill>
        <p:spPr bwMode="auto">
          <a:xfrm>
            <a:off x="522961" y="1903956"/>
            <a:ext cx="4745277" cy="440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96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6"/>
                </a:solidFill>
              </a:rPr>
              <a:t>Suggested next steps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405" y="2194560"/>
            <a:ext cx="11135639" cy="4419182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Review and discuss effect size information</a:t>
            </a:r>
          </a:p>
          <a:p>
            <a:endParaRPr lang="en-GB" dirty="0"/>
          </a:p>
          <a:p>
            <a:r>
              <a:rPr lang="en-GB" dirty="0" smtClean="0"/>
              <a:t>Read Visible Learning for Teachers by John Hattie</a:t>
            </a:r>
          </a:p>
          <a:p>
            <a:pPr lvl="1"/>
            <a:r>
              <a:rPr lang="en-GB" dirty="0" smtClean="0"/>
              <a:t>Copies in school</a:t>
            </a:r>
          </a:p>
          <a:p>
            <a:pPr lvl="1"/>
            <a:r>
              <a:rPr lang="en-GB" dirty="0" smtClean="0"/>
              <a:t>GTCS website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PLPs</a:t>
            </a:r>
          </a:p>
          <a:p>
            <a:pPr lvl="1"/>
            <a:r>
              <a:rPr lang="en-GB" dirty="0" smtClean="0"/>
              <a:t>Think about your focus in relation to effect sizes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Peer Observation Week</a:t>
            </a:r>
          </a:p>
          <a:p>
            <a:endParaRPr lang="en-GB" dirty="0"/>
          </a:p>
          <a:p>
            <a:r>
              <a:rPr lang="en-GB" dirty="0" smtClean="0"/>
              <a:t>PT Learning &amp; Teaching</a:t>
            </a:r>
          </a:p>
          <a:p>
            <a:endParaRPr lang="en-GB" dirty="0"/>
          </a:p>
          <a:p>
            <a:r>
              <a:rPr lang="en-GB" dirty="0" err="1" smtClean="0"/>
              <a:t>EHSTeaching</a:t>
            </a:r>
            <a:r>
              <a:rPr lang="en-GB" dirty="0" smtClean="0"/>
              <a:t> website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7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2571" r="5535" b="5475"/>
          <a:stretch/>
        </p:blipFill>
        <p:spPr bwMode="auto">
          <a:xfrm>
            <a:off x="1114817" y="1615858"/>
            <a:ext cx="10033347" cy="5069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solidFill>
                  <a:schemeClr val="accent6"/>
                </a:solidFill>
              </a:rPr>
              <a:t>Ehsteaching.wordpress.com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9607463" y="3118981"/>
            <a:ext cx="776614" cy="2342367"/>
          </a:xfrm>
          <a:prstGeom prst="downArrow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1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" t="12617" r="4296" b="5693"/>
          <a:stretch/>
        </p:blipFill>
        <p:spPr bwMode="auto">
          <a:xfrm>
            <a:off x="200417" y="613777"/>
            <a:ext cx="11709606" cy="5749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084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2571" r="5535" b="5475"/>
          <a:stretch/>
        </p:blipFill>
        <p:spPr bwMode="auto">
          <a:xfrm>
            <a:off x="1114817" y="1615858"/>
            <a:ext cx="10033347" cy="5069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solidFill>
                  <a:schemeClr val="accent6"/>
                </a:solidFill>
              </a:rPr>
              <a:t>Ehsteaching.wordpress.com</a:t>
            </a:r>
            <a:endParaRPr lang="en-GB" b="1" dirty="0">
              <a:solidFill>
                <a:schemeClr val="accent6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2507293" y="886217"/>
            <a:ext cx="776614" cy="2342367"/>
          </a:xfrm>
          <a:prstGeom prst="downArrow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6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9" t="13931" r="2511" b="7613"/>
          <a:stretch/>
        </p:blipFill>
        <p:spPr bwMode="auto">
          <a:xfrm>
            <a:off x="338202" y="964504"/>
            <a:ext cx="11489482" cy="5423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own Arrow 5"/>
          <p:cNvSpPr/>
          <p:nvPr/>
        </p:nvSpPr>
        <p:spPr>
          <a:xfrm rot="16200000">
            <a:off x="1083502" y="5044857"/>
            <a:ext cx="776614" cy="1741117"/>
          </a:xfrm>
          <a:prstGeom prst="downArrow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00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01" b="11807"/>
          <a:stretch/>
        </p:blipFill>
        <p:spPr bwMode="auto">
          <a:xfrm>
            <a:off x="425883" y="1114817"/>
            <a:ext cx="11305241" cy="473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62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6" t="8608" r="9371" b="12394"/>
          <a:stretch/>
        </p:blipFill>
        <p:spPr bwMode="auto">
          <a:xfrm>
            <a:off x="463463" y="588723"/>
            <a:ext cx="11060482" cy="6007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8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Evaluation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3572341" y="3916842"/>
            <a:ext cx="809368" cy="80009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453983" y="3916842"/>
            <a:ext cx="809368" cy="8000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428270" y="3916841"/>
            <a:ext cx="809368" cy="8000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120192" y="4838271"/>
            <a:ext cx="1713665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Very useful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1834" y="4838271"/>
            <a:ext cx="1713665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U</a:t>
            </a:r>
            <a:r>
              <a:rPr lang="en-GB" dirty="0" smtClean="0">
                <a:solidFill>
                  <a:schemeClr val="bg1"/>
                </a:solidFill>
              </a:rPr>
              <a:t>seful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5913" y="4838271"/>
            <a:ext cx="182967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Not very useful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44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16470</TotalTime>
  <Words>958</Words>
  <Application>Microsoft Office PowerPoint</Application>
  <PresentationFormat>Custom</PresentationFormat>
  <Paragraphs>166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Vapor Trail</vt:lpstr>
      <vt:lpstr>Visible learning</vt:lpstr>
      <vt:lpstr>AIMS</vt:lpstr>
      <vt:lpstr>Visible learning</vt:lpstr>
      <vt:lpstr>TEACHERS AS ACTIVATORS OF LEARNING</vt:lpstr>
      <vt:lpstr>The practice of teaching</vt:lpstr>
      <vt:lpstr>Effect sizes</vt:lpstr>
      <vt:lpstr>LEARNING INTENTIONS  &amp; success criteria</vt:lpstr>
      <vt:lpstr>Effect sizes</vt:lpstr>
      <vt:lpstr>PowerPoint Presentation</vt:lpstr>
      <vt:lpstr>Card sort</vt:lpstr>
      <vt:lpstr>Card sort</vt:lpstr>
      <vt:lpstr>Odd one out</vt:lpstr>
      <vt:lpstr>Odd one out</vt:lpstr>
      <vt:lpstr>Handouts &amp; discussion</vt:lpstr>
      <vt:lpstr>Table 1</vt:lpstr>
      <vt:lpstr>Table 2</vt:lpstr>
      <vt:lpstr>Table 3</vt:lpstr>
      <vt:lpstr>Table 4</vt:lpstr>
      <vt:lpstr>Discussion of this</vt:lpstr>
      <vt:lpstr>ASSESSment of learning: True or false?</vt:lpstr>
      <vt:lpstr>ASSESSment of learning: True or false?</vt:lpstr>
      <vt:lpstr>LEARNING INTENTIONS  &amp; success criteria</vt:lpstr>
      <vt:lpstr>Our “practice of teaching”</vt:lpstr>
      <vt:lpstr>Suggested next steps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Evaluation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Active lesson conclusions</dc:title>
  <dc:creator>Mr Robertson</dc:creator>
  <cp:lastModifiedBy>Bruce Robertson</cp:lastModifiedBy>
  <cp:revision>89</cp:revision>
  <dcterms:created xsi:type="dcterms:W3CDTF">2016-08-24T18:32:59Z</dcterms:created>
  <dcterms:modified xsi:type="dcterms:W3CDTF">2017-08-28T16:07:45Z</dcterms:modified>
</cp:coreProperties>
</file>