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813" r:id="rId1"/>
  </p:sldMasterIdLst>
  <p:notesMasterIdLst>
    <p:notesMasterId r:id="rId52"/>
  </p:notesMasterIdLst>
  <p:sldIdLst>
    <p:sldId id="256" r:id="rId2"/>
    <p:sldId id="339" r:id="rId3"/>
    <p:sldId id="286" r:id="rId4"/>
    <p:sldId id="315" r:id="rId5"/>
    <p:sldId id="310" r:id="rId6"/>
    <p:sldId id="338" r:id="rId7"/>
    <p:sldId id="340" r:id="rId8"/>
    <p:sldId id="363" r:id="rId9"/>
    <p:sldId id="341" r:id="rId10"/>
    <p:sldId id="342" r:id="rId11"/>
    <p:sldId id="343" r:id="rId12"/>
    <p:sldId id="305" r:id="rId13"/>
    <p:sldId id="327" r:id="rId14"/>
    <p:sldId id="344" r:id="rId15"/>
    <p:sldId id="345" r:id="rId16"/>
    <p:sldId id="290" r:id="rId17"/>
    <p:sldId id="289" r:id="rId18"/>
    <p:sldId id="347" r:id="rId19"/>
    <p:sldId id="291" r:id="rId20"/>
    <p:sldId id="292" r:id="rId21"/>
    <p:sldId id="293" r:id="rId22"/>
    <p:sldId id="348" r:id="rId23"/>
    <p:sldId id="361" r:id="rId24"/>
    <p:sldId id="362" r:id="rId25"/>
    <p:sldId id="357" r:id="rId26"/>
    <p:sldId id="317" r:id="rId27"/>
    <p:sldId id="275" r:id="rId28"/>
    <p:sldId id="336" r:id="rId29"/>
    <p:sldId id="358" r:id="rId30"/>
    <p:sldId id="356" r:id="rId31"/>
    <p:sldId id="298" r:id="rId32"/>
    <p:sldId id="328" r:id="rId33"/>
    <p:sldId id="322" r:id="rId34"/>
    <p:sldId id="331" r:id="rId35"/>
    <p:sldId id="351" r:id="rId36"/>
    <p:sldId id="271" r:id="rId37"/>
    <p:sldId id="270" r:id="rId38"/>
    <p:sldId id="354" r:id="rId39"/>
    <p:sldId id="353" r:id="rId40"/>
    <p:sldId id="355" r:id="rId41"/>
    <p:sldId id="365" r:id="rId42"/>
    <p:sldId id="330" r:id="rId43"/>
    <p:sldId id="337" r:id="rId44"/>
    <p:sldId id="366" r:id="rId45"/>
    <p:sldId id="359" r:id="rId46"/>
    <p:sldId id="260" r:id="rId47"/>
    <p:sldId id="367" r:id="rId48"/>
    <p:sldId id="280" r:id="rId49"/>
    <p:sldId id="364" r:id="rId50"/>
    <p:sldId id="360" r:id="rId5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66"/>
    <a:srgbClr val="CC00CC"/>
    <a:srgbClr val="FF7C80"/>
    <a:srgbClr val="CCFF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06"/>
    <p:restoredTop sz="92540" autoAdjust="0"/>
  </p:normalViewPr>
  <p:slideViewPr>
    <p:cSldViewPr snapToGrid="0" snapToObjects="1">
      <p:cViewPr>
        <p:scale>
          <a:sx n="76" d="100"/>
          <a:sy n="76" d="100"/>
        </p:scale>
        <p:origin x="-468" y="23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CCF9DFD-B38F-44BB-811B-629C07A5D069}" type="doc">
      <dgm:prSet loTypeId="urn:microsoft.com/office/officeart/2005/8/layout/hList1" loCatId="list" qsTypeId="urn:microsoft.com/office/officeart/2005/8/quickstyle/3d2" qsCatId="3D" csTypeId="urn:microsoft.com/office/officeart/2005/8/colors/colorful1" csCatId="colorful" phldr="1"/>
      <dgm:spPr/>
      <dgm:t>
        <a:bodyPr/>
        <a:lstStyle/>
        <a:p>
          <a:endParaRPr lang="en-GB"/>
        </a:p>
      </dgm:t>
    </dgm:pt>
    <dgm:pt modelId="{73C885E9-B6B9-4AA6-A0D0-B5376ACB2D22}">
      <dgm:prSet phldrT="[Text]" custT="1"/>
      <dgm:spPr/>
      <dgm:t>
        <a:bodyPr/>
        <a:lstStyle/>
        <a:p>
          <a:r>
            <a:rPr lang="en-GB" sz="2800" b="1" dirty="0" smtClean="0">
              <a:latin typeface="+mj-lt"/>
            </a:rPr>
            <a:t>Read</a:t>
          </a:r>
          <a:endParaRPr lang="en-GB" sz="2800" dirty="0">
            <a:latin typeface="+mj-lt"/>
          </a:endParaRPr>
        </a:p>
      </dgm:t>
    </dgm:pt>
    <dgm:pt modelId="{F72E0ACB-174C-4F5E-9740-45465E52AB0D}" type="parTrans" cxnId="{EE9FF54D-C616-462D-849A-D2148C8BBEB0}">
      <dgm:prSet/>
      <dgm:spPr/>
      <dgm:t>
        <a:bodyPr/>
        <a:lstStyle/>
        <a:p>
          <a:endParaRPr lang="en-GB"/>
        </a:p>
      </dgm:t>
    </dgm:pt>
    <dgm:pt modelId="{07002389-16A4-45AF-852F-723105879AC5}" type="sibTrans" cxnId="{EE9FF54D-C616-462D-849A-D2148C8BBEB0}">
      <dgm:prSet custT="1"/>
      <dgm:spPr/>
      <dgm:t>
        <a:bodyPr/>
        <a:lstStyle/>
        <a:p>
          <a:endParaRPr lang="en-GB"/>
        </a:p>
      </dgm:t>
    </dgm:pt>
    <dgm:pt modelId="{B56ADA31-8C34-4B0C-B509-DDCAAD18BC49}">
      <dgm:prSet phldrT="[Text]" custT="1"/>
      <dgm:spPr/>
      <dgm:t>
        <a:bodyPr/>
        <a:lstStyle/>
        <a:p>
          <a:r>
            <a:rPr lang="en-GB" sz="2000" dirty="0" smtClean="0">
              <a:latin typeface="+mj-lt"/>
            </a:rPr>
            <a:t>Books</a:t>
          </a:r>
          <a:endParaRPr lang="en-GB" sz="2000" dirty="0">
            <a:latin typeface="+mj-lt"/>
          </a:endParaRPr>
        </a:p>
      </dgm:t>
    </dgm:pt>
    <dgm:pt modelId="{3BAD5267-02AB-4F79-9908-B8FE81668745}" type="parTrans" cxnId="{489E5320-34FC-4A54-B8C2-9C8AA5F48CB6}">
      <dgm:prSet/>
      <dgm:spPr/>
      <dgm:t>
        <a:bodyPr/>
        <a:lstStyle/>
        <a:p>
          <a:endParaRPr lang="en-GB"/>
        </a:p>
      </dgm:t>
    </dgm:pt>
    <dgm:pt modelId="{F2CBA07D-C260-43EA-9714-3CFF5C9EB9DD}" type="sibTrans" cxnId="{489E5320-34FC-4A54-B8C2-9C8AA5F48CB6}">
      <dgm:prSet/>
      <dgm:spPr/>
      <dgm:t>
        <a:bodyPr/>
        <a:lstStyle/>
        <a:p>
          <a:endParaRPr lang="en-GB"/>
        </a:p>
      </dgm:t>
    </dgm:pt>
    <dgm:pt modelId="{F9F72597-344E-492F-9BFB-803E673479E2}">
      <dgm:prSet phldrT="[Text]" custT="1"/>
      <dgm:spPr/>
      <dgm:t>
        <a:bodyPr/>
        <a:lstStyle/>
        <a:p>
          <a:r>
            <a:rPr lang="en-GB" sz="2800" b="1" dirty="0" smtClean="0">
              <a:latin typeface="+mj-lt"/>
            </a:rPr>
            <a:t>Observe</a:t>
          </a:r>
          <a:r>
            <a:rPr lang="en-GB" sz="1700" dirty="0" smtClean="0"/>
            <a:t> </a:t>
          </a:r>
          <a:endParaRPr lang="en-GB" sz="1700" dirty="0"/>
        </a:p>
      </dgm:t>
    </dgm:pt>
    <dgm:pt modelId="{B7629F5E-1948-48A5-AA0F-2283C182F280}" type="parTrans" cxnId="{8F351310-0B0F-4938-9D6C-5795225F0500}">
      <dgm:prSet/>
      <dgm:spPr/>
      <dgm:t>
        <a:bodyPr/>
        <a:lstStyle/>
        <a:p>
          <a:endParaRPr lang="en-GB"/>
        </a:p>
      </dgm:t>
    </dgm:pt>
    <dgm:pt modelId="{4B525979-5F73-47CF-BCC3-5935688923C8}" type="sibTrans" cxnId="{8F351310-0B0F-4938-9D6C-5795225F0500}">
      <dgm:prSet/>
      <dgm:spPr/>
      <dgm:t>
        <a:bodyPr/>
        <a:lstStyle/>
        <a:p>
          <a:endParaRPr lang="en-GB"/>
        </a:p>
      </dgm:t>
    </dgm:pt>
    <dgm:pt modelId="{447D43DC-78A2-4D08-9F2F-51EED3CAEE56}">
      <dgm:prSet phldrT="[Text]" custT="1"/>
      <dgm:spPr/>
      <dgm:t>
        <a:bodyPr/>
        <a:lstStyle/>
        <a:p>
          <a:r>
            <a:rPr lang="en-GB" sz="2000" dirty="0" smtClean="0">
              <a:latin typeface="+mj-lt"/>
            </a:rPr>
            <a:t>Other teachers</a:t>
          </a:r>
          <a:endParaRPr lang="en-GB" sz="2000" dirty="0">
            <a:latin typeface="+mj-lt"/>
          </a:endParaRPr>
        </a:p>
      </dgm:t>
    </dgm:pt>
    <dgm:pt modelId="{2D1030B5-1185-4ED2-8C5F-DB7C695A68BF}" type="parTrans" cxnId="{75E84344-2131-474D-9AB9-B54931BBFB80}">
      <dgm:prSet/>
      <dgm:spPr/>
      <dgm:t>
        <a:bodyPr/>
        <a:lstStyle/>
        <a:p>
          <a:endParaRPr lang="en-GB"/>
        </a:p>
      </dgm:t>
    </dgm:pt>
    <dgm:pt modelId="{DE642D59-9C24-4F4C-97B6-1B62C30348FE}" type="sibTrans" cxnId="{75E84344-2131-474D-9AB9-B54931BBFB80}">
      <dgm:prSet/>
      <dgm:spPr/>
      <dgm:t>
        <a:bodyPr/>
        <a:lstStyle/>
        <a:p>
          <a:endParaRPr lang="en-GB"/>
        </a:p>
      </dgm:t>
    </dgm:pt>
    <dgm:pt modelId="{D29F4642-D6D5-40E3-A052-D20D6818A0C5}">
      <dgm:prSet phldrT="[Text]" custT="1"/>
      <dgm:spPr/>
      <dgm:t>
        <a:bodyPr/>
        <a:lstStyle/>
        <a:p>
          <a:r>
            <a:rPr lang="en-GB" sz="2400" b="1" dirty="0" smtClean="0">
              <a:latin typeface="+mj-lt"/>
            </a:rPr>
            <a:t>Do</a:t>
          </a:r>
          <a:r>
            <a:rPr lang="en-GB" sz="1800" b="1" dirty="0" smtClean="0">
              <a:latin typeface="+mj-lt"/>
            </a:rPr>
            <a:t> </a:t>
          </a:r>
        </a:p>
        <a:p>
          <a:r>
            <a:rPr lang="en-GB" sz="1800" b="1" dirty="0" smtClean="0">
              <a:latin typeface="+mj-lt"/>
            </a:rPr>
            <a:t>&amp; self-evaluate</a:t>
          </a:r>
          <a:endParaRPr lang="en-GB" sz="1800" b="1" dirty="0">
            <a:latin typeface="+mj-lt"/>
          </a:endParaRPr>
        </a:p>
      </dgm:t>
    </dgm:pt>
    <dgm:pt modelId="{41237A7C-524E-4AA1-9890-3DAB0FF13851}" type="parTrans" cxnId="{4D578C6C-0A0B-460F-8D36-6702F5536CA7}">
      <dgm:prSet/>
      <dgm:spPr/>
      <dgm:t>
        <a:bodyPr/>
        <a:lstStyle/>
        <a:p>
          <a:endParaRPr lang="en-GB"/>
        </a:p>
      </dgm:t>
    </dgm:pt>
    <dgm:pt modelId="{FC8A2EF3-C018-4ABC-8F65-FCA75F2D85C3}" type="sibTrans" cxnId="{4D578C6C-0A0B-460F-8D36-6702F5536CA7}">
      <dgm:prSet/>
      <dgm:spPr/>
      <dgm:t>
        <a:bodyPr/>
        <a:lstStyle/>
        <a:p>
          <a:endParaRPr lang="en-GB"/>
        </a:p>
      </dgm:t>
    </dgm:pt>
    <dgm:pt modelId="{E9883A16-3649-4CE3-B2FC-23B89A16A523}">
      <dgm:prSet phldrT="[Text]" custT="1"/>
      <dgm:spPr/>
      <dgm:t>
        <a:bodyPr/>
        <a:lstStyle/>
        <a:p>
          <a:r>
            <a:rPr lang="en-GB" sz="2000" dirty="0" smtClean="0">
              <a:latin typeface="+mj-lt"/>
            </a:rPr>
            <a:t>Regular use of LET</a:t>
          </a:r>
          <a:endParaRPr lang="en-GB" sz="2000" dirty="0">
            <a:latin typeface="+mj-lt"/>
          </a:endParaRPr>
        </a:p>
      </dgm:t>
    </dgm:pt>
    <dgm:pt modelId="{77F6E97A-EF21-4E3C-BD20-3A1D2B3D4036}" type="parTrans" cxnId="{6BF87156-53AB-42D0-A3A3-D18C4B2C7FF9}">
      <dgm:prSet/>
      <dgm:spPr/>
      <dgm:t>
        <a:bodyPr/>
        <a:lstStyle/>
        <a:p>
          <a:endParaRPr lang="en-GB"/>
        </a:p>
      </dgm:t>
    </dgm:pt>
    <dgm:pt modelId="{EB234CEC-9A34-4D0F-AAE3-F2EE460F528D}" type="sibTrans" cxnId="{6BF87156-53AB-42D0-A3A3-D18C4B2C7FF9}">
      <dgm:prSet/>
      <dgm:spPr/>
      <dgm:t>
        <a:bodyPr/>
        <a:lstStyle/>
        <a:p>
          <a:endParaRPr lang="en-GB"/>
        </a:p>
      </dgm:t>
    </dgm:pt>
    <dgm:pt modelId="{C41D7530-CE5C-456E-A392-DF3770AF75E4}">
      <dgm:prSet custT="1"/>
      <dgm:spPr/>
      <dgm:t>
        <a:bodyPr/>
        <a:lstStyle/>
        <a:p>
          <a:r>
            <a:rPr lang="en-GB" sz="2800" b="1" dirty="0" smtClean="0">
              <a:latin typeface="+mj-lt"/>
            </a:rPr>
            <a:t>Discuss</a:t>
          </a:r>
          <a:endParaRPr lang="en-GB" sz="2800" b="1" dirty="0">
            <a:latin typeface="+mj-lt"/>
          </a:endParaRPr>
        </a:p>
      </dgm:t>
    </dgm:pt>
    <dgm:pt modelId="{5D347B31-3447-46DD-971E-4FBF66F8BD49}" type="parTrans" cxnId="{E3441AD6-33EA-4A80-83C4-45F48FD11A87}">
      <dgm:prSet/>
      <dgm:spPr/>
      <dgm:t>
        <a:bodyPr/>
        <a:lstStyle/>
        <a:p>
          <a:endParaRPr lang="en-GB"/>
        </a:p>
      </dgm:t>
    </dgm:pt>
    <dgm:pt modelId="{92A74FEC-E8D9-4C82-B1DA-282F9E7F7752}" type="sibTrans" cxnId="{E3441AD6-33EA-4A80-83C4-45F48FD11A87}">
      <dgm:prSet/>
      <dgm:spPr/>
      <dgm:t>
        <a:bodyPr/>
        <a:lstStyle/>
        <a:p>
          <a:endParaRPr lang="en-GB"/>
        </a:p>
      </dgm:t>
    </dgm:pt>
    <dgm:pt modelId="{0679FFC0-7CE9-4F2B-8E22-5B8E0F722576}">
      <dgm:prSet custT="1"/>
      <dgm:spPr/>
      <dgm:t>
        <a:bodyPr/>
        <a:lstStyle/>
        <a:p>
          <a:r>
            <a:rPr lang="en-GB" sz="2000" dirty="0" smtClean="0">
              <a:latin typeface="+mj-lt"/>
            </a:rPr>
            <a:t>Faculty meetings</a:t>
          </a:r>
          <a:endParaRPr lang="en-GB" sz="2000" dirty="0">
            <a:latin typeface="+mj-lt"/>
          </a:endParaRPr>
        </a:p>
      </dgm:t>
    </dgm:pt>
    <dgm:pt modelId="{9472EB24-C446-4492-B756-28E4605233DC}" type="parTrans" cxnId="{F90BD0C8-2734-467A-AE57-06E6284B4067}">
      <dgm:prSet/>
      <dgm:spPr/>
      <dgm:t>
        <a:bodyPr/>
        <a:lstStyle/>
        <a:p>
          <a:endParaRPr lang="en-GB"/>
        </a:p>
      </dgm:t>
    </dgm:pt>
    <dgm:pt modelId="{FD41FE24-1CD8-4B1A-8588-360F2B0FB8FC}" type="sibTrans" cxnId="{F90BD0C8-2734-467A-AE57-06E6284B4067}">
      <dgm:prSet/>
      <dgm:spPr/>
      <dgm:t>
        <a:bodyPr/>
        <a:lstStyle/>
        <a:p>
          <a:endParaRPr lang="en-GB"/>
        </a:p>
      </dgm:t>
    </dgm:pt>
    <dgm:pt modelId="{BBBCB0A7-3E89-4C8D-9FB4-DADD776835A7}">
      <dgm:prSet custT="1"/>
      <dgm:spPr/>
      <dgm:t>
        <a:bodyPr/>
        <a:lstStyle/>
        <a:p>
          <a:r>
            <a:rPr lang="en-GB" sz="2400" b="1" dirty="0" smtClean="0">
              <a:latin typeface="+mj-lt"/>
            </a:rPr>
            <a:t>Get feedback</a:t>
          </a:r>
        </a:p>
      </dgm:t>
    </dgm:pt>
    <dgm:pt modelId="{23357832-37E3-4BF2-8F43-68EB8DAF6087}" type="parTrans" cxnId="{162B4910-AA43-41E0-98B5-2AC3FA5B7A7B}">
      <dgm:prSet/>
      <dgm:spPr/>
      <dgm:t>
        <a:bodyPr/>
        <a:lstStyle/>
        <a:p>
          <a:endParaRPr lang="en-GB"/>
        </a:p>
      </dgm:t>
    </dgm:pt>
    <dgm:pt modelId="{68697414-060E-4CD3-994A-96BBFBCFB96C}" type="sibTrans" cxnId="{162B4910-AA43-41E0-98B5-2AC3FA5B7A7B}">
      <dgm:prSet/>
      <dgm:spPr/>
      <dgm:t>
        <a:bodyPr/>
        <a:lstStyle/>
        <a:p>
          <a:endParaRPr lang="en-GB"/>
        </a:p>
      </dgm:t>
    </dgm:pt>
    <dgm:pt modelId="{8775CEFC-6554-4018-88FF-344F915684FD}">
      <dgm:prSet phldrT="[Text]" custT="1"/>
      <dgm:spPr/>
      <dgm:t>
        <a:bodyPr/>
        <a:lstStyle/>
        <a:p>
          <a:r>
            <a:rPr lang="en-GB" sz="2000" dirty="0" err="1" smtClean="0">
              <a:latin typeface="+mj-lt"/>
            </a:rPr>
            <a:t>EHSTeaching</a:t>
          </a:r>
          <a:endParaRPr lang="en-GB" sz="2000" dirty="0">
            <a:latin typeface="+mj-lt"/>
          </a:endParaRPr>
        </a:p>
      </dgm:t>
    </dgm:pt>
    <dgm:pt modelId="{0A61F755-AD10-47B5-9F99-9BE19A0F71A4}" type="parTrans" cxnId="{975535B3-D0C3-4099-86EE-6EB8A132566A}">
      <dgm:prSet/>
      <dgm:spPr/>
      <dgm:t>
        <a:bodyPr/>
        <a:lstStyle/>
        <a:p>
          <a:endParaRPr lang="en-GB"/>
        </a:p>
      </dgm:t>
    </dgm:pt>
    <dgm:pt modelId="{5A63D9F0-082E-4BEF-8F7B-F4F644437BF2}" type="sibTrans" cxnId="{975535B3-D0C3-4099-86EE-6EB8A132566A}">
      <dgm:prSet/>
      <dgm:spPr/>
      <dgm:t>
        <a:bodyPr/>
        <a:lstStyle/>
        <a:p>
          <a:endParaRPr lang="en-GB"/>
        </a:p>
      </dgm:t>
    </dgm:pt>
    <dgm:pt modelId="{BCB33C95-D350-4F58-9873-34418A016009}">
      <dgm:prSet phldrT="[Text]" custT="1"/>
      <dgm:spPr/>
      <dgm:t>
        <a:bodyPr/>
        <a:lstStyle/>
        <a:p>
          <a:r>
            <a:rPr lang="en-GB" sz="2000" dirty="0" smtClean="0">
              <a:latin typeface="+mj-lt"/>
            </a:rPr>
            <a:t>Articles</a:t>
          </a:r>
          <a:endParaRPr lang="en-GB" sz="2000" dirty="0">
            <a:latin typeface="+mj-lt"/>
          </a:endParaRPr>
        </a:p>
      </dgm:t>
    </dgm:pt>
    <dgm:pt modelId="{2E1F8F58-170D-43B5-98ED-99A20499315B}" type="parTrans" cxnId="{3BB71ABD-1CA3-4522-A4AE-75EA64EB5147}">
      <dgm:prSet/>
      <dgm:spPr/>
      <dgm:t>
        <a:bodyPr/>
        <a:lstStyle/>
        <a:p>
          <a:endParaRPr lang="en-GB"/>
        </a:p>
      </dgm:t>
    </dgm:pt>
    <dgm:pt modelId="{68295D31-C5D1-4FF8-AB83-A69F1771733A}" type="sibTrans" cxnId="{3BB71ABD-1CA3-4522-A4AE-75EA64EB5147}">
      <dgm:prSet/>
      <dgm:spPr/>
      <dgm:t>
        <a:bodyPr/>
        <a:lstStyle/>
        <a:p>
          <a:endParaRPr lang="en-GB"/>
        </a:p>
      </dgm:t>
    </dgm:pt>
    <dgm:pt modelId="{9A6621A2-308E-4B75-805C-AA122188C1EF}">
      <dgm:prSet custT="1"/>
      <dgm:spPr/>
      <dgm:t>
        <a:bodyPr/>
        <a:lstStyle/>
        <a:p>
          <a:r>
            <a:rPr lang="en-GB" sz="2000" dirty="0" smtClean="0">
              <a:latin typeface="+mj-lt"/>
            </a:rPr>
            <a:t>Peers</a:t>
          </a:r>
          <a:endParaRPr lang="en-GB" sz="2000" dirty="0">
            <a:latin typeface="+mj-lt"/>
          </a:endParaRPr>
        </a:p>
      </dgm:t>
    </dgm:pt>
    <dgm:pt modelId="{38F5777B-669D-4AA0-BC01-0E151A603130}" type="parTrans" cxnId="{082FC315-9DDB-44A1-AFB7-EA1263A08F35}">
      <dgm:prSet/>
      <dgm:spPr/>
      <dgm:t>
        <a:bodyPr/>
        <a:lstStyle/>
        <a:p>
          <a:endParaRPr lang="en-GB"/>
        </a:p>
      </dgm:t>
    </dgm:pt>
    <dgm:pt modelId="{ECE582D1-3701-4224-A088-F3A5B265E88D}" type="sibTrans" cxnId="{082FC315-9DDB-44A1-AFB7-EA1263A08F35}">
      <dgm:prSet/>
      <dgm:spPr/>
      <dgm:t>
        <a:bodyPr/>
        <a:lstStyle/>
        <a:p>
          <a:endParaRPr lang="en-GB"/>
        </a:p>
      </dgm:t>
    </dgm:pt>
    <dgm:pt modelId="{41129DE0-2BD8-4569-A140-FDB3FE22049D}">
      <dgm:prSet custT="1"/>
      <dgm:spPr/>
      <dgm:t>
        <a:bodyPr/>
        <a:lstStyle/>
        <a:p>
          <a:r>
            <a:rPr lang="en-GB" sz="2000" dirty="0" smtClean="0">
              <a:latin typeface="+mj-lt"/>
            </a:rPr>
            <a:t>PT (faculty)</a:t>
          </a:r>
          <a:endParaRPr lang="en-GB" sz="2000" dirty="0">
            <a:latin typeface="+mj-lt"/>
          </a:endParaRPr>
        </a:p>
      </dgm:t>
    </dgm:pt>
    <dgm:pt modelId="{8A933A9C-459B-4CC7-A664-9EE0BCB4CF62}" type="parTrans" cxnId="{DBE4F085-AA39-4A35-A3CF-E81DFC44ABC9}">
      <dgm:prSet/>
      <dgm:spPr/>
      <dgm:t>
        <a:bodyPr/>
        <a:lstStyle/>
        <a:p>
          <a:endParaRPr lang="en-GB"/>
        </a:p>
      </dgm:t>
    </dgm:pt>
    <dgm:pt modelId="{AFB5CE84-7EAD-4414-A262-E5016915C1FB}" type="sibTrans" cxnId="{DBE4F085-AA39-4A35-A3CF-E81DFC44ABC9}">
      <dgm:prSet/>
      <dgm:spPr/>
      <dgm:t>
        <a:bodyPr/>
        <a:lstStyle/>
        <a:p>
          <a:endParaRPr lang="en-GB"/>
        </a:p>
      </dgm:t>
    </dgm:pt>
    <dgm:pt modelId="{68374583-6541-4EAD-BF87-FD3FB0EED7D1}">
      <dgm:prSet custT="1"/>
      <dgm:spPr/>
      <dgm:t>
        <a:bodyPr/>
        <a:lstStyle/>
        <a:p>
          <a:r>
            <a:rPr lang="en-GB" sz="2000" dirty="0" smtClean="0">
              <a:latin typeface="+mj-lt"/>
            </a:rPr>
            <a:t>PT (L&amp;T)</a:t>
          </a:r>
          <a:endParaRPr lang="en-GB" sz="2000" dirty="0">
            <a:latin typeface="+mj-lt"/>
          </a:endParaRPr>
        </a:p>
      </dgm:t>
    </dgm:pt>
    <dgm:pt modelId="{431647B6-9DF1-4E9D-8421-6DBE7B93B59F}" type="parTrans" cxnId="{50646DDD-E654-4637-A572-6C4D55F7AC9D}">
      <dgm:prSet/>
      <dgm:spPr/>
      <dgm:t>
        <a:bodyPr/>
        <a:lstStyle/>
        <a:p>
          <a:endParaRPr lang="en-GB"/>
        </a:p>
      </dgm:t>
    </dgm:pt>
    <dgm:pt modelId="{21A0851F-3DF3-4A9E-841B-6826EA0E6EDC}" type="sibTrans" cxnId="{50646DDD-E654-4637-A572-6C4D55F7AC9D}">
      <dgm:prSet/>
      <dgm:spPr/>
      <dgm:t>
        <a:bodyPr/>
        <a:lstStyle/>
        <a:p>
          <a:endParaRPr lang="en-GB"/>
        </a:p>
      </dgm:t>
    </dgm:pt>
    <dgm:pt modelId="{6C2BA183-957F-4213-83A3-9A307B943859}">
      <dgm:prSet custT="1"/>
      <dgm:spPr/>
      <dgm:t>
        <a:bodyPr/>
        <a:lstStyle/>
        <a:p>
          <a:r>
            <a:rPr lang="en-GB" sz="2000" dirty="0" smtClean="0">
              <a:latin typeface="+mj-lt"/>
            </a:rPr>
            <a:t>DHTs</a:t>
          </a:r>
          <a:endParaRPr lang="en-GB" sz="2000" dirty="0">
            <a:latin typeface="+mj-lt"/>
          </a:endParaRPr>
        </a:p>
      </dgm:t>
    </dgm:pt>
    <dgm:pt modelId="{8C2EDFEE-8E53-4F8A-B5D4-E8A90607A9D0}" type="parTrans" cxnId="{302883E7-567B-4EA6-8124-4DDD87134599}">
      <dgm:prSet/>
      <dgm:spPr/>
      <dgm:t>
        <a:bodyPr/>
        <a:lstStyle/>
        <a:p>
          <a:endParaRPr lang="en-GB"/>
        </a:p>
      </dgm:t>
    </dgm:pt>
    <dgm:pt modelId="{1E223041-1CDD-4AD0-9FC9-4D743F998D9E}" type="sibTrans" cxnId="{302883E7-567B-4EA6-8124-4DDD87134599}">
      <dgm:prSet/>
      <dgm:spPr/>
      <dgm:t>
        <a:bodyPr/>
        <a:lstStyle/>
        <a:p>
          <a:endParaRPr lang="en-GB"/>
        </a:p>
      </dgm:t>
    </dgm:pt>
    <dgm:pt modelId="{69AFD01B-5F7B-4DCB-8EEB-AF9C34D9489B}">
      <dgm:prSet custT="1"/>
      <dgm:spPr/>
      <dgm:t>
        <a:bodyPr/>
        <a:lstStyle/>
        <a:p>
          <a:r>
            <a:rPr lang="en-GB" sz="2000" dirty="0" smtClean="0">
              <a:latin typeface="+mj-lt"/>
            </a:rPr>
            <a:t>HT</a:t>
          </a:r>
          <a:endParaRPr lang="en-GB" sz="2000" dirty="0">
            <a:latin typeface="+mj-lt"/>
          </a:endParaRPr>
        </a:p>
      </dgm:t>
    </dgm:pt>
    <dgm:pt modelId="{70D1B207-0BE2-4DC2-8CBB-CBCAE326C16D}" type="parTrans" cxnId="{C00B99AD-7944-49A2-84B2-6CFDF5FA44B8}">
      <dgm:prSet/>
      <dgm:spPr/>
      <dgm:t>
        <a:bodyPr/>
        <a:lstStyle/>
        <a:p>
          <a:endParaRPr lang="en-GB"/>
        </a:p>
      </dgm:t>
    </dgm:pt>
    <dgm:pt modelId="{F78DB41F-3EC5-46DB-A8C5-E28947304A1D}" type="sibTrans" cxnId="{C00B99AD-7944-49A2-84B2-6CFDF5FA44B8}">
      <dgm:prSet/>
      <dgm:spPr/>
      <dgm:t>
        <a:bodyPr/>
        <a:lstStyle/>
        <a:p>
          <a:endParaRPr lang="en-GB"/>
        </a:p>
      </dgm:t>
    </dgm:pt>
    <dgm:pt modelId="{29393E61-B1E5-4CAF-ACEC-282AB98E19EE}">
      <dgm:prSet phldrT="[Text]" custT="1"/>
      <dgm:spPr/>
      <dgm:t>
        <a:bodyPr/>
        <a:lstStyle/>
        <a:p>
          <a:r>
            <a:rPr lang="en-GB" sz="2000" dirty="0" smtClean="0">
              <a:latin typeface="+mj-lt"/>
            </a:rPr>
            <a:t>Practice</a:t>
          </a:r>
          <a:endParaRPr lang="en-GB" sz="2000" dirty="0">
            <a:latin typeface="+mj-lt"/>
          </a:endParaRPr>
        </a:p>
      </dgm:t>
    </dgm:pt>
    <dgm:pt modelId="{784CED70-97DF-4AE9-8E63-C20BDAC95660}" type="parTrans" cxnId="{141D9279-195A-441B-9022-B4B9EE1C1F8D}">
      <dgm:prSet/>
      <dgm:spPr/>
      <dgm:t>
        <a:bodyPr/>
        <a:lstStyle/>
        <a:p>
          <a:endParaRPr lang="en-GB"/>
        </a:p>
      </dgm:t>
    </dgm:pt>
    <dgm:pt modelId="{34C83F8F-6DAF-479A-8A1D-B17D95283823}" type="sibTrans" cxnId="{141D9279-195A-441B-9022-B4B9EE1C1F8D}">
      <dgm:prSet/>
      <dgm:spPr/>
      <dgm:t>
        <a:bodyPr/>
        <a:lstStyle/>
        <a:p>
          <a:endParaRPr lang="en-GB"/>
        </a:p>
      </dgm:t>
    </dgm:pt>
    <dgm:pt modelId="{CFE753D9-A5B1-4A4B-9DA4-015AF8FAEEFB}">
      <dgm:prSet custT="1"/>
      <dgm:spPr/>
      <dgm:t>
        <a:bodyPr/>
        <a:lstStyle/>
        <a:p>
          <a:r>
            <a:rPr lang="en-GB" sz="2000" dirty="0" smtClean="0">
              <a:latin typeface="+mj-lt"/>
            </a:rPr>
            <a:t>After observed lessons</a:t>
          </a:r>
          <a:endParaRPr lang="en-GB" sz="2000" dirty="0">
            <a:latin typeface="+mj-lt"/>
          </a:endParaRPr>
        </a:p>
      </dgm:t>
    </dgm:pt>
    <dgm:pt modelId="{5E313B40-32CA-464D-B149-B3C9A1F15B82}" type="parTrans" cxnId="{E093A884-69C8-4DA2-BF40-6664A5A702CC}">
      <dgm:prSet/>
      <dgm:spPr/>
      <dgm:t>
        <a:bodyPr/>
        <a:lstStyle/>
        <a:p>
          <a:endParaRPr lang="en-GB"/>
        </a:p>
      </dgm:t>
    </dgm:pt>
    <dgm:pt modelId="{98354B9A-84F8-4834-A755-2D05F3D61F47}" type="sibTrans" cxnId="{E093A884-69C8-4DA2-BF40-6664A5A702CC}">
      <dgm:prSet/>
      <dgm:spPr/>
      <dgm:t>
        <a:bodyPr/>
        <a:lstStyle/>
        <a:p>
          <a:endParaRPr lang="en-GB"/>
        </a:p>
      </dgm:t>
    </dgm:pt>
    <dgm:pt modelId="{99B2E215-5BA9-46E4-9C45-DEC161A59236}">
      <dgm:prSet custT="1"/>
      <dgm:spPr/>
      <dgm:t>
        <a:bodyPr/>
        <a:lstStyle/>
        <a:p>
          <a:endParaRPr lang="en-GB" sz="2000" dirty="0">
            <a:latin typeface="+mj-lt"/>
          </a:endParaRPr>
        </a:p>
      </dgm:t>
    </dgm:pt>
    <dgm:pt modelId="{96C7AEAB-D51E-477B-875A-BE010B75B9D9}" type="parTrans" cxnId="{AE6A9A90-820A-446F-8634-2C7F4439A2F7}">
      <dgm:prSet/>
      <dgm:spPr/>
      <dgm:t>
        <a:bodyPr/>
        <a:lstStyle/>
        <a:p>
          <a:endParaRPr lang="en-GB"/>
        </a:p>
      </dgm:t>
    </dgm:pt>
    <dgm:pt modelId="{A18D1109-110D-43C9-BC33-95A46A26B5F9}" type="sibTrans" cxnId="{AE6A9A90-820A-446F-8634-2C7F4439A2F7}">
      <dgm:prSet/>
      <dgm:spPr/>
      <dgm:t>
        <a:bodyPr/>
        <a:lstStyle/>
        <a:p>
          <a:endParaRPr lang="en-GB"/>
        </a:p>
      </dgm:t>
    </dgm:pt>
    <dgm:pt modelId="{2BB7E514-82E0-4C56-ABAC-A1D28C54190B}" type="pres">
      <dgm:prSet presAssocID="{8CCF9DFD-B38F-44BB-811B-629C07A5D069}" presName="Name0" presStyleCnt="0">
        <dgm:presLayoutVars>
          <dgm:dir/>
          <dgm:animLvl val="lvl"/>
          <dgm:resizeHandles val="exact"/>
        </dgm:presLayoutVars>
      </dgm:prSet>
      <dgm:spPr/>
      <dgm:t>
        <a:bodyPr/>
        <a:lstStyle/>
        <a:p>
          <a:endParaRPr lang="en-GB"/>
        </a:p>
      </dgm:t>
    </dgm:pt>
    <dgm:pt modelId="{B43B7FE8-AA3A-4299-A2B7-CC0F277463EF}" type="pres">
      <dgm:prSet presAssocID="{73C885E9-B6B9-4AA6-A0D0-B5376ACB2D22}" presName="composite" presStyleCnt="0"/>
      <dgm:spPr/>
    </dgm:pt>
    <dgm:pt modelId="{D662BE7B-77A2-47FC-BBFE-F53C91741165}" type="pres">
      <dgm:prSet presAssocID="{73C885E9-B6B9-4AA6-A0D0-B5376ACB2D22}" presName="parTx" presStyleLbl="alignNode1" presStyleIdx="0" presStyleCnt="5">
        <dgm:presLayoutVars>
          <dgm:chMax val="0"/>
          <dgm:chPref val="0"/>
          <dgm:bulletEnabled val="1"/>
        </dgm:presLayoutVars>
      </dgm:prSet>
      <dgm:spPr/>
      <dgm:t>
        <a:bodyPr/>
        <a:lstStyle/>
        <a:p>
          <a:endParaRPr lang="en-GB"/>
        </a:p>
      </dgm:t>
    </dgm:pt>
    <dgm:pt modelId="{4161B9CA-52BF-4A48-9415-F31C805D1CDE}" type="pres">
      <dgm:prSet presAssocID="{73C885E9-B6B9-4AA6-A0D0-B5376ACB2D22}" presName="desTx" presStyleLbl="alignAccFollowNode1" presStyleIdx="0" presStyleCnt="5">
        <dgm:presLayoutVars>
          <dgm:bulletEnabled val="1"/>
        </dgm:presLayoutVars>
      </dgm:prSet>
      <dgm:spPr/>
      <dgm:t>
        <a:bodyPr/>
        <a:lstStyle/>
        <a:p>
          <a:endParaRPr lang="en-GB"/>
        </a:p>
      </dgm:t>
    </dgm:pt>
    <dgm:pt modelId="{0FD8BF3E-9A05-45E3-B710-BD01ECE7057F}" type="pres">
      <dgm:prSet presAssocID="{07002389-16A4-45AF-852F-723105879AC5}" presName="space" presStyleCnt="0"/>
      <dgm:spPr/>
    </dgm:pt>
    <dgm:pt modelId="{1C48B4E3-3C52-4A9B-AF76-0AD382044E4B}" type="pres">
      <dgm:prSet presAssocID="{F9F72597-344E-492F-9BFB-803E673479E2}" presName="composite" presStyleCnt="0"/>
      <dgm:spPr/>
    </dgm:pt>
    <dgm:pt modelId="{17F8DF70-AB7A-4B11-A2A4-E5229B370F94}" type="pres">
      <dgm:prSet presAssocID="{F9F72597-344E-492F-9BFB-803E673479E2}" presName="parTx" presStyleLbl="alignNode1" presStyleIdx="1" presStyleCnt="5">
        <dgm:presLayoutVars>
          <dgm:chMax val="0"/>
          <dgm:chPref val="0"/>
          <dgm:bulletEnabled val="1"/>
        </dgm:presLayoutVars>
      </dgm:prSet>
      <dgm:spPr/>
      <dgm:t>
        <a:bodyPr/>
        <a:lstStyle/>
        <a:p>
          <a:endParaRPr lang="en-GB"/>
        </a:p>
      </dgm:t>
    </dgm:pt>
    <dgm:pt modelId="{4748B373-079F-4116-A979-BFE023D84FED}" type="pres">
      <dgm:prSet presAssocID="{F9F72597-344E-492F-9BFB-803E673479E2}" presName="desTx" presStyleLbl="alignAccFollowNode1" presStyleIdx="1" presStyleCnt="5">
        <dgm:presLayoutVars>
          <dgm:bulletEnabled val="1"/>
        </dgm:presLayoutVars>
      </dgm:prSet>
      <dgm:spPr/>
      <dgm:t>
        <a:bodyPr/>
        <a:lstStyle/>
        <a:p>
          <a:endParaRPr lang="en-GB"/>
        </a:p>
      </dgm:t>
    </dgm:pt>
    <dgm:pt modelId="{3364BF88-4EE9-4BB3-AC5A-B0A7EF8D0B19}" type="pres">
      <dgm:prSet presAssocID="{4B525979-5F73-47CF-BCC3-5935688923C8}" presName="space" presStyleCnt="0"/>
      <dgm:spPr/>
    </dgm:pt>
    <dgm:pt modelId="{BF95BECB-23B0-4A97-8B4F-10CD36008F1F}" type="pres">
      <dgm:prSet presAssocID="{D29F4642-D6D5-40E3-A052-D20D6818A0C5}" presName="composite" presStyleCnt="0"/>
      <dgm:spPr/>
    </dgm:pt>
    <dgm:pt modelId="{D7B9EF82-5DD0-4475-8DDE-D68EF1835A78}" type="pres">
      <dgm:prSet presAssocID="{D29F4642-D6D5-40E3-A052-D20D6818A0C5}" presName="parTx" presStyleLbl="alignNode1" presStyleIdx="2" presStyleCnt="5">
        <dgm:presLayoutVars>
          <dgm:chMax val="0"/>
          <dgm:chPref val="0"/>
          <dgm:bulletEnabled val="1"/>
        </dgm:presLayoutVars>
      </dgm:prSet>
      <dgm:spPr/>
      <dgm:t>
        <a:bodyPr/>
        <a:lstStyle/>
        <a:p>
          <a:endParaRPr lang="en-GB"/>
        </a:p>
      </dgm:t>
    </dgm:pt>
    <dgm:pt modelId="{3EE9CAFA-07FB-40A7-A296-A00E2C94D972}" type="pres">
      <dgm:prSet presAssocID="{D29F4642-D6D5-40E3-A052-D20D6818A0C5}" presName="desTx" presStyleLbl="alignAccFollowNode1" presStyleIdx="2" presStyleCnt="5">
        <dgm:presLayoutVars>
          <dgm:bulletEnabled val="1"/>
        </dgm:presLayoutVars>
      </dgm:prSet>
      <dgm:spPr/>
      <dgm:t>
        <a:bodyPr/>
        <a:lstStyle/>
        <a:p>
          <a:endParaRPr lang="en-GB"/>
        </a:p>
      </dgm:t>
    </dgm:pt>
    <dgm:pt modelId="{FD683E9A-57F3-4196-827D-D87AC5D20AA0}" type="pres">
      <dgm:prSet presAssocID="{FC8A2EF3-C018-4ABC-8F65-FCA75F2D85C3}" presName="space" presStyleCnt="0"/>
      <dgm:spPr/>
    </dgm:pt>
    <dgm:pt modelId="{C38471C7-B16C-405B-8AB8-19B2C01493FE}" type="pres">
      <dgm:prSet presAssocID="{BBBCB0A7-3E89-4C8D-9FB4-DADD776835A7}" presName="composite" presStyleCnt="0"/>
      <dgm:spPr/>
    </dgm:pt>
    <dgm:pt modelId="{D654B069-D56E-402D-966D-0B103B2BF2A8}" type="pres">
      <dgm:prSet presAssocID="{BBBCB0A7-3E89-4C8D-9FB4-DADD776835A7}" presName="parTx" presStyleLbl="alignNode1" presStyleIdx="3" presStyleCnt="5">
        <dgm:presLayoutVars>
          <dgm:chMax val="0"/>
          <dgm:chPref val="0"/>
          <dgm:bulletEnabled val="1"/>
        </dgm:presLayoutVars>
      </dgm:prSet>
      <dgm:spPr/>
      <dgm:t>
        <a:bodyPr/>
        <a:lstStyle/>
        <a:p>
          <a:endParaRPr lang="en-GB"/>
        </a:p>
      </dgm:t>
    </dgm:pt>
    <dgm:pt modelId="{D58A0F57-84F7-49E5-B9E7-E6FE578E6A08}" type="pres">
      <dgm:prSet presAssocID="{BBBCB0A7-3E89-4C8D-9FB4-DADD776835A7}" presName="desTx" presStyleLbl="alignAccFollowNode1" presStyleIdx="3" presStyleCnt="5">
        <dgm:presLayoutVars>
          <dgm:bulletEnabled val="1"/>
        </dgm:presLayoutVars>
      </dgm:prSet>
      <dgm:spPr/>
      <dgm:t>
        <a:bodyPr/>
        <a:lstStyle/>
        <a:p>
          <a:endParaRPr lang="en-GB"/>
        </a:p>
      </dgm:t>
    </dgm:pt>
    <dgm:pt modelId="{BDFE9D2F-493B-49F3-B2DF-29FE1B5B0B56}" type="pres">
      <dgm:prSet presAssocID="{68697414-060E-4CD3-994A-96BBFBCFB96C}" presName="space" presStyleCnt="0"/>
      <dgm:spPr/>
    </dgm:pt>
    <dgm:pt modelId="{0F788F80-CFAB-446A-B4BA-AE64F6CFAEFD}" type="pres">
      <dgm:prSet presAssocID="{C41D7530-CE5C-456E-A392-DF3770AF75E4}" presName="composite" presStyleCnt="0"/>
      <dgm:spPr/>
    </dgm:pt>
    <dgm:pt modelId="{EAA1A329-0F2E-460D-B31C-8C27B6A70CE3}" type="pres">
      <dgm:prSet presAssocID="{C41D7530-CE5C-456E-A392-DF3770AF75E4}" presName="parTx" presStyleLbl="alignNode1" presStyleIdx="4" presStyleCnt="5">
        <dgm:presLayoutVars>
          <dgm:chMax val="0"/>
          <dgm:chPref val="0"/>
          <dgm:bulletEnabled val="1"/>
        </dgm:presLayoutVars>
      </dgm:prSet>
      <dgm:spPr/>
      <dgm:t>
        <a:bodyPr/>
        <a:lstStyle/>
        <a:p>
          <a:endParaRPr lang="en-GB"/>
        </a:p>
      </dgm:t>
    </dgm:pt>
    <dgm:pt modelId="{0AFD6447-96EF-4CD3-879D-E7FF40A42D9A}" type="pres">
      <dgm:prSet presAssocID="{C41D7530-CE5C-456E-A392-DF3770AF75E4}" presName="desTx" presStyleLbl="alignAccFollowNode1" presStyleIdx="4" presStyleCnt="5">
        <dgm:presLayoutVars>
          <dgm:bulletEnabled val="1"/>
        </dgm:presLayoutVars>
      </dgm:prSet>
      <dgm:spPr/>
      <dgm:t>
        <a:bodyPr/>
        <a:lstStyle/>
        <a:p>
          <a:endParaRPr lang="en-GB"/>
        </a:p>
      </dgm:t>
    </dgm:pt>
  </dgm:ptLst>
  <dgm:cxnLst>
    <dgm:cxn modelId="{E3441AD6-33EA-4A80-83C4-45F48FD11A87}" srcId="{8CCF9DFD-B38F-44BB-811B-629C07A5D069}" destId="{C41D7530-CE5C-456E-A392-DF3770AF75E4}" srcOrd="4" destOrd="0" parTransId="{5D347B31-3447-46DD-971E-4FBF66F8BD49}" sibTransId="{92A74FEC-E8D9-4C82-B1DA-282F9E7F7752}"/>
    <dgm:cxn modelId="{CBA0A99A-CE6B-49D6-86A6-922B9018C4EB}" type="presOf" srcId="{B56ADA31-8C34-4B0C-B509-DDCAAD18BC49}" destId="{4161B9CA-52BF-4A48-9415-F31C805D1CDE}" srcOrd="0" destOrd="0" presId="urn:microsoft.com/office/officeart/2005/8/layout/hList1"/>
    <dgm:cxn modelId="{A1F8ECE3-BAEA-4D5F-8C3F-2DB994492B25}" type="presOf" srcId="{6C2BA183-957F-4213-83A3-9A307B943859}" destId="{D58A0F57-84F7-49E5-B9E7-E6FE578E6A08}" srcOrd="0" destOrd="3" presId="urn:microsoft.com/office/officeart/2005/8/layout/hList1"/>
    <dgm:cxn modelId="{18B88B2B-C18E-468E-ACF6-8756BB0148E2}" type="presOf" srcId="{9A6621A2-308E-4B75-805C-AA122188C1EF}" destId="{D58A0F57-84F7-49E5-B9E7-E6FE578E6A08}" srcOrd="0" destOrd="0" presId="urn:microsoft.com/office/officeart/2005/8/layout/hList1"/>
    <dgm:cxn modelId="{1B58FE29-D18A-4B56-AF69-58A11F97B406}" type="presOf" srcId="{BBBCB0A7-3E89-4C8D-9FB4-DADD776835A7}" destId="{D654B069-D56E-402D-966D-0B103B2BF2A8}" srcOrd="0" destOrd="0" presId="urn:microsoft.com/office/officeart/2005/8/layout/hList1"/>
    <dgm:cxn modelId="{489E5320-34FC-4A54-B8C2-9C8AA5F48CB6}" srcId="{73C885E9-B6B9-4AA6-A0D0-B5376ACB2D22}" destId="{B56ADA31-8C34-4B0C-B509-DDCAAD18BC49}" srcOrd="0" destOrd="0" parTransId="{3BAD5267-02AB-4F79-9908-B8FE81668745}" sibTransId="{F2CBA07D-C260-43EA-9714-3CFF5C9EB9DD}"/>
    <dgm:cxn modelId="{162B4910-AA43-41E0-98B5-2AC3FA5B7A7B}" srcId="{8CCF9DFD-B38F-44BB-811B-629C07A5D069}" destId="{BBBCB0A7-3E89-4C8D-9FB4-DADD776835A7}" srcOrd="3" destOrd="0" parTransId="{23357832-37E3-4BF2-8F43-68EB8DAF6087}" sibTransId="{68697414-060E-4CD3-994A-96BBFBCFB96C}"/>
    <dgm:cxn modelId="{FC2E931F-5481-4D12-82F1-D060F8AF27B1}" type="presOf" srcId="{8CCF9DFD-B38F-44BB-811B-629C07A5D069}" destId="{2BB7E514-82E0-4C56-ABAC-A1D28C54190B}" srcOrd="0" destOrd="0" presId="urn:microsoft.com/office/officeart/2005/8/layout/hList1"/>
    <dgm:cxn modelId="{A5E78673-F0CA-47C3-9790-234A7E3F5209}" type="presOf" srcId="{E9883A16-3649-4CE3-B2FC-23B89A16A523}" destId="{3EE9CAFA-07FB-40A7-A296-A00E2C94D972}" srcOrd="0" destOrd="1" presId="urn:microsoft.com/office/officeart/2005/8/layout/hList1"/>
    <dgm:cxn modelId="{3BB71ABD-1CA3-4522-A4AE-75EA64EB5147}" srcId="{73C885E9-B6B9-4AA6-A0D0-B5376ACB2D22}" destId="{BCB33C95-D350-4F58-9873-34418A016009}" srcOrd="1" destOrd="0" parTransId="{2E1F8F58-170D-43B5-98ED-99A20499315B}" sibTransId="{68295D31-C5D1-4FF8-AB83-A69F1771733A}"/>
    <dgm:cxn modelId="{15D16DAA-AA1E-4C63-97B8-585123292365}" type="presOf" srcId="{CFE753D9-A5B1-4A4B-9DA4-015AF8FAEEFB}" destId="{0AFD6447-96EF-4CD3-879D-E7FF40A42D9A}" srcOrd="0" destOrd="1" presId="urn:microsoft.com/office/officeart/2005/8/layout/hList1"/>
    <dgm:cxn modelId="{D0FBCFF9-A862-41FD-A30C-9FC4B8D9AA20}" type="presOf" srcId="{99B2E215-5BA9-46E4-9C45-DEC161A59236}" destId="{0AFD6447-96EF-4CD3-879D-E7FF40A42D9A}" srcOrd="0" destOrd="2" presId="urn:microsoft.com/office/officeart/2005/8/layout/hList1"/>
    <dgm:cxn modelId="{C00B99AD-7944-49A2-84B2-6CFDF5FA44B8}" srcId="{BBBCB0A7-3E89-4C8D-9FB4-DADD776835A7}" destId="{69AFD01B-5F7B-4DCB-8EEB-AF9C34D9489B}" srcOrd="4" destOrd="0" parTransId="{70D1B207-0BE2-4DC2-8CBB-CBCAE326C16D}" sibTransId="{F78DB41F-3EC5-46DB-A8C5-E28947304A1D}"/>
    <dgm:cxn modelId="{B7D54ADC-6A76-4578-B662-623A937FDE2F}" type="presOf" srcId="{D29F4642-D6D5-40E3-A052-D20D6818A0C5}" destId="{D7B9EF82-5DD0-4475-8DDE-D68EF1835A78}" srcOrd="0" destOrd="0" presId="urn:microsoft.com/office/officeart/2005/8/layout/hList1"/>
    <dgm:cxn modelId="{244D97A6-96A0-466B-B836-71DAB81EC5A3}" type="presOf" srcId="{0679FFC0-7CE9-4F2B-8E22-5B8E0F722576}" destId="{0AFD6447-96EF-4CD3-879D-E7FF40A42D9A}" srcOrd="0" destOrd="0" presId="urn:microsoft.com/office/officeart/2005/8/layout/hList1"/>
    <dgm:cxn modelId="{302883E7-567B-4EA6-8124-4DDD87134599}" srcId="{BBBCB0A7-3E89-4C8D-9FB4-DADD776835A7}" destId="{6C2BA183-957F-4213-83A3-9A307B943859}" srcOrd="3" destOrd="0" parTransId="{8C2EDFEE-8E53-4F8A-B5D4-E8A90607A9D0}" sibTransId="{1E223041-1CDD-4AD0-9FC9-4D743F998D9E}"/>
    <dgm:cxn modelId="{802F9D40-CC62-4BA0-86B4-7E07B43157FA}" type="presOf" srcId="{29393E61-B1E5-4CAF-ACEC-282AB98E19EE}" destId="{3EE9CAFA-07FB-40A7-A296-A00E2C94D972}" srcOrd="0" destOrd="0" presId="urn:microsoft.com/office/officeart/2005/8/layout/hList1"/>
    <dgm:cxn modelId="{EBC3FA88-9C6B-46E0-9F96-066D101266BB}" type="presOf" srcId="{447D43DC-78A2-4D08-9F2F-51EED3CAEE56}" destId="{4748B373-079F-4116-A979-BFE023D84FED}" srcOrd="0" destOrd="0" presId="urn:microsoft.com/office/officeart/2005/8/layout/hList1"/>
    <dgm:cxn modelId="{6BF87156-53AB-42D0-A3A3-D18C4B2C7FF9}" srcId="{D29F4642-D6D5-40E3-A052-D20D6818A0C5}" destId="{E9883A16-3649-4CE3-B2FC-23B89A16A523}" srcOrd="1" destOrd="0" parTransId="{77F6E97A-EF21-4E3C-BD20-3A1D2B3D4036}" sibTransId="{EB234CEC-9A34-4D0F-AAE3-F2EE460F528D}"/>
    <dgm:cxn modelId="{975535B3-D0C3-4099-86EE-6EB8A132566A}" srcId="{73C885E9-B6B9-4AA6-A0D0-B5376ACB2D22}" destId="{8775CEFC-6554-4018-88FF-344F915684FD}" srcOrd="2" destOrd="0" parTransId="{0A61F755-AD10-47B5-9F99-9BE19A0F71A4}" sibTransId="{5A63D9F0-082E-4BEF-8F7B-F4F644437BF2}"/>
    <dgm:cxn modelId="{CA492BF4-9955-40BF-8855-CD3FCF279D03}" type="presOf" srcId="{73C885E9-B6B9-4AA6-A0D0-B5376ACB2D22}" destId="{D662BE7B-77A2-47FC-BBFE-F53C91741165}" srcOrd="0" destOrd="0" presId="urn:microsoft.com/office/officeart/2005/8/layout/hList1"/>
    <dgm:cxn modelId="{EE9FF54D-C616-462D-849A-D2148C8BBEB0}" srcId="{8CCF9DFD-B38F-44BB-811B-629C07A5D069}" destId="{73C885E9-B6B9-4AA6-A0D0-B5376ACB2D22}" srcOrd="0" destOrd="0" parTransId="{F72E0ACB-174C-4F5E-9740-45465E52AB0D}" sibTransId="{07002389-16A4-45AF-852F-723105879AC5}"/>
    <dgm:cxn modelId="{2A64E32B-B66A-40DF-8694-6D56FA2E1633}" type="presOf" srcId="{F9F72597-344E-492F-9BFB-803E673479E2}" destId="{17F8DF70-AB7A-4B11-A2A4-E5229B370F94}" srcOrd="0" destOrd="0" presId="urn:microsoft.com/office/officeart/2005/8/layout/hList1"/>
    <dgm:cxn modelId="{F90BD0C8-2734-467A-AE57-06E6284B4067}" srcId="{C41D7530-CE5C-456E-A392-DF3770AF75E4}" destId="{0679FFC0-7CE9-4F2B-8E22-5B8E0F722576}" srcOrd="0" destOrd="0" parTransId="{9472EB24-C446-4492-B756-28E4605233DC}" sibTransId="{FD41FE24-1CD8-4B1A-8588-360F2B0FB8FC}"/>
    <dgm:cxn modelId="{141D9279-195A-441B-9022-B4B9EE1C1F8D}" srcId="{D29F4642-D6D5-40E3-A052-D20D6818A0C5}" destId="{29393E61-B1E5-4CAF-ACEC-282AB98E19EE}" srcOrd="0" destOrd="0" parTransId="{784CED70-97DF-4AE9-8E63-C20BDAC95660}" sibTransId="{34C83F8F-6DAF-479A-8A1D-B17D95283823}"/>
    <dgm:cxn modelId="{F6F789ED-15C6-41CF-8318-6A166BD7D52A}" type="presOf" srcId="{41129DE0-2BD8-4569-A140-FDB3FE22049D}" destId="{D58A0F57-84F7-49E5-B9E7-E6FE578E6A08}" srcOrd="0" destOrd="1" presId="urn:microsoft.com/office/officeart/2005/8/layout/hList1"/>
    <dgm:cxn modelId="{50646DDD-E654-4637-A572-6C4D55F7AC9D}" srcId="{BBBCB0A7-3E89-4C8D-9FB4-DADD776835A7}" destId="{68374583-6541-4EAD-BF87-FD3FB0EED7D1}" srcOrd="2" destOrd="0" parTransId="{431647B6-9DF1-4E9D-8421-6DBE7B93B59F}" sibTransId="{21A0851F-3DF3-4A9E-841B-6826EA0E6EDC}"/>
    <dgm:cxn modelId="{63295C1C-0ED4-4223-BEB0-470139601F46}" type="presOf" srcId="{8775CEFC-6554-4018-88FF-344F915684FD}" destId="{4161B9CA-52BF-4A48-9415-F31C805D1CDE}" srcOrd="0" destOrd="2" presId="urn:microsoft.com/office/officeart/2005/8/layout/hList1"/>
    <dgm:cxn modelId="{DBE4F085-AA39-4A35-A3CF-E81DFC44ABC9}" srcId="{BBBCB0A7-3E89-4C8D-9FB4-DADD776835A7}" destId="{41129DE0-2BD8-4569-A140-FDB3FE22049D}" srcOrd="1" destOrd="0" parTransId="{8A933A9C-459B-4CC7-A664-9EE0BCB4CF62}" sibTransId="{AFB5CE84-7EAD-4414-A262-E5016915C1FB}"/>
    <dgm:cxn modelId="{769513FD-312F-474E-AF4E-BC4A4A98C91A}" type="presOf" srcId="{69AFD01B-5F7B-4DCB-8EEB-AF9C34D9489B}" destId="{D58A0F57-84F7-49E5-B9E7-E6FE578E6A08}" srcOrd="0" destOrd="4" presId="urn:microsoft.com/office/officeart/2005/8/layout/hList1"/>
    <dgm:cxn modelId="{8F351310-0B0F-4938-9D6C-5795225F0500}" srcId="{8CCF9DFD-B38F-44BB-811B-629C07A5D069}" destId="{F9F72597-344E-492F-9BFB-803E673479E2}" srcOrd="1" destOrd="0" parTransId="{B7629F5E-1948-48A5-AA0F-2283C182F280}" sibTransId="{4B525979-5F73-47CF-BCC3-5935688923C8}"/>
    <dgm:cxn modelId="{E093A884-69C8-4DA2-BF40-6664A5A702CC}" srcId="{C41D7530-CE5C-456E-A392-DF3770AF75E4}" destId="{CFE753D9-A5B1-4A4B-9DA4-015AF8FAEEFB}" srcOrd="1" destOrd="0" parTransId="{5E313B40-32CA-464D-B149-B3C9A1F15B82}" sibTransId="{98354B9A-84F8-4834-A755-2D05F3D61F47}"/>
    <dgm:cxn modelId="{FF0A0169-6DD3-41F6-AF36-428761F9D260}" type="presOf" srcId="{C41D7530-CE5C-456E-A392-DF3770AF75E4}" destId="{EAA1A329-0F2E-460D-B31C-8C27B6A70CE3}" srcOrd="0" destOrd="0" presId="urn:microsoft.com/office/officeart/2005/8/layout/hList1"/>
    <dgm:cxn modelId="{F5622436-3BAD-4F63-AA99-A8CE1C8F7622}" type="presOf" srcId="{BCB33C95-D350-4F58-9873-34418A016009}" destId="{4161B9CA-52BF-4A48-9415-F31C805D1CDE}" srcOrd="0" destOrd="1" presId="urn:microsoft.com/office/officeart/2005/8/layout/hList1"/>
    <dgm:cxn modelId="{4D578C6C-0A0B-460F-8D36-6702F5536CA7}" srcId="{8CCF9DFD-B38F-44BB-811B-629C07A5D069}" destId="{D29F4642-D6D5-40E3-A052-D20D6818A0C5}" srcOrd="2" destOrd="0" parTransId="{41237A7C-524E-4AA1-9890-3DAB0FF13851}" sibTransId="{FC8A2EF3-C018-4ABC-8F65-FCA75F2D85C3}"/>
    <dgm:cxn modelId="{C453F4F9-375B-43AF-B166-6F2E5D16208F}" type="presOf" srcId="{68374583-6541-4EAD-BF87-FD3FB0EED7D1}" destId="{D58A0F57-84F7-49E5-B9E7-E6FE578E6A08}" srcOrd="0" destOrd="2" presId="urn:microsoft.com/office/officeart/2005/8/layout/hList1"/>
    <dgm:cxn modelId="{75E84344-2131-474D-9AB9-B54931BBFB80}" srcId="{F9F72597-344E-492F-9BFB-803E673479E2}" destId="{447D43DC-78A2-4D08-9F2F-51EED3CAEE56}" srcOrd="0" destOrd="0" parTransId="{2D1030B5-1185-4ED2-8C5F-DB7C695A68BF}" sibTransId="{DE642D59-9C24-4F4C-97B6-1B62C30348FE}"/>
    <dgm:cxn modelId="{AE6A9A90-820A-446F-8634-2C7F4439A2F7}" srcId="{C41D7530-CE5C-456E-A392-DF3770AF75E4}" destId="{99B2E215-5BA9-46E4-9C45-DEC161A59236}" srcOrd="2" destOrd="0" parTransId="{96C7AEAB-D51E-477B-875A-BE010B75B9D9}" sibTransId="{A18D1109-110D-43C9-BC33-95A46A26B5F9}"/>
    <dgm:cxn modelId="{082FC315-9DDB-44A1-AFB7-EA1263A08F35}" srcId="{BBBCB0A7-3E89-4C8D-9FB4-DADD776835A7}" destId="{9A6621A2-308E-4B75-805C-AA122188C1EF}" srcOrd="0" destOrd="0" parTransId="{38F5777B-669D-4AA0-BC01-0E151A603130}" sibTransId="{ECE582D1-3701-4224-A088-F3A5B265E88D}"/>
    <dgm:cxn modelId="{BE82BBD8-90F7-415A-869A-B156E052F90E}" type="presParOf" srcId="{2BB7E514-82E0-4C56-ABAC-A1D28C54190B}" destId="{B43B7FE8-AA3A-4299-A2B7-CC0F277463EF}" srcOrd="0" destOrd="0" presId="urn:microsoft.com/office/officeart/2005/8/layout/hList1"/>
    <dgm:cxn modelId="{40D3B59E-A823-4152-B2F5-4FAA3BC95365}" type="presParOf" srcId="{B43B7FE8-AA3A-4299-A2B7-CC0F277463EF}" destId="{D662BE7B-77A2-47FC-BBFE-F53C91741165}" srcOrd="0" destOrd="0" presId="urn:microsoft.com/office/officeart/2005/8/layout/hList1"/>
    <dgm:cxn modelId="{056BD007-E4E0-40D0-8DCB-B1FE35E810C5}" type="presParOf" srcId="{B43B7FE8-AA3A-4299-A2B7-CC0F277463EF}" destId="{4161B9CA-52BF-4A48-9415-F31C805D1CDE}" srcOrd="1" destOrd="0" presId="urn:microsoft.com/office/officeart/2005/8/layout/hList1"/>
    <dgm:cxn modelId="{59208271-AACD-4BAC-A112-EC0F295F16C9}" type="presParOf" srcId="{2BB7E514-82E0-4C56-ABAC-A1D28C54190B}" destId="{0FD8BF3E-9A05-45E3-B710-BD01ECE7057F}" srcOrd="1" destOrd="0" presId="urn:microsoft.com/office/officeart/2005/8/layout/hList1"/>
    <dgm:cxn modelId="{C11C47BE-A6DC-488E-9F08-D8CBEC26EFF1}" type="presParOf" srcId="{2BB7E514-82E0-4C56-ABAC-A1D28C54190B}" destId="{1C48B4E3-3C52-4A9B-AF76-0AD382044E4B}" srcOrd="2" destOrd="0" presId="urn:microsoft.com/office/officeart/2005/8/layout/hList1"/>
    <dgm:cxn modelId="{D6B92DDF-15AA-4B02-9443-D72E4378A163}" type="presParOf" srcId="{1C48B4E3-3C52-4A9B-AF76-0AD382044E4B}" destId="{17F8DF70-AB7A-4B11-A2A4-E5229B370F94}" srcOrd="0" destOrd="0" presId="urn:microsoft.com/office/officeart/2005/8/layout/hList1"/>
    <dgm:cxn modelId="{8FA2C23D-022D-4D4E-A3DE-92444CE3F1A7}" type="presParOf" srcId="{1C48B4E3-3C52-4A9B-AF76-0AD382044E4B}" destId="{4748B373-079F-4116-A979-BFE023D84FED}" srcOrd="1" destOrd="0" presId="urn:microsoft.com/office/officeart/2005/8/layout/hList1"/>
    <dgm:cxn modelId="{28D57B1C-3AB5-4079-9C92-D5BAEA9B7565}" type="presParOf" srcId="{2BB7E514-82E0-4C56-ABAC-A1D28C54190B}" destId="{3364BF88-4EE9-4BB3-AC5A-B0A7EF8D0B19}" srcOrd="3" destOrd="0" presId="urn:microsoft.com/office/officeart/2005/8/layout/hList1"/>
    <dgm:cxn modelId="{4A92FED8-A1C4-4F6D-A81A-ADB1BB7F6BB3}" type="presParOf" srcId="{2BB7E514-82E0-4C56-ABAC-A1D28C54190B}" destId="{BF95BECB-23B0-4A97-8B4F-10CD36008F1F}" srcOrd="4" destOrd="0" presId="urn:microsoft.com/office/officeart/2005/8/layout/hList1"/>
    <dgm:cxn modelId="{B0379D31-3A29-4D88-886B-06FA43EFA545}" type="presParOf" srcId="{BF95BECB-23B0-4A97-8B4F-10CD36008F1F}" destId="{D7B9EF82-5DD0-4475-8DDE-D68EF1835A78}" srcOrd="0" destOrd="0" presId="urn:microsoft.com/office/officeart/2005/8/layout/hList1"/>
    <dgm:cxn modelId="{FB50CB30-B9F7-4C87-9296-26D9AEC61B22}" type="presParOf" srcId="{BF95BECB-23B0-4A97-8B4F-10CD36008F1F}" destId="{3EE9CAFA-07FB-40A7-A296-A00E2C94D972}" srcOrd="1" destOrd="0" presId="urn:microsoft.com/office/officeart/2005/8/layout/hList1"/>
    <dgm:cxn modelId="{9336CC5C-F811-4414-928A-0D146FD71E51}" type="presParOf" srcId="{2BB7E514-82E0-4C56-ABAC-A1D28C54190B}" destId="{FD683E9A-57F3-4196-827D-D87AC5D20AA0}" srcOrd="5" destOrd="0" presId="urn:microsoft.com/office/officeart/2005/8/layout/hList1"/>
    <dgm:cxn modelId="{51484168-E82F-4768-8B83-9C1661A4AEC1}" type="presParOf" srcId="{2BB7E514-82E0-4C56-ABAC-A1D28C54190B}" destId="{C38471C7-B16C-405B-8AB8-19B2C01493FE}" srcOrd="6" destOrd="0" presId="urn:microsoft.com/office/officeart/2005/8/layout/hList1"/>
    <dgm:cxn modelId="{E085142D-13E4-4CAB-93B6-D4573D3A3ED6}" type="presParOf" srcId="{C38471C7-B16C-405B-8AB8-19B2C01493FE}" destId="{D654B069-D56E-402D-966D-0B103B2BF2A8}" srcOrd="0" destOrd="0" presId="urn:microsoft.com/office/officeart/2005/8/layout/hList1"/>
    <dgm:cxn modelId="{6530D041-8160-417E-8834-FB112E99220E}" type="presParOf" srcId="{C38471C7-B16C-405B-8AB8-19B2C01493FE}" destId="{D58A0F57-84F7-49E5-B9E7-E6FE578E6A08}" srcOrd="1" destOrd="0" presId="urn:microsoft.com/office/officeart/2005/8/layout/hList1"/>
    <dgm:cxn modelId="{94D8CFFD-E2FA-4BF5-A444-4D101EEB67ED}" type="presParOf" srcId="{2BB7E514-82E0-4C56-ABAC-A1D28C54190B}" destId="{BDFE9D2F-493B-49F3-B2DF-29FE1B5B0B56}" srcOrd="7" destOrd="0" presId="urn:microsoft.com/office/officeart/2005/8/layout/hList1"/>
    <dgm:cxn modelId="{64A5FA85-A26B-4101-B35D-0A9B20BBC460}" type="presParOf" srcId="{2BB7E514-82E0-4C56-ABAC-A1D28C54190B}" destId="{0F788F80-CFAB-446A-B4BA-AE64F6CFAEFD}" srcOrd="8" destOrd="0" presId="urn:microsoft.com/office/officeart/2005/8/layout/hList1"/>
    <dgm:cxn modelId="{6DC39E07-7FDF-470A-9507-04D418DB125F}" type="presParOf" srcId="{0F788F80-CFAB-446A-B4BA-AE64F6CFAEFD}" destId="{EAA1A329-0F2E-460D-B31C-8C27B6A70CE3}" srcOrd="0" destOrd="0" presId="urn:microsoft.com/office/officeart/2005/8/layout/hList1"/>
    <dgm:cxn modelId="{17F4B2AD-F9AD-4F4B-8170-24314B7EEEB3}" type="presParOf" srcId="{0F788F80-CFAB-446A-B4BA-AE64F6CFAEFD}" destId="{0AFD6447-96EF-4CD3-879D-E7FF40A42D9A}"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62BE7B-77A2-47FC-BBFE-F53C91741165}">
      <dsp:nvSpPr>
        <dsp:cNvPr id="0" name=""/>
        <dsp:cNvSpPr/>
      </dsp:nvSpPr>
      <dsp:spPr>
        <a:xfrm>
          <a:off x="5344" y="49968"/>
          <a:ext cx="2048587" cy="819434"/>
        </a:xfrm>
        <a:prstGeom prst="rect">
          <a:avLst/>
        </a:prstGeom>
        <a:gradFill rotWithShape="0">
          <a:gsLst>
            <a:gs pos="0">
              <a:schemeClr val="accent2">
                <a:hueOff val="0"/>
                <a:satOff val="0"/>
                <a:lumOff val="0"/>
                <a:alphaOff val="0"/>
                <a:tint val="43000"/>
                <a:satMod val="165000"/>
              </a:schemeClr>
            </a:gs>
            <a:gs pos="55000">
              <a:schemeClr val="accent2">
                <a:hueOff val="0"/>
                <a:satOff val="0"/>
                <a:lumOff val="0"/>
                <a:alphaOff val="0"/>
                <a:tint val="83000"/>
                <a:satMod val="155000"/>
              </a:schemeClr>
            </a:gs>
            <a:gs pos="100000">
              <a:schemeClr val="accent2">
                <a:hueOff val="0"/>
                <a:satOff val="0"/>
                <a:lumOff val="0"/>
                <a:alphaOff val="0"/>
                <a:shade val="85000"/>
              </a:schemeClr>
            </a:gs>
          </a:gsLst>
          <a:path path="circle">
            <a:fillToRect l="-40000" t="-90000" r="140000" b="190000"/>
          </a:path>
        </a:gradFill>
        <a:ln>
          <a:noFill/>
        </a:ln>
        <a:effectLst>
          <a:outerShdw blurRad="50800" dist="25400" dir="5400000" rotWithShape="0">
            <a:srgbClr val="000000">
              <a:alpha val="4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99136" tIns="113792" rIns="199136" bIns="113792" numCol="1" spcCol="1270" anchor="ctr" anchorCtr="0">
          <a:noAutofit/>
        </a:bodyPr>
        <a:lstStyle/>
        <a:p>
          <a:pPr lvl="0" algn="ctr" defTabSz="1244600">
            <a:lnSpc>
              <a:spcPct val="90000"/>
            </a:lnSpc>
            <a:spcBef>
              <a:spcPct val="0"/>
            </a:spcBef>
            <a:spcAft>
              <a:spcPct val="35000"/>
            </a:spcAft>
          </a:pPr>
          <a:r>
            <a:rPr lang="en-GB" sz="2800" b="1" kern="1200" dirty="0" smtClean="0">
              <a:latin typeface="+mj-lt"/>
            </a:rPr>
            <a:t>Read</a:t>
          </a:r>
          <a:endParaRPr lang="en-GB" sz="2800" kern="1200" dirty="0">
            <a:latin typeface="+mj-lt"/>
          </a:endParaRPr>
        </a:p>
      </dsp:txBody>
      <dsp:txXfrm>
        <a:off x="5344" y="49968"/>
        <a:ext cx="2048587" cy="819434"/>
      </dsp:txXfrm>
    </dsp:sp>
    <dsp:sp modelId="{4161B9CA-52BF-4A48-9415-F31C805D1CDE}">
      <dsp:nvSpPr>
        <dsp:cNvPr id="0" name=""/>
        <dsp:cNvSpPr/>
      </dsp:nvSpPr>
      <dsp:spPr>
        <a:xfrm>
          <a:off x="5344" y="869402"/>
          <a:ext cx="2048587" cy="2810880"/>
        </a:xfrm>
        <a:prstGeom prst="rect">
          <a:avLst/>
        </a:prstGeom>
        <a:solidFill>
          <a:schemeClr val="accent2">
            <a:tint val="40000"/>
            <a:alpha val="90000"/>
            <a:hueOff val="0"/>
            <a:satOff val="0"/>
            <a:lumOff val="0"/>
            <a:alphaOff val="0"/>
          </a:schemeClr>
        </a:solidFill>
        <a:ln w="9525" cap="flat" cmpd="sng" algn="ctr">
          <a:solidFill>
            <a:schemeClr val="accent2">
              <a:tint val="40000"/>
              <a:alpha val="90000"/>
              <a:hueOff val="0"/>
              <a:satOff val="0"/>
              <a:lumOff val="0"/>
              <a:alphaOff val="0"/>
            </a:schemeClr>
          </a:solidFill>
          <a:prstDash val="solid"/>
        </a:ln>
        <a:effectLst>
          <a:outerShdw blurRad="50800" dist="25400" dir="5400000" rotWithShape="0">
            <a:srgbClr val="000000">
              <a:alpha val="45000"/>
            </a:srgbClr>
          </a:outerShdw>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a:lnSpc>
              <a:spcPct val="90000"/>
            </a:lnSpc>
            <a:spcBef>
              <a:spcPct val="0"/>
            </a:spcBef>
            <a:spcAft>
              <a:spcPct val="15000"/>
            </a:spcAft>
            <a:buChar char="••"/>
          </a:pPr>
          <a:r>
            <a:rPr lang="en-GB" sz="2000" kern="1200" dirty="0" smtClean="0">
              <a:latin typeface="+mj-lt"/>
            </a:rPr>
            <a:t>Books</a:t>
          </a:r>
          <a:endParaRPr lang="en-GB" sz="2000" kern="1200" dirty="0">
            <a:latin typeface="+mj-lt"/>
          </a:endParaRPr>
        </a:p>
        <a:p>
          <a:pPr marL="228600" lvl="1" indent="-228600" algn="l" defTabSz="889000">
            <a:lnSpc>
              <a:spcPct val="90000"/>
            </a:lnSpc>
            <a:spcBef>
              <a:spcPct val="0"/>
            </a:spcBef>
            <a:spcAft>
              <a:spcPct val="15000"/>
            </a:spcAft>
            <a:buChar char="••"/>
          </a:pPr>
          <a:r>
            <a:rPr lang="en-GB" sz="2000" kern="1200" dirty="0" smtClean="0">
              <a:latin typeface="+mj-lt"/>
            </a:rPr>
            <a:t>Articles</a:t>
          </a:r>
          <a:endParaRPr lang="en-GB" sz="2000" kern="1200" dirty="0">
            <a:latin typeface="+mj-lt"/>
          </a:endParaRPr>
        </a:p>
        <a:p>
          <a:pPr marL="228600" lvl="1" indent="-228600" algn="l" defTabSz="889000">
            <a:lnSpc>
              <a:spcPct val="90000"/>
            </a:lnSpc>
            <a:spcBef>
              <a:spcPct val="0"/>
            </a:spcBef>
            <a:spcAft>
              <a:spcPct val="15000"/>
            </a:spcAft>
            <a:buChar char="••"/>
          </a:pPr>
          <a:r>
            <a:rPr lang="en-GB" sz="2000" kern="1200" dirty="0" err="1" smtClean="0">
              <a:latin typeface="+mj-lt"/>
            </a:rPr>
            <a:t>EHSTeaching</a:t>
          </a:r>
          <a:endParaRPr lang="en-GB" sz="2000" kern="1200" dirty="0">
            <a:latin typeface="+mj-lt"/>
          </a:endParaRPr>
        </a:p>
      </dsp:txBody>
      <dsp:txXfrm>
        <a:off x="5344" y="869402"/>
        <a:ext cx="2048587" cy="2810880"/>
      </dsp:txXfrm>
    </dsp:sp>
    <dsp:sp modelId="{17F8DF70-AB7A-4B11-A2A4-E5229B370F94}">
      <dsp:nvSpPr>
        <dsp:cNvPr id="0" name=""/>
        <dsp:cNvSpPr/>
      </dsp:nvSpPr>
      <dsp:spPr>
        <a:xfrm>
          <a:off x="2340733" y="49968"/>
          <a:ext cx="2048587" cy="819434"/>
        </a:xfrm>
        <a:prstGeom prst="rect">
          <a:avLst/>
        </a:prstGeom>
        <a:gradFill rotWithShape="0">
          <a:gsLst>
            <a:gs pos="0">
              <a:schemeClr val="accent3">
                <a:hueOff val="0"/>
                <a:satOff val="0"/>
                <a:lumOff val="0"/>
                <a:alphaOff val="0"/>
                <a:tint val="43000"/>
                <a:satMod val="165000"/>
              </a:schemeClr>
            </a:gs>
            <a:gs pos="55000">
              <a:schemeClr val="accent3">
                <a:hueOff val="0"/>
                <a:satOff val="0"/>
                <a:lumOff val="0"/>
                <a:alphaOff val="0"/>
                <a:tint val="83000"/>
                <a:satMod val="155000"/>
              </a:schemeClr>
            </a:gs>
            <a:gs pos="100000">
              <a:schemeClr val="accent3">
                <a:hueOff val="0"/>
                <a:satOff val="0"/>
                <a:lumOff val="0"/>
                <a:alphaOff val="0"/>
                <a:shade val="85000"/>
              </a:schemeClr>
            </a:gs>
          </a:gsLst>
          <a:path path="circle">
            <a:fillToRect l="-40000" t="-90000" r="140000" b="190000"/>
          </a:path>
        </a:gradFill>
        <a:ln>
          <a:noFill/>
        </a:ln>
        <a:effectLst>
          <a:outerShdw blurRad="50800" dist="25400" dir="5400000" rotWithShape="0">
            <a:srgbClr val="000000">
              <a:alpha val="4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99136" tIns="113792" rIns="199136" bIns="113792" numCol="1" spcCol="1270" anchor="ctr" anchorCtr="0">
          <a:noAutofit/>
        </a:bodyPr>
        <a:lstStyle/>
        <a:p>
          <a:pPr lvl="0" algn="ctr" defTabSz="1244600">
            <a:lnSpc>
              <a:spcPct val="90000"/>
            </a:lnSpc>
            <a:spcBef>
              <a:spcPct val="0"/>
            </a:spcBef>
            <a:spcAft>
              <a:spcPct val="35000"/>
            </a:spcAft>
          </a:pPr>
          <a:r>
            <a:rPr lang="en-GB" sz="2800" b="1" kern="1200" dirty="0" smtClean="0">
              <a:latin typeface="+mj-lt"/>
            </a:rPr>
            <a:t>Observe</a:t>
          </a:r>
          <a:r>
            <a:rPr lang="en-GB" sz="1700" kern="1200" dirty="0" smtClean="0"/>
            <a:t> </a:t>
          </a:r>
          <a:endParaRPr lang="en-GB" sz="1700" kern="1200" dirty="0"/>
        </a:p>
      </dsp:txBody>
      <dsp:txXfrm>
        <a:off x="2340733" y="49968"/>
        <a:ext cx="2048587" cy="819434"/>
      </dsp:txXfrm>
    </dsp:sp>
    <dsp:sp modelId="{4748B373-079F-4116-A979-BFE023D84FED}">
      <dsp:nvSpPr>
        <dsp:cNvPr id="0" name=""/>
        <dsp:cNvSpPr/>
      </dsp:nvSpPr>
      <dsp:spPr>
        <a:xfrm>
          <a:off x="2340733" y="869402"/>
          <a:ext cx="2048587" cy="2810880"/>
        </a:xfrm>
        <a:prstGeom prst="rect">
          <a:avLst/>
        </a:prstGeom>
        <a:solidFill>
          <a:schemeClr val="accent3">
            <a:tint val="40000"/>
            <a:alpha val="90000"/>
            <a:hueOff val="0"/>
            <a:satOff val="0"/>
            <a:lumOff val="0"/>
            <a:alphaOff val="0"/>
          </a:schemeClr>
        </a:solidFill>
        <a:ln w="9525" cap="flat" cmpd="sng" algn="ctr">
          <a:solidFill>
            <a:schemeClr val="accent3">
              <a:tint val="40000"/>
              <a:alpha val="90000"/>
              <a:hueOff val="0"/>
              <a:satOff val="0"/>
              <a:lumOff val="0"/>
              <a:alphaOff val="0"/>
            </a:schemeClr>
          </a:solidFill>
          <a:prstDash val="solid"/>
        </a:ln>
        <a:effectLst>
          <a:outerShdw blurRad="50800" dist="25400" dir="5400000" rotWithShape="0">
            <a:srgbClr val="000000">
              <a:alpha val="45000"/>
            </a:srgbClr>
          </a:outerShdw>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a:lnSpc>
              <a:spcPct val="90000"/>
            </a:lnSpc>
            <a:spcBef>
              <a:spcPct val="0"/>
            </a:spcBef>
            <a:spcAft>
              <a:spcPct val="15000"/>
            </a:spcAft>
            <a:buChar char="••"/>
          </a:pPr>
          <a:r>
            <a:rPr lang="en-GB" sz="2000" kern="1200" dirty="0" smtClean="0">
              <a:latin typeface="+mj-lt"/>
            </a:rPr>
            <a:t>Other teachers</a:t>
          </a:r>
          <a:endParaRPr lang="en-GB" sz="2000" kern="1200" dirty="0">
            <a:latin typeface="+mj-lt"/>
          </a:endParaRPr>
        </a:p>
      </dsp:txBody>
      <dsp:txXfrm>
        <a:off x="2340733" y="869402"/>
        <a:ext cx="2048587" cy="2810880"/>
      </dsp:txXfrm>
    </dsp:sp>
    <dsp:sp modelId="{D7B9EF82-5DD0-4475-8DDE-D68EF1835A78}">
      <dsp:nvSpPr>
        <dsp:cNvPr id="0" name=""/>
        <dsp:cNvSpPr/>
      </dsp:nvSpPr>
      <dsp:spPr>
        <a:xfrm>
          <a:off x="4676123" y="49968"/>
          <a:ext cx="2048587" cy="819434"/>
        </a:xfrm>
        <a:prstGeom prst="rect">
          <a:avLst/>
        </a:prstGeom>
        <a:gradFill rotWithShape="0">
          <a:gsLst>
            <a:gs pos="0">
              <a:schemeClr val="accent4">
                <a:hueOff val="0"/>
                <a:satOff val="0"/>
                <a:lumOff val="0"/>
                <a:alphaOff val="0"/>
                <a:tint val="43000"/>
                <a:satMod val="165000"/>
              </a:schemeClr>
            </a:gs>
            <a:gs pos="55000">
              <a:schemeClr val="accent4">
                <a:hueOff val="0"/>
                <a:satOff val="0"/>
                <a:lumOff val="0"/>
                <a:alphaOff val="0"/>
                <a:tint val="83000"/>
                <a:satMod val="155000"/>
              </a:schemeClr>
            </a:gs>
            <a:gs pos="100000">
              <a:schemeClr val="accent4">
                <a:hueOff val="0"/>
                <a:satOff val="0"/>
                <a:lumOff val="0"/>
                <a:alphaOff val="0"/>
                <a:shade val="85000"/>
              </a:schemeClr>
            </a:gs>
          </a:gsLst>
          <a:path path="circle">
            <a:fillToRect l="-40000" t="-90000" r="140000" b="190000"/>
          </a:path>
        </a:gradFill>
        <a:ln>
          <a:noFill/>
        </a:ln>
        <a:effectLst>
          <a:outerShdw blurRad="50800" dist="25400" dir="5400000" rotWithShape="0">
            <a:srgbClr val="000000">
              <a:alpha val="4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70688" tIns="97536" rIns="170688" bIns="97536" numCol="1" spcCol="1270" anchor="ctr" anchorCtr="0">
          <a:noAutofit/>
        </a:bodyPr>
        <a:lstStyle/>
        <a:p>
          <a:pPr lvl="0" algn="ctr" defTabSz="1066800">
            <a:lnSpc>
              <a:spcPct val="90000"/>
            </a:lnSpc>
            <a:spcBef>
              <a:spcPct val="0"/>
            </a:spcBef>
            <a:spcAft>
              <a:spcPct val="35000"/>
            </a:spcAft>
          </a:pPr>
          <a:r>
            <a:rPr lang="en-GB" sz="2400" b="1" kern="1200" dirty="0" smtClean="0">
              <a:latin typeface="+mj-lt"/>
            </a:rPr>
            <a:t>Do</a:t>
          </a:r>
          <a:r>
            <a:rPr lang="en-GB" sz="1800" b="1" kern="1200" dirty="0" smtClean="0">
              <a:latin typeface="+mj-lt"/>
            </a:rPr>
            <a:t> </a:t>
          </a:r>
        </a:p>
        <a:p>
          <a:pPr lvl="0" algn="ctr" defTabSz="1066800">
            <a:lnSpc>
              <a:spcPct val="90000"/>
            </a:lnSpc>
            <a:spcBef>
              <a:spcPct val="0"/>
            </a:spcBef>
            <a:spcAft>
              <a:spcPct val="35000"/>
            </a:spcAft>
          </a:pPr>
          <a:r>
            <a:rPr lang="en-GB" sz="1800" b="1" kern="1200" dirty="0" smtClean="0">
              <a:latin typeface="+mj-lt"/>
            </a:rPr>
            <a:t>&amp; self-evaluate</a:t>
          </a:r>
          <a:endParaRPr lang="en-GB" sz="1800" b="1" kern="1200" dirty="0">
            <a:latin typeface="+mj-lt"/>
          </a:endParaRPr>
        </a:p>
      </dsp:txBody>
      <dsp:txXfrm>
        <a:off x="4676123" y="49968"/>
        <a:ext cx="2048587" cy="819434"/>
      </dsp:txXfrm>
    </dsp:sp>
    <dsp:sp modelId="{3EE9CAFA-07FB-40A7-A296-A00E2C94D972}">
      <dsp:nvSpPr>
        <dsp:cNvPr id="0" name=""/>
        <dsp:cNvSpPr/>
      </dsp:nvSpPr>
      <dsp:spPr>
        <a:xfrm>
          <a:off x="4676123" y="869402"/>
          <a:ext cx="2048587" cy="2810880"/>
        </a:xfrm>
        <a:prstGeom prst="rect">
          <a:avLst/>
        </a:prstGeom>
        <a:solidFill>
          <a:schemeClr val="accent4">
            <a:tint val="40000"/>
            <a:alpha val="90000"/>
            <a:hueOff val="0"/>
            <a:satOff val="0"/>
            <a:lumOff val="0"/>
            <a:alphaOff val="0"/>
          </a:schemeClr>
        </a:solidFill>
        <a:ln w="9525" cap="flat" cmpd="sng" algn="ctr">
          <a:solidFill>
            <a:schemeClr val="accent4">
              <a:tint val="40000"/>
              <a:alpha val="90000"/>
              <a:hueOff val="0"/>
              <a:satOff val="0"/>
              <a:lumOff val="0"/>
              <a:alphaOff val="0"/>
            </a:schemeClr>
          </a:solidFill>
          <a:prstDash val="solid"/>
        </a:ln>
        <a:effectLst>
          <a:outerShdw blurRad="50800" dist="25400" dir="5400000" rotWithShape="0">
            <a:srgbClr val="000000">
              <a:alpha val="45000"/>
            </a:srgbClr>
          </a:outerShdw>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a:lnSpc>
              <a:spcPct val="90000"/>
            </a:lnSpc>
            <a:spcBef>
              <a:spcPct val="0"/>
            </a:spcBef>
            <a:spcAft>
              <a:spcPct val="15000"/>
            </a:spcAft>
            <a:buChar char="••"/>
          </a:pPr>
          <a:r>
            <a:rPr lang="en-GB" sz="2000" kern="1200" dirty="0" smtClean="0">
              <a:latin typeface="+mj-lt"/>
            </a:rPr>
            <a:t>Practice</a:t>
          </a:r>
          <a:endParaRPr lang="en-GB" sz="2000" kern="1200" dirty="0">
            <a:latin typeface="+mj-lt"/>
          </a:endParaRPr>
        </a:p>
        <a:p>
          <a:pPr marL="228600" lvl="1" indent="-228600" algn="l" defTabSz="889000">
            <a:lnSpc>
              <a:spcPct val="90000"/>
            </a:lnSpc>
            <a:spcBef>
              <a:spcPct val="0"/>
            </a:spcBef>
            <a:spcAft>
              <a:spcPct val="15000"/>
            </a:spcAft>
            <a:buChar char="••"/>
          </a:pPr>
          <a:r>
            <a:rPr lang="en-GB" sz="2000" kern="1200" dirty="0" smtClean="0">
              <a:latin typeface="+mj-lt"/>
            </a:rPr>
            <a:t>Regular use of LET</a:t>
          </a:r>
          <a:endParaRPr lang="en-GB" sz="2000" kern="1200" dirty="0">
            <a:latin typeface="+mj-lt"/>
          </a:endParaRPr>
        </a:p>
      </dsp:txBody>
      <dsp:txXfrm>
        <a:off x="4676123" y="869402"/>
        <a:ext cx="2048587" cy="2810880"/>
      </dsp:txXfrm>
    </dsp:sp>
    <dsp:sp modelId="{D654B069-D56E-402D-966D-0B103B2BF2A8}">
      <dsp:nvSpPr>
        <dsp:cNvPr id="0" name=""/>
        <dsp:cNvSpPr/>
      </dsp:nvSpPr>
      <dsp:spPr>
        <a:xfrm>
          <a:off x="7011512" y="49968"/>
          <a:ext cx="2048587" cy="819434"/>
        </a:xfrm>
        <a:prstGeom prst="rect">
          <a:avLst/>
        </a:prstGeom>
        <a:gradFill rotWithShape="0">
          <a:gsLst>
            <a:gs pos="0">
              <a:schemeClr val="accent5">
                <a:hueOff val="0"/>
                <a:satOff val="0"/>
                <a:lumOff val="0"/>
                <a:alphaOff val="0"/>
                <a:tint val="43000"/>
                <a:satMod val="165000"/>
              </a:schemeClr>
            </a:gs>
            <a:gs pos="55000">
              <a:schemeClr val="accent5">
                <a:hueOff val="0"/>
                <a:satOff val="0"/>
                <a:lumOff val="0"/>
                <a:alphaOff val="0"/>
                <a:tint val="83000"/>
                <a:satMod val="155000"/>
              </a:schemeClr>
            </a:gs>
            <a:gs pos="100000">
              <a:schemeClr val="accent5">
                <a:hueOff val="0"/>
                <a:satOff val="0"/>
                <a:lumOff val="0"/>
                <a:alphaOff val="0"/>
                <a:shade val="85000"/>
              </a:schemeClr>
            </a:gs>
          </a:gsLst>
          <a:path path="circle">
            <a:fillToRect l="-40000" t="-90000" r="140000" b="190000"/>
          </a:path>
        </a:gradFill>
        <a:ln>
          <a:noFill/>
        </a:ln>
        <a:effectLst>
          <a:outerShdw blurRad="50800" dist="25400" dir="5400000" rotWithShape="0">
            <a:srgbClr val="000000">
              <a:alpha val="4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70688" tIns="97536" rIns="170688" bIns="97536" numCol="1" spcCol="1270" anchor="ctr" anchorCtr="0">
          <a:noAutofit/>
        </a:bodyPr>
        <a:lstStyle/>
        <a:p>
          <a:pPr lvl="0" algn="ctr" defTabSz="1066800">
            <a:lnSpc>
              <a:spcPct val="90000"/>
            </a:lnSpc>
            <a:spcBef>
              <a:spcPct val="0"/>
            </a:spcBef>
            <a:spcAft>
              <a:spcPct val="35000"/>
            </a:spcAft>
          </a:pPr>
          <a:r>
            <a:rPr lang="en-GB" sz="2400" b="1" kern="1200" dirty="0" smtClean="0">
              <a:latin typeface="+mj-lt"/>
            </a:rPr>
            <a:t>Get feedback</a:t>
          </a:r>
        </a:p>
      </dsp:txBody>
      <dsp:txXfrm>
        <a:off x="7011512" y="49968"/>
        <a:ext cx="2048587" cy="819434"/>
      </dsp:txXfrm>
    </dsp:sp>
    <dsp:sp modelId="{D58A0F57-84F7-49E5-B9E7-E6FE578E6A08}">
      <dsp:nvSpPr>
        <dsp:cNvPr id="0" name=""/>
        <dsp:cNvSpPr/>
      </dsp:nvSpPr>
      <dsp:spPr>
        <a:xfrm>
          <a:off x="7011512" y="869402"/>
          <a:ext cx="2048587" cy="2810880"/>
        </a:xfrm>
        <a:prstGeom prst="rect">
          <a:avLst/>
        </a:prstGeom>
        <a:solidFill>
          <a:schemeClr val="accent5">
            <a:tint val="40000"/>
            <a:alpha val="90000"/>
            <a:hueOff val="0"/>
            <a:satOff val="0"/>
            <a:lumOff val="0"/>
            <a:alphaOff val="0"/>
          </a:schemeClr>
        </a:solidFill>
        <a:ln w="9525" cap="flat" cmpd="sng" algn="ctr">
          <a:solidFill>
            <a:schemeClr val="accent5">
              <a:tint val="40000"/>
              <a:alpha val="90000"/>
              <a:hueOff val="0"/>
              <a:satOff val="0"/>
              <a:lumOff val="0"/>
              <a:alphaOff val="0"/>
            </a:schemeClr>
          </a:solidFill>
          <a:prstDash val="solid"/>
        </a:ln>
        <a:effectLst>
          <a:outerShdw blurRad="50800" dist="25400" dir="5400000" rotWithShape="0">
            <a:srgbClr val="000000">
              <a:alpha val="45000"/>
            </a:srgbClr>
          </a:outerShdw>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a:lnSpc>
              <a:spcPct val="90000"/>
            </a:lnSpc>
            <a:spcBef>
              <a:spcPct val="0"/>
            </a:spcBef>
            <a:spcAft>
              <a:spcPct val="15000"/>
            </a:spcAft>
            <a:buChar char="••"/>
          </a:pPr>
          <a:r>
            <a:rPr lang="en-GB" sz="2000" kern="1200" dirty="0" smtClean="0">
              <a:latin typeface="+mj-lt"/>
            </a:rPr>
            <a:t>Peers</a:t>
          </a:r>
          <a:endParaRPr lang="en-GB" sz="2000" kern="1200" dirty="0">
            <a:latin typeface="+mj-lt"/>
          </a:endParaRPr>
        </a:p>
        <a:p>
          <a:pPr marL="228600" lvl="1" indent="-228600" algn="l" defTabSz="889000">
            <a:lnSpc>
              <a:spcPct val="90000"/>
            </a:lnSpc>
            <a:spcBef>
              <a:spcPct val="0"/>
            </a:spcBef>
            <a:spcAft>
              <a:spcPct val="15000"/>
            </a:spcAft>
            <a:buChar char="••"/>
          </a:pPr>
          <a:r>
            <a:rPr lang="en-GB" sz="2000" kern="1200" dirty="0" smtClean="0">
              <a:latin typeface="+mj-lt"/>
            </a:rPr>
            <a:t>PT (faculty)</a:t>
          </a:r>
          <a:endParaRPr lang="en-GB" sz="2000" kern="1200" dirty="0">
            <a:latin typeface="+mj-lt"/>
          </a:endParaRPr>
        </a:p>
        <a:p>
          <a:pPr marL="228600" lvl="1" indent="-228600" algn="l" defTabSz="889000">
            <a:lnSpc>
              <a:spcPct val="90000"/>
            </a:lnSpc>
            <a:spcBef>
              <a:spcPct val="0"/>
            </a:spcBef>
            <a:spcAft>
              <a:spcPct val="15000"/>
            </a:spcAft>
            <a:buChar char="••"/>
          </a:pPr>
          <a:r>
            <a:rPr lang="en-GB" sz="2000" kern="1200" dirty="0" smtClean="0">
              <a:latin typeface="+mj-lt"/>
            </a:rPr>
            <a:t>PT (L&amp;T)</a:t>
          </a:r>
          <a:endParaRPr lang="en-GB" sz="2000" kern="1200" dirty="0">
            <a:latin typeface="+mj-lt"/>
          </a:endParaRPr>
        </a:p>
        <a:p>
          <a:pPr marL="228600" lvl="1" indent="-228600" algn="l" defTabSz="889000">
            <a:lnSpc>
              <a:spcPct val="90000"/>
            </a:lnSpc>
            <a:spcBef>
              <a:spcPct val="0"/>
            </a:spcBef>
            <a:spcAft>
              <a:spcPct val="15000"/>
            </a:spcAft>
            <a:buChar char="••"/>
          </a:pPr>
          <a:r>
            <a:rPr lang="en-GB" sz="2000" kern="1200" dirty="0" smtClean="0">
              <a:latin typeface="+mj-lt"/>
            </a:rPr>
            <a:t>DHTs</a:t>
          </a:r>
          <a:endParaRPr lang="en-GB" sz="2000" kern="1200" dirty="0">
            <a:latin typeface="+mj-lt"/>
          </a:endParaRPr>
        </a:p>
        <a:p>
          <a:pPr marL="228600" lvl="1" indent="-228600" algn="l" defTabSz="889000">
            <a:lnSpc>
              <a:spcPct val="90000"/>
            </a:lnSpc>
            <a:spcBef>
              <a:spcPct val="0"/>
            </a:spcBef>
            <a:spcAft>
              <a:spcPct val="15000"/>
            </a:spcAft>
            <a:buChar char="••"/>
          </a:pPr>
          <a:r>
            <a:rPr lang="en-GB" sz="2000" kern="1200" dirty="0" smtClean="0">
              <a:latin typeface="+mj-lt"/>
            </a:rPr>
            <a:t>HT</a:t>
          </a:r>
          <a:endParaRPr lang="en-GB" sz="2000" kern="1200" dirty="0">
            <a:latin typeface="+mj-lt"/>
          </a:endParaRPr>
        </a:p>
      </dsp:txBody>
      <dsp:txXfrm>
        <a:off x="7011512" y="869402"/>
        <a:ext cx="2048587" cy="2810880"/>
      </dsp:txXfrm>
    </dsp:sp>
    <dsp:sp modelId="{EAA1A329-0F2E-460D-B31C-8C27B6A70CE3}">
      <dsp:nvSpPr>
        <dsp:cNvPr id="0" name=""/>
        <dsp:cNvSpPr/>
      </dsp:nvSpPr>
      <dsp:spPr>
        <a:xfrm>
          <a:off x="9346902" y="49968"/>
          <a:ext cx="2048587" cy="819434"/>
        </a:xfrm>
        <a:prstGeom prst="rect">
          <a:avLst/>
        </a:prstGeom>
        <a:gradFill rotWithShape="0">
          <a:gsLst>
            <a:gs pos="0">
              <a:schemeClr val="accent6">
                <a:hueOff val="0"/>
                <a:satOff val="0"/>
                <a:lumOff val="0"/>
                <a:alphaOff val="0"/>
                <a:tint val="43000"/>
                <a:satMod val="165000"/>
              </a:schemeClr>
            </a:gs>
            <a:gs pos="55000">
              <a:schemeClr val="accent6">
                <a:hueOff val="0"/>
                <a:satOff val="0"/>
                <a:lumOff val="0"/>
                <a:alphaOff val="0"/>
                <a:tint val="83000"/>
                <a:satMod val="155000"/>
              </a:schemeClr>
            </a:gs>
            <a:gs pos="100000">
              <a:schemeClr val="accent6">
                <a:hueOff val="0"/>
                <a:satOff val="0"/>
                <a:lumOff val="0"/>
                <a:alphaOff val="0"/>
                <a:shade val="85000"/>
              </a:schemeClr>
            </a:gs>
          </a:gsLst>
          <a:path path="circle">
            <a:fillToRect l="-40000" t="-90000" r="140000" b="190000"/>
          </a:path>
        </a:gradFill>
        <a:ln>
          <a:noFill/>
        </a:ln>
        <a:effectLst>
          <a:outerShdw blurRad="50800" dist="25400" dir="5400000" rotWithShape="0">
            <a:srgbClr val="000000">
              <a:alpha val="4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99136" tIns="113792" rIns="199136" bIns="113792" numCol="1" spcCol="1270" anchor="ctr" anchorCtr="0">
          <a:noAutofit/>
        </a:bodyPr>
        <a:lstStyle/>
        <a:p>
          <a:pPr lvl="0" algn="ctr" defTabSz="1244600">
            <a:lnSpc>
              <a:spcPct val="90000"/>
            </a:lnSpc>
            <a:spcBef>
              <a:spcPct val="0"/>
            </a:spcBef>
            <a:spcAft>
              <a:spcPct val="35000"/>
            </a:spcAft>
          </a:pPr>
          <a:r>
            <a:rPr lang="en-GB" sz="2800" b="1" kern="1200" dirty="0" smtClean="0">
              <a:latin typeface="+mj-lt"/>
            </a:rPr>
            <a:t>Discuss</a:t>
          </a:r>
          <a:endParaRPr lang="en-GB" sz="2800" b="1" kern="1200" dirty="0">
            <a:latin typeface="+mj-lt"/>
          </a:endParaRPr>
        </a:p>
      </dsp:txBody>
      <dsp:txXfrm>
        <a:off x="9346902" y="49968"/>
        <a:ext cx="2048587" cy="819434"/>
      </dsp:txXfrm>
    </dsp:sp>
    <dsp:sp modelId="{0AFD6447-96EF-4CD3-879D-E7FF40A42D9A}">
      <dsp:nvSpPr>
        <dsp:cNvPr id="0" name=""/>
        <dsp:cNvSpPr/>
      </dsp:nvSpPr>
      <dsp:spPr>
        <a:xfrm>
          <a:off x="9346902" y="869402"/>
          <a:ext cx="2048587" cy="2810880"/>
        </a:xfrm>
        <a:prstGeom prst="rect">
          <a:avLst/>
        </a:prstGeom>
        <a:solidFill>
          <a:schemeClr val="accent6">
            <a:tint val="40000"/>
            <a:alpha val="90000"/>
            <a:hueOff val="0"/>
            <a:satOff val="0"/>
            <a:lumOff val="0"/>
            <a:alphaOff val="0"/>
          </a:schemeClr>
        </a:solidFill>
        <a:ln w="9525" cap="flat" cmpd="sng" algn="ctr">
          <a:solidFill>
            <a:schemeClr val="accent6">
              <a:tint val="40000"/>
              <a:alpha val="90000"/>
              <a:hueOff val="0"/>
              <a:satOff val="0"/>
              <a:lumOff val="0"/>
              <a:alphaOff val="0"/>
            </a:schemeClr>
          </a:solidFill>
          <a:prstDash val="solid"/>
        </a:ln>
        <a:effectLst>
          <a:outerShdw blurRad="50800" dist="25400" dir="5400000" rotWithShape="0">
            <a:srgbClr val="000000">
              <a:alpha val="45000"/>
            </a:srgbClr>
          </a:outerShdw>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a:lnSpc>
              <a:spcPct val="90000"/>
            </a:lnSpc>
            <a:spcBef>
              <a:spcPct val="0"/>
            </a:spcBef>
            <a:spcAft>
              <a:spcPct val="15000"/>
            </a:spcAft>
            <a:buChar char="••"/>
          </a:pPr>
          <a:r>
            <a:rPr lang="en-GB" sz="2000" kern="1200" dirty="0" smtClean="0">
              <a:latin typeface="+mj-lt"/>
            </a:rPr>
            <a:t>Faculty meetings</a:t>
          </a:r>
          <a:endParaRPr lang="en-GB" sz="2000" kern="1200" dirty="0">
            <a:latin typeface="+mj-lt"/>
          </a:endParaRPr>
        </a:p>
        <a:p>
          <a:pPr marL="228600" lvl="1" indent="-228600" algn="l" defTabSz="889000">
            <a:lnSpc>
              <a:spcPct val="90000"/>
            </a:lnSpc>
            <a:spcBef>
              <a:spcPct val="0"/>
            </a:spcBef>
            <a:spcAft>
              <a:spcPct val="15000"/>
            </a:spcAft>
            <a:buChar char="••"/>
          </a:pPr>
          <a:r>
            <a:rPr lang="en-GB" sz="2000" kern="1200" dirty="0" smtClean="0">
              <a:latin typeface="+mj-lt"/>
            </a:rPr>
            <a:t>After observed lessons</a:t>
          </a:r>
          <a:endParaRPr lang="en-GB" sz="2000" kern="1200" dirty="0">
            <a:latin typeface="+mj-lt"/>
          </a:endParaRPr>
        </a:p>
        <a:p>
          <a:pPr marL="228600" lvl="1" indent="-228600" algn="l" defTabSz="889000">
            <a:lnSpc>
              <a:spcPct val="90000"/>
            </a:lnSpc>
            <a:spcBef>
              <a:spcPct val="0"/>
            </a:spcBef>
            <a:spcAft>
              <a:spcPct val="15000"/>
            </a:spcAft>
            <a:buChar char="••"/>
          </a:pPr>
          <a:endParaRPr lang="en-GB" sz="2000" kern="1200" dirty="0">
            <a:latin typeface="+mj-lt"/>
          </a:endParaRPr>
        </a:p>
      </dsp:txBody>
      <dsp:txXfrm>
        <a:off x="9346902" y="869402"/>
        <a:ext cx="2048587" cy="2810880"/>
      </dsp:txXfrm>
    </dsp:sp>
  </dsp:spTree>
</dsp:drawing>
</file>

<file path=ppt/diagrams/layout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442A544-CC05-274D-B1D6-6F5C2E81827D}" type="datetimeFigureOut">
              <a:rPr lang="en-US" smtClean="0"/>
              <a:t>10/2/2017</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AA4702F-B431-0C4C-AC68-53A043DA865D}" type="slidenum">
              <a:rPr lang="en-US" smtClean="0"/>
              <a:t>‹#›</a:t>
            </a:fld>
            <a:endParaRPr lang="en-US"/>
          </a:p>
        </p:txBody>
      </p:sp>
    </p:spTree>
    <p:extLst>
      <p:ext uri="{BB962C8B-B14F-4D97-AF65-F5344CB8AC3E}">
        <p14:creationId xmlns:p14="http://schemas.microsoft.com/office/powerpoint/2010/main" val="11718479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AA4702F-B431-0C4C-AC68-53A043DA865D}" type="slidenum">
              <a:rPr lang="en-US" smtClean="0"/>
              <a:t>6</a:t>
            </a:fld>
            <a:endParaRPr lang="en-US"/>
          </a:p>
        </p:txBody>
      </p:sp>
    </p:spTree>
    <p:extLst>
      <p:ext uri="{BB962C8B-B14F-4D97-AF65-F5344CB8AC3E}">
        <p14:creationId xmlns:p14="http://schemas.microsoft.com/office/powerpoint/2010/main" val="4741552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I know</a:t>
            </a:r>
            <a:r>
              <a:rPr lang="en-GB" baseline="0" dirty="0" smtClean="0"/>
              <a:t> that some people mind not be particularly interested in David Bowie, but we need to remember that that’s sometimes how students feel about some subjects and lessons</a:t>
            </a:r>
            <a:endParaRPr lang="en-GB" dirty="0"/>
          </a:p>
        </p:txBody>
      </p:sp>
      <p:sp>
        <p:nvSpPr>
          <p:cNvPr id="4" name="Slide Number Placeholder 3"/>
          <p:cNvSpPr>
            <a:spLocks noGrp="1"/>
          </p:cNvSpPr>
          <p:nvPr>
            <p:ph type="sldNum" sz="quarter" idx="10"/>
          </p:nvPr>
        </p:nvSpPr>
        <p:spPr/>
        <p:txBody>
          <a:bodyPr/>
          <a:lstStyle/>
          <a:p>
            <a:fld id="{9AA4702F-B431-0C4C-AC68-53A043DA865D}" type="slidenum">
              <a:rPr lang="en-US" smtClean="0"/>
              <a:t>14</a:t>
            </a:fld>
            <a:endParaRPr lang="en-US"/>
          </a:p>
        </p:txBody>
      </p:sp>
    </p:spTree>
    <p:extLst>
      <p:ext uri="{BB962C8B-B14F-4D97-AF65-F5344CB8AC3E}">
        <p14:creationId xmlns:p14="http://schemas.microsoft.com/office/powerpoint/2010/main" val="36532106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AA4702F-B431-0C4C-AC68-53A043DA865D}" type="slidenum">
              <a:rPr lang="en-US" smtClean="0"/>
              <a:t>17</a:t>
            </a:fld>
            <a:endParaRPr lang="en-US"/>
          </a:p>
        </p:txBody>
      </p:sp>
    </p:spTree>
    <p:extLst>
      <p:ext uri="{BB962C8B-B14F-4D97-AF65-F5344CB8AC3E}">
        <p14:creationId xmlns:p14="http://schemas.microsoft.com/office/powerpoint/2010/main" val="14337996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AA4702F-B431-0C4C-AC68-53A043DA865D}" type="slidenum">
              <a:rPr lang="en-US" smtClean="0"/>
              <a:t>18</a:t>
            </a:fld>
            <a:endParaRPr lang="en-US"/>
          </a:p>
        </p:txBody>
      </p:sp>
    </p:spTree>
    <p:extLst>
      <p:ext uri="{BB962C8B-B14F-4D97-AF65-F5344CB8AC3E}">
        <p14:creationId xmlns:p14="http://schemas.microsoft.com/office/powerpoint/2010/main" val="14337996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AA4702F-B431-0C4C-AC68-53A043DA865D}" type="slidenum">
              <a:rPr lang="en-US" smtClean="0"/>
              <a:t>24</a:t>
            </a:fld>
            <a:endParaRPr lang="en-US"/>
          </a:p>
        </p:txBody>
      </p:sp>
    </p:spTree>
    <p:extLst>
      <p:ext uri="{BB962C8B-B14F-4D97-AF65-F5344CB8AC3E}">
        <p14:creationId xmlns:p14="http://schemas.microsoft.com/office/powerpoint/2010/main" val="14337996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AA4702F-B431-0C4C-AC68-53A043DA865D}" type="slidenum">
              <a:rPr lang="en-US" smtClean="0"/>
              <a:t>25</a:t>
            </a:fld>
            <a:endParaRPr lang="en-US"/>
          </a:p>
        </p:txBody>
      </p:sp>
    </p:spTree>
    <p:extLst>
      <p:ext uri="{BB962C8B-B14F-4D97-AF65-F5344CB8AC3E}">
        <p14:creationId xmlns:p14="http://schemas.microsoft.com/office/powerpoint/2010/main" val="36532106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AA4702F-B431-0C4C-AC68-53A043DA865D}" type="slidenum">
              <a:rPr lang="en-US" smtClean="0"/>
              <a:t>29</a:t>
            </a:fld>
            <a:endParaRPr lang="en-US"/>
          </a:p>
        </p:txBody>
      </p:sp>
    </p:spTree>
    <p:extLst>
      <p:ext uri="{BB962C8B-B14F-4D97-AF65-F5344CB8AC3E}">
        <p14:creationId xmlns:p14="http://schemas.microsoft.com/office/powerpoint/2010/main" val="36532106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AA4702F-B431-0C4C-AC68-53A043DA865D}" type="slidenum">
              <a:rPr lang="en-US" smtClean="0"/>
              <a:t>43</a:t>
            </a:fld>
            <a:endParaRPr lang="en-US"/>
          </a:p>
        </p:txBody>
      </p:sp>
    </p:spTree>
    <p:extLst>
      <p:ext uri="{BB962C8B-B14F-4D97-AF65-F5344CB8AC3E}">
        <p14:creationId xmlns:p14="http://schemas.microsoft.com/office/powerpoint/2010/main" val="1163859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3" name="Rectangle 22"/>
          <p:cNvSpPr/>
          <p:nvPr/>
        </p:nvSpPr>
        <p:spPr>
          <a:xfrm flipV="1">
            <a:off x="7213577" y="3810001"/>
            <a:ext cx="4978425"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4" name="Rectangle 23"/>
          <p:cNvSpPr/>
          <p:nvPr/>
        </p:nvSpPr>
        <p:spPr>
          <a:xfrm flipV="1">
            <a:off x="7213601" y="3897010"/>
            <a:ext cx="4978401" cy="192024"/>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5" name="Rectangle 24"/>
          <p:cNvSpPr/>
          <p:nvPr/>
        </p:nvSpPr>
        <p:spPr>
          <a:xfrm flipV="1">
            <a:off x="7213601" y="4115167"/>
            <a:ext cx="4978401"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6" name="Rectangle 25"/>
          <p:cNvSpPr/>
          <p:nvPr/>
        </p:nvSpPr>
        <p:spPr>
          <a:xfrm flipV="1">
            <a:off x="7213600" y="4164403"/>
            <a:ext cx="2621280" cy="18288"/>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Rectangle 26"/>
          <p:cNvSpPr/>
          <p:nvPr/>
        </p:nvSpPr>
        <p:spPr>
          <a:xfrm flipV="1">
            <a:off x="7213600" y="4199572"/>
            <a:ext cx="2621280"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0" name="Rounded Rectangle 29"/>
          <p:cNvSpPr/>
          <p:nvPr/>
        </p:nvSpPr>
        <p:spPr bwMode="white">
          <a:xfrm>
            <a:off x="7213600" y="3962400"/>
            <a:ext cx="408432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1" name="Rounded Rectangle 30"/>
          <p:cNvSpPr/>
          <p:nvPr/>
        </p:nvSpPr>
        <p:spPr bwMode="white">
          <a:xfrm>
            <a:off x="9835343" y="4060983"/>
            <a:ext cx="21336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Rectangle 6"/>
          <p:cNvSpPr/>
          <p:nvPr/>
        </p:nvSpPr>
        <p:spPr>
          <a:xfrm>
            <a:off x="1" y="3649662"/>
            <a:ext cx="12192000" cy="244170"/>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1" y="3675528"/>
            <a:ext cx="12192001" cy="14067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flipV="1">
            <a:off x="8552068" y="3643090"/>
            <a:ext cx="3639933" cy="248432"/>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a:xfrm>
            <a:off x="0" y="0"/>
            <a:ext cx="12192000" cy="370170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609600" y="2401888"/>
            <a:ext cx="11277600" cy="1470025"/>
          </a:xfrm>
        </p:spPr>
        <p:txBody>
          <a:bodyPr anchor="b"/>
          <a:lstStyle>
            <a:lvl1pPr>
              <a:defRPr sz="4400">
                <a:solidFill>
                  <a:schemeClr val="bg1"/>
                </a:solidFill>
              </a:defRPr>
            </a:lvl1pPr>
          </a:lstStyle>
          <a:p>
            <a:r>
              <a:rPr kumimoji="0" lang="en-US" smtClean="0"/>
              <a:t>Click to edit Master title style</a:t>
            </a:r>
            <a:endParaRPr kumimoji="0" lang="en-US"/>
          </a:p>
        </p:txBody>
      </p:sp>
      <p:sp>
        <p:nvSpPr>
          <p:cNvPr id="9" name="Subtitle 8"/>
          <p:cNvSpPr>
            <a:spLocks noGrp="1"/>
          </p:cNvSpPr>
          <p:nvPr>
            <p:ph type="subTitle" idx="1"/>
          </p:nvPr>
        </p:nvSpPr>
        <p:spPr>
          <a:xfrm>
            <a:off x="609600" y="3899938"/>
            <a:ext cx="6604000" cy="1752600"/>
          </a:xfrm>
        </p:spPr>
        <p:txBody>
          <a:bodyPr/>
          <a:lstStyle>
            <a:lvl1pPr marL="64008" indent="0" algn="l">
              <a:buNone/>
              <a:defRPr sz="24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8940800" y="4206240"/>
            <a:ext cx="1280160" cy="457200"/>
          </a:xfrm>
        </p:spPr>
        <p:txBody>
          <a:bodyPr/>
          <a:lstStyle/>
          <a:p>
            <a:fld id="{48A87A34-81AB-432B-8DAE-1953F412C126}" type="datetimeFigureOut">
              <a:rPr lang="en-US" smtClean="0"/>
              <a:t>10/2/2017</a:t>
            </a:fld>
            <a:endParaRPr lang="en-US" dirty="0"/>
          </a:p>
        </p:txBody>
      </p:sp>
      <p:sp>
        <p:nvSpPr>
          <p:cNvPr id="17" name="Footer Placeholder 16"/>
          <p:cNvSpPr>
            <a:spLocks noGrp="1"/>
          </p:cNvSpPr>
          <p:nvPr>
            <p:ph type="ftr" sz="quarter" idx="11"/>
          </p:nvPr>
        </p:nvSpPr>
        <p:spPr>
          <a:xfrm>
            <a:off x="7213600" y="4205288"/>
            <a:ext cx="1727200" cy="457200"/>
          </a:xfrm>
        </p:spPr>
        <p:txBody>
          <a:bodyPr/>
          <a:lstStyle/>
          <a:p>
            <a:endParaRPr lang="en-US" dirty="0"/>
          </a:p>
        </p:txBody>
      </p:sp>
      <p:sp>
        <p:nvSpPr>
          <p:cNvPr id="29" name="Slide Number Placeholder 28"/>
          <p:cNvSpPr>
            <a:spLocks noGrp="1"/>
          </p:cNvSpPr>
          <p:nvPr>
            <p:ph type="sldNum" sz="quarter" idx="12"/>
          </p:nvPr>
        </p:nvSpPr>
        <p:spPr>
          <a:xfrm>
            <a:off x="11093451" y="1136"/>
            <a:ext cx="996949" cy="365760"/>
          </a:xfrm>
        </p:spPr>
        <p:txBody>
          <a:bodyPr/>
          <a:lstStyle>
            <a:lvl1pPr algn="r">
              <a:defRPr sz="1800">
                <a:solidFill>
                  <a:schemeClr val="bg1"/>
                </a:solidFill>
              </a:defRPr>
            </a:lvl1pPr>
          </a:lstStyle>
          <a:p>
            <a:fld id="{6D22F896-40B5-4ADD-8801-0D06FADFA095}"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8A87A34-81AB-432B-8DAE-1953F412C126}" type="datetimeFigureOut">
              <a:rPr lang="en-US" smtClean="0"/>
              <a:t>10/2/2017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1981201"/>
            <a:ext cx="10363200" cy="1362075"/>
          </a:xfrm>
        </p:spPr>
        <p:txBody>
          <a:bodyPr anchor="b">
            <a:noAutofit/>
          </a:bodyPr>
          <a:lstStyle>
            <a:lvl1pPr algn="l">
              <a:buNone/>
              <a:defRPr sz="4300" b="1" cap="none" baseline="0">
                <a:ln w="12700">
                  <a:solidFill>
                    <a:schemeClr val="accent2">
                      <a:shade val="90000"/>
                      <a:satMod val="150000"/>
                    </a:schemeClr>
                  </a:solidFill>
                </a:ln>
                <a:solidFill>
                  <a:srgbClr val="FFFFFF"/>
                </a:solidFill>
                <a:effectLst>
                  <a:outerShdw blurRad="38100" dist="38100" dir="5400000" algn="tl" rotWithShape="0">
                    <a:srgbClr val="000000">
                      <a:alpha val="25000"/>
                    </a:srgbClr>
                  </a:outerShdw>
                </a:effectLst>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63084" y="3367088"/>
            <a:ext cx="10363200" cy="1509712"/>
          </a:xfrm>
        </p:spPr>
        <p:txBody>
          <a:bodyPr anchor="t"/>
          <a:lstStyle>
            <a:lvl1pPr marL="45720" indent="0">
              <a:buNone/>
              <a:defRPr sz="2100" b="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10/2/2017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609600" y="2249425"/>
            <a:ext cx="53848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6197600" y="2249425"/>
            <a:ext cx="53848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48A87A34-81AB-432B-8DAE-1953F412C126}" type="datetimeFigureOut">
              <a:rPr lang="en-US" smtClean="0"/>
              <a:t>10/2/2017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08000" y="1143000"/>
            <a:ext cx="11176000" cy="1069848"/>
          </a:xfrm>
        </p:spPr>
        <p:txBody>
          <a:bodyPr anchor="ctr"/>
          <a:lstStyle>
            <a:lvl1pPr>
              <a:defRPr sz="4000" b="0" i="0" cap="none"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08000" y="2244970"/>
            <a:ext cx="5388864"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6294968" y="2244970"/>
            <a:ext cx="5389033"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508000" y="2708519"/>
            <a:ext cx="5388864"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6291073" y="2708519"/>
            <a:ext cx="5389033"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Date Placeholder 25"/>
          <p:cNvSpPr>
            <a:spLocks noGrp="1"/>
          </p:cNvSpPr>
          <p:nvPr>
            <p:ph type="dt" sz="half" idx="10"/>
          </p:nvPr>
        </p:nvSpPr>
        <p:spPr/>
        <p:txBody>
          <a:bodyPr rtlCol="0"/>
          <a:lstStyle/>
          <a:p>
            <a:fld id="{48A87A34-81AB-432B-8DAE-1953F412C126}" type="datetimeFigureOut">
              <a:rPr lang="en-US" smtClean="0"/>
              <a:t>10/2/2017</a:t>
            </a:fld>
            <a:endParaRPr lang="en-US" dirty="0"/>
          </a:p>
        </p:txBody>
      </p:sp>
      <p:sp>
        <p:nvSpPr>
          <p:cNvPr id="27" name="Slide Number Placeholder 26"/>
          <p:cNvSpPr>
            <a:spLocks noGrp="1"/>
          </p:cNvSpPr>
          <p:nvPr>
            <p:ph type="sldNum" sz="quarter" idx="11"/>
          </p:nvPr>
        </p:nvSpPr>
        <p:spPr/>
        <p:txBody>
          <a:bodyPr rtlCol="0"/>
          <a:lstStyle/>
          <a:p>
            <a:fld id="{6D22F896-40B5-4ADD-8801-0D06FADFA095}" type="slidenum">
              <a:rPr lang="en-US" smtClean="0"/>
              <a:t>‹#›</a:t>
            </a:fld>
            <a:endParaRPr lang="en-US" dirty="0"/>
          </a:p>
        </p:txBody>
      </p:sp>
      <p:sp>
        <p:nvSpPr>
          <p:cNvPr id="28" name="Footer Placeholder 27"/>
          <p:cNvSpPr>
            <a:spLocks noGrp="1"/>
          </p:cNvSpPr>
          <p:nvPr>
            <p:ph type="ftr" sz="quarter" idx="12"/>
          </p:nvPr>
        </p:nvSpPr>
        <p:spPr/>
        <p:txBody>
          <a:bodyPr rtlCol="0"/>
          <a:lstStyle/>
          <a:p>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600" y="1143000"/>
            <a:ext cx="10972800" cy="1069848"/>
          </a:xfrm>
        </p:spPr>
        <p:txBody>
          <a:bodyPr anchor="ctr"/>
          <a:lstStyle>
            <a:lvl1pPr>
              <a:defRPr sz="4000">
                <a:solidFill>
                  <a:schemeClr val="tx2"/>
                </a:solidFill>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a:xfrm>
            <a:off x="8778240" y="612648"/>
            <a:ext cx="1276352" cy="457200"/>
          </a:xfrm>
        </p:spPr>
        <p:txBody>
          <a:bodyPr/>
          <a:lstStyle/>
          <a:p>
            <a:fld id="{48A87A34-81AB-432B-8DAE-1953F412C126}" type="datetimeFigureOut">
              <a:rPr lang="en-US" smtClean="0"/>
              <a:t>10/2/2017</a:t>
            </a:fld>
            <a:endParaRPr lang="en-US" dirty="0"/>
          </a:p>
        </p:txBody>
      </p:sp>
      <p:sp>
        <p:nvSpPr>
          <p:cNvPr id="4" name="Footer Placeholder 3"/>
          <p:cNvSpPr>
            <a:spLocks noGrp="1"/>
          </p:cNvSpPr>
          <p:nvPr>
            <p:ph type="ftr" sz="quarter" idx="11"/>
          </p:nvPr>
        </p:nvSpPr>
        <p:spPr>
          <a:xfrm>
            <a:off x="7010400" y="612648"/>
            <a:ext cx="1767840" cy="457200"/>
          </a:xfrm>
        </p:spPr>
        <p:txBody>
          <a:bodyPr/>
          <a:lstStyle/>
          <a:p>
            <a:endParaRPr lang="en-US" dirty="0"/>
          </a:p>
        </p:txBody>
      </p:sp>
      <p:sp>
        <p:nvSpPr>
          <p:cNvPr id="5" name="Slide Number Placeholder 4"/>
          <p:cNvSpPr>
            <a:spLocks noGrp="1"/>
          </p:cNvSpPr>
          <p:nvPr>
            <p:ph type="sldNum" sz="quarter" idx="12"/>
          </p:nvPr>
        </p:nvSpPr>
        <p:spPr>
          <a:xfrm>
            <a:off x="10899648" y="2272"/>
            <a:ext cx="1016000" cy="365760"/>
          </a:xfrm>
        </p:spPr>
        <p:txBody>
          <a:bodyPr/>
          <a:lstStyle/>
          <a:p>
            <a:fld id="{6D22F896-40B5-4ADD-8801-0D06FADFA095}"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t>10/2/2017</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137995" y="1101970"/>
            <a:ext cx="4511040" cy="877824"/>
          </a:xfrm>
        </p:spPr>
        <p:txBody>
          <a:bodyPr anchor="b"/>
          <a:lstStyle>
            <a:lvl1pPr algn="l">
              <a:buNone/>
              <a:defRPr sz="1800" b="1"/>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7137995" y="2010727"/>
            <a:ext cx="4511040" cy="4617720"/>
          </a:xfrm>
        </p:spPr>
        <p:txBody>
          <a:bodyPr/>
          <a:lstStyle>
            <a:lvl1pPr marL="9144"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203200" y="776287"/>
            <a:ext cx="6803136" cy="5852160"/>
          </a:xfrm>
        </p:spPr>
        <p:txBody>
          <a:bodyPr/>
          <a:lstStyle>
            <a:lvl1pPr>
              <a:defRPr sz="3200"/>
            </a:lvl1pPr>
            <a:lvl2pPr>
              <a:defRPr sz="28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48A87A34-81AB-432B-8DAE-1953F412C126}" type="datetimeFigureOut">
              <a:rPr lang="en-US" smtClean="0"/>
              <a:t>10/2/2017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253913" y="1109161"/>
            <a:ext cx="782404" cy="4681637"/>
          </a:xfrm>
        </p:spPr>
        <p:txBody>
          <a:bodyPr vert="vert270" lIns="45720" tIns="0" rIns="45720" anchor="t"/>
          <a:lstStyle>
            <a:lvl1pPr algn="ctr">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538228" y="1143000"/>
            <a:ext cx="6096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8117924" y="3274309"/>
            <a:ext cx="3454400" cy="2516489"/>
          </a:xfrm>
        </p:spPr>
        <p:txBody>
          <a:bodyPr lIns="0" tIns="0" rIns="45720" anchor="t"/>
          <a:lstStyle>
            <a:lvl1pPr marL="0" indent="0">
              <a:lnSpc>
                <a:spcPct val="100000"/>
              </a:lnSpc>
              <a:spcBef>
                <a:spcPts val="0"/>
              </a:spcBef>
              <a:buFontTx/>
              <a:buNone/>
              <a:defRPr sz="13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10/2/2017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8A87A34-81AB-432B-8DAE-1953F412C126}" type="datetimeFigureOut">
              <a:rPr lang="en-US" smtClean="0"/>
              <a:t>10/2/2017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1143000"/>
            <a:ext cx="2540000" cy="5486400"/>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609600" y="1143000"/>
            <a:ext cx="8331200" cy="5486400"/>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8A87A34-81AB-432B-8DAE-1953F412C126}" type="datetimeFigureOut">
              <a:rPr lang="en-US" smtClean="0"/>
              <a:pPr/>
              <a:t>10/2/2017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8" name="Rectangle 27"/>
          <p:cNvSpPr/>
          <p:nvPr/>
        </p:nvSpPr>
        <p:spPr>
          <a:xfrm>
            <a:off x="1" y="366819"/>
            <a:ext cx="12192000" cy="8440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Rectangle 28"/>
          <p:cNvSpPr/>
          <p:nvPr/>
        </p:nvSpPr>
        <p:spPr>
          <a:xfrm>
            <a:off x="0" y="-1"/>
            <a:ext cx="12192000" cy="310663"/>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0" name="Rectangle 29"/>
          <p:cNvSpPr/>
          <p:nvPr/>
        </p:nvSpPr>
        <p:spPr>
          <a:xfrm>
            <a:off x="1" y="308277"/>
            <a:ext cx="12192001" cy="91441"/>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1" name="Rectangle 30"/>
          <p:cNvSpPr/>
          <p:nvPr/>
        </p:nvSpPr>
        <p:spPr>
          <a:xfrm flipV="1">
            <a:off x="7213577" y="360247"/>
            <a:ext cx="4978425"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Rectangle 31"/>
          <p:cNvSpPr/>
          <p:nvPr/>
        </p:nvSpPr>
        <p:spPr>
          <a:xfrm flipV="1">
            <a:off x="7213601" y="440113"/>
            <a:ext cx="4978401" cy="18003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3" name="Rounded Rectangle 32"/>
          <p:cNvSpPr/>
          <p:nvPr/>
        </p:nvSpPr>
        <p:spPr bwMode="white">
          <a:xfrm>
            <a:off x="7209785" y="497504"/>
            <a:ext cx="408432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4" name="Rounded Rectangle 33"/>
          <p:cNvSpPr/>
          <p:nvPr/>
        </p:nvSpPr>
        <p:spPr bwMode="white">
          <a:xfrm>
            <a:off x="9831528" y="588943"/>
            <a:ext cx="21336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5" name="Rectangle 34"/>
          <p:cNvSpPr/>
          <p:nvPr/>
        </p:nvSpPr>
        <p:spPr bwMode="invGray">
          <a:xfrm>
            <a:off x="12113288" y="-2001"/>
            <a:ext cx="76835"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6" name="Rectangle 35"/>
          <p:cNvSpPr/>
          <p:nvPr/>
        </p:nvSpPr>
        <p:spPr bwMode="invGray">
          <a:xfrm>
            <a:off x="12059308" y="-2001"/>
            <a:ext cx="36576"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7" name="Rectangle 36"/>
          <p:cNvSpPr/>
          <p:nvPr/>
        </p:nvSpPr>
        <p:spPr bwMode="invGray">
          <a:xfrm>
            <a:off x="12033904" y="-2001"/>
            <a:ext cx="12192" cy="621792"/>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8" name="Rectangle 37"/>
          <p:cNvSpPr/>
          <p:nvPr/>
        </p:nvSpPr>
        <p:spPr bwMode="invGray">
          <a:xfrm>
            <a:off x="11967231" y="-2001"/>
            <a:ext cx="36576" cy="621792"/>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9" name="Rectangle 38"/>
          <p:cNvSpPr/>
          <p:nvPr/>
        </p:nvSpPr>
        <p:spPr bwMode="invGray">
          <a:xfrm>
            <a:off x="11887569" y="380"/>
            <a:ext cx="73152" cy="585216"/>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0" name="Rectangle 39"/>
          <p:cNvSpPr/>
          <p:nvPr/>
        </p:nvSpPr>
        <p:spPr bwMode="invGray">
          <a:xfrm>
            <a:off x="11831300" y="380"/>
            <a:ext cx="12192" cy="585216"/>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Title Placeholder 21"/>
          <p:cNvSpPr>
            <a:spLocks noGrp="1"/>
          </p:cNvSpPr>
          <p:nvPr>
            <p:ph type="title"/>
          </p:nvPr>
        </p:nvSpPr>
        <p:spPr>
          <a:xfrm>
            <a:off x="609600" y="1143000"/>
            <a:ext cx="10972800" cy="1066800"/>
          </a:xfrm>
          <a:prstGeom prst="rect">
            <a:avLst/>
          </a:prstGeom>
        </p:spPr>
        <p:txBody>
          <a:bodyPr vert="horz" anchor="ctr">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609600" y="2249424"/>
            <a:ext cx="10972800" cy="432511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8782048" y="612648"/>
            <a:ext cx="1276352" cy="457200"/>
          </a:xfrm>
          <a:prstGeom prst="rect">
            <a:avLst/>
          </a:prstGeom>
        </p:spPr>
        <p:txBody>
          <a:bodyPr vert="horz"/>
          <a:lstStyle>
            <a:lvl1pPr algn="l" eaLnBrk="1" latinLnBrk="0" hangingPunct="1">
              <a:defRPr kumimoji="0" sz="800">
                <a:solidFill>
                  <a:schemeClr val="accent2"/>
                </a:solidFill>
              </a:defRPr>
            </a:lvl1pPr>
          </a:lstStyle>
          <a:p>
            <a:fld id="{48A87A34-81AB-432B-8DAE-1953F412C126}" type="datetimeFigureOut">
              <a:rPr lang="en-US" smtClean="0"/>
              <a:pPr/>
              <a:t>10/2/2017</a:t>
            </a:fld>
            <a:endParaRPr lang="en-US" dirty="0"/>
          </a:p>
        </p:txBody>
      </p:sp>
      <p:sp>
        <p:nvSpPr>
          <p:cNvPr id="3" name="Footer Placeholder 2"/>
          <p:cNvSpPr>
            <a:spLocks noGrp="1"/>
          </p:cNvSpPr>
          <p:nvPr>
            <p:ph type="ftr" sz="quarter" idx="3"/>
          </p:nvPr>
        </p:nvSpPr>
        <p:spPr>
          <a:xfrm>
            <a:off x="7010400" y="612648"/>
            <a:ext cx="1767840" cy="457200"/>
          </a:xfrm>
          <a:prstGeom prst="rect">
            <a:avLst/>
          </a:prstGeom>
        </p:spPr>
        <p:txBody>
          <a:bodyPr vert="horz"/>
          <a:lstStyle>
            <a:lvl1pPr algn="r" eaLnBrk="1" latinLnBrk="0" hangingPunct="1">
              <a:defRPr kumimoji="0" sz="800">
                <a:solidFill>
                  <a:schemeClr val="accent2"/>
                </a:solidFill>
              </a:defRPr>
            </a:lvl1pPr>
          </a:lstStyle>
          <a:p>
            <a:endParaRPr lang="en-US" dirty="0"/>
          </a:p>
        </p:txBody>
      </p:sp>
      <p:sp>
        <p:nvSpPr>
          <p:cNvPr id="23" name="Slide Number Placeholder 22"/>
          <p:cNvSpPr>
            <a:spLocks noGrp="1"/>
          </p:cNvSpPr>
          <p:nvPr>
            <p:ph type="sldNum" sz="quarter" idx="4"/>
          </p:nvPr>
        </p:nvSpPr>
        <p:spPr>
          <a:xfrm>
            <a:off x="10899648" y="2272"/>
            <a:ext cx="1016000" cy="365760"/>
          </a:xfrm>
          <a:prstGeom prst="rect">
            <a:avLst/>
          </a:prstGeom>
        </p:spPr>
        <p:txBody>
          <a:bodyPr vert="horz" anchor="b"/>
          <a:lstStyle>
            <a:lvl1pPr algn="r" eaLnBrk="1" latinLnBrk="0" hangingPunct="1">
              <a:defRPr kumimoji="0" sz="1800">
                <a:solidFill>
                  <a:srgbClr val="FFFFFF"/>
                </a:solidFill>
              </a:defRPr>
            </a:lvl1pPr>
          </a:lstStyle>
          <a:p>
            <a:fld id="{6D22F896-40B5-4ADD-8801-0D06FADFA095}"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814" r:id="rId1"/>
    <p:sldLayoutId id="2147483815" r:id="rId2"/>
    <p:sldLayoutId id="2147483816" r:id="rId3"/>
    <p:sldLayoutId id="2147483817" r:id="rId4"/>
    <p:sldLayoutId id="2147483818" r:id="rId5"/>
    <p:sldLayoutId id="2147483819" r:id="rId6"/>
    <p:sldLayoutId id="2147483820" r:id="rId7"/>
    <p:sldLayoutId id="2147483821" r:id="rId8"/>
    <p:sldLayoutId id="2147483822" r:id="rId9"/>
    <p:sldLayoutId id="2147483823" r:id="rId10"/>
    <p:sldLayoutId id="2147483824"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tif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youtube.com/watch?v=OGyvDvOegXE"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7.tiff"/><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0.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56350" y="1803405"/>
            <a:ext cx="7764049" cy="1825096"/>
          </a:xfrm>
        </p:spPr>
        <p:txBody>
          <a:bodyPr>
            <a:normAutofit/>
          </a:bodyPr>
          <a:lstStyle/>
          <a:p>
            <a:r>
              <a:rPr lang="en-US" sz="6600" b="1" dirty="0" smtClean="0"/>
              <a:t>Visible learning</a:t>
            </a:r>
            <a:endParaRPr lang="en-US" sz="6600" b="1" dirty="0"/>
          </a:p>
        </p:txBody>
      </p:sp>
      <p:sp>
        <p:nvSpPr>
          <p:cNvPr id="3" name="Subtitle 2"/>
          <p:cNvSpPr>
            <a:spLocks noGrp="1"/>
          </p:cNvSpPr>
          <p:nvPr>
            <p:ph type="subTitle" idx="1"/>
          </p:nvPr>
        </p:nvSpPr>
        <p:spPr>
          <a:xfrm>
            <a:off x="1678488" y="4296079"/>
            <a:ext cx="9857984" cy="685800"/>
          </a:xfrm>
        </p:spPr>
        <p:txBody>
          <a:bodyPr>
            <a:noAutofit/>
          </a:bodyPr>
          <a:lstStyle/>
          <a:p>
            <a:r>
              <a:rPr lang="en-US" dirty="0" smtClean="0">
                <a:latin typeface="+mj-lt"/>
              </a:rPr>
              <a:t>Teachers as “</a:t>
            </a:r>
            <a:r>
              <a:rPr lang="en-US" b="1" dirty="0" smtClean="0">
                <a:latin typeface="+mj-lt"/>
              </a:rPr>
              <a:t>activators of learning</a:t>
            </a:r>
            <a:r>
              <a:rPr lang="en-US" dirty="0" smtClean="0">
                <a:latin typeface="+mj-lt"/>
              </a:rPr>
              <a:t>” and “</a:t>
            </a:r>
            <a:r>
              <a:rPr lang="en-US" b="1" dirty="0" smtClean="0">
                <a:latin typeface="+mj-lt"/>
              </a:rPr>
              <a:t>evaluators of impact</a:t>
            </a:r>
            <a:r>
              <a:rPr lang="en-US" dirty="0" smtClean="0">
                <a:latin typeface="+mj-lt"/>
              </a:rPr>
              <a:t>”:</a:t>
            </a:r>
          </a:p>
          <a:p>
            <a:r>
              <a:rPr lang="en-US" b="1" dirty="0" smtClean="0">
                <a:solidFill>
                  <a:srgbClr val="0070C0"/>
                </a:solidFill>
                <a:latin typeface="+mj-lt"/>
              </a:rPr>
              <a:t>PART 2</a:t>
            </a:r>
            <a:endParaRPr lang="en-US" b="1" dirty="0">
              <a:solidFill>
                <a:srgbClr val="0070C0"/>
              </a:solidFill>
              <a:latin typeface="+mj-lt"/>
            </a:endParaRPr>
          </a:p>
        </p:txBody>
      </p:sp>
      <p:pic>
        <p:nvPicPr>
          <p:cNvPr id="4" name="Picture 3"/>
          <p:cNvPicPr>
            <a:picLocks noChangeAspect="1"/>
          </p:cNvPicPr>
          <p:nvPr/>
        </p:nvPicPr>
        <p:blipFill>
          <a:blip r:embed="rId2"/>
          <a:stretch>
            <a:fillRect/>
          </a:stretch>
        </p:blipFill>
        <p:spPr>
          <a:xfrm>
            <a:off x="5054706" y="5082087"/>
            <a:ext cx="1733027" cy="1369916"/>
          </a:xfrm>
          <a:prstGeom prst="rect">
            <a:avLst/>
          </a:prstGeom>
        </p:spPr>
      </p:pic>
      <p:pic>
        <p:nvPicPr>
          <p:cNvPr id="2050" name="Picture 2" descr="Image result for visible learning for teacher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8099" y="120835"/>
            <a:ext cx="2387294" cy="33651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06332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8058" t="11428" r="32726" b="7234"/>
          <a:stretch/>
        </p:blipFill>
        <p:spPr bwMode="auto">
          <a:xfrm>
            <a:off x="259915" y="939451"/>
            <a:ext cx="6040677" cy="56128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extBox 7"/>
          <p:cNvSpPr txBox="1"/>
          <p:nvPr/>
        </p:nvSpPr>
        <p:spPr>
          <a:xfrm>
            <a:off x="6475956" y="1089764"/>
            <a:ext cx="5361140" cy="4154984"/>
          </a:xfrm>
          <a:prstGeom prst="rect">
            <a:avLst/>
          </a:prstGeom>
          <a:noFill/>
        </p:spPr>
        <p:txBody>
          <a:bodyPr wrap="square" rtlCol="0">
            <a:spAutoFit/>
          </a:bodyPr>
          <a:lstStyle/>
          <a:p>
            <a:r>
              <a:rPr lang="en-GB" sz="2400" dirty="0" smtClean="0">
                <a:latin typeface="+mj-lt"/>
              </a:rPr>
              <a:t>This session is really a “lesson”.</a:t>
            </a:r>
          </a:p>
          <a:p>
            <a:endParaRPr lang="en-GB" sz="2400" dirty="0">
              <a:latin typeface="+mj-lt"/>
            </a:endParaRPr>
          </a:p>
          <a:p>
            <a:r>
              <a:rPr lang="en-GB" sz="2400" dirty="0" smtClean="0">
                <a:latin typeface="+mj-lt"/>
              </a:rPr>
              <a:t>So I’d like you to use our </a:t>
            </a:r>
            <a:r>
              <a:rPr lang="en-GB" sz="2400" i="1" dirty="0" smtClean="0">
                <a:latin typeface="+mj-lt"/>
              </a:rPr>
              <a:t>Lesson Evaluation Toolkit</a:t>
            </a:r>
            <a:r>
              <a:rPr lang="en-GB" sz="2400" dirty="0" smtClean="0">
                <a:latin typeface="+mj-lt"/>
              </a:rPr>
              <a:t> (LET) to do an evaluation of the teaching and learning in this session.</a:t>
            </a:r>
          </a:p>
          <a:p>
            <a:pPr marL="800100" lvl="1" indent="-342900">
              <a:buFont typeface="Arial" panose="020B0604020202020204" pitchFamily="34" charset="0"/>
              <a:buChar char="•"/>
            </a:pPr>
            <a:r>
              <a:rPr lang="en-GB" sz="2400" dirty="0" smtClean="0">
                <a:latin typeface="+mj-lt"/>
              </a:rPr>
              <a:t>During OR</a:t>
            </a:r>
          </a:p>
          <a:p>
            <a:pPr marL="800100" lvl="1" indent="-342900">
              <a:buFont typeface="Arial" panose="020B0604020202020204" pitchFamily="34" charset="0"/>
              <a:buChar char="•"/>
            </a:pPr>
            <a:r>
              <a:rPr lang="en-GB" sz="2400" dirty="0" smtClean="0">
                <a:latin typeface="+mj-lt"/>
              </a:rPr>
              <a:t>At end OR</a:t>
            </a:r>
          </a:p>
          <a:p>
            <a:pPr marL="800100" lvl="1" indent="-342900">
              <a:buFont typeface="Arial" panose="020B0604020202020204" pitchFamily="34" charset="0"/>
              <a:buChar char="•"/>
            </a:pPr>
            <a:r>
              <a:rPr lang="en-GB" sz="2400" dirty="0" smtClean="0">
                <a:latin typeface="+mj-lt"/>
              </a:rPr>
              <a:t>After</a:t>
            </a:r>
          </a:p>
          <a:p>
            <a:endParaRPr lang="en-GB" sz="2400" dirty="0">
              <a:latin typeface="+mj-lt"/>
            </a:endParaRPr>
          </a:p>
          <a:p>
            <a:endParaRPr lang="en-GB" sz="2400" dirty="0" smtClean="0">
              <a:latin typeface="+mj-lt"/>
            </a:endParaRPr>
          </a:p>
        </p:txBody>
      </p:sp>
    </p:spTree>
    <p:extLst>
      <p:ext uri="{BB962C8B-B14F-4D97-AF65-F5344CB8AC3E}">
        <p14:creationId xmlns:p14="http://schemas.microsoft.com/office/powerpoint/2010/main" val="362359076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chemeClr val="accent6"/>
                </a:solidFill>
              </a:rPr>
              <a:t>Aims</a:t>
            </a:r>
            <a:endParaRPr lang="en-GB" b="1" dirty="0">
              <a:solidFill>
                <a:schemeClr val="accent6"/>
              </a:solidFill>
            </a:endParaRPr>
          </a:p>
        </p:txBody>
      </p:sp>
      <p:sp>
        <p:nvSpPr>
          <p:cNvPr id="3" name="Content Placeholder 2"/>
          <p:cNvSpPr>
            <a:spLocks noGrp="1"/>
          </p:cNvSpPr>
          <p:nvPr>
            <p:ph idx="1"/>
          </p:nvPr>
        </p:nvSpPr>
        <p:spPr>
          <a:xfrm>
            <a:off x="685800" y="2194560"/>
            <a:ext cx="10820400" cy="4293922"/>
          </a:xfrm>
        </p:spPr>
        <p:txBody>
          <a:bodyPr>
            <a:normAutofit fontScale="85000" lnSpcReduction="20000"/>
          </a:bodyPr>
          <a:lstStyle/>
          <a:p>
            <a:r>
              <a:rPr lang="en-GB" dirty="0" smtClean="0">
                <a:latin typeface="+mj-lt"/>
              </a:rPr>
              <a:t>This two-part presentation aims to pull together and build on themes and ideas from the 2016-17 session (active lesson conclusions, questioning, use of mini-whiteboards).</a:t>
            </a:r>
          </a:p>
          <a:p>
            <a:endParaRPr lang="en-GB" dirty="0">
              <a:latin typeface="+mj-lt"/>
            </a:endParaRPr>
          </a:p>
          <a:p>
            <a:r>
              <a:rPr lang="en-GB" dirty="0" smtClean="0">
                <a:latin typeface="+mj-lt"/>
              </a:rPr>
              <a:t>It will introduce key ideas from </a:t>
            </a:r>
            <a:r>
              <a:rPr lang="en-GB" i="1" dirty="0" smtClean="0">
                <a:solidFill>
                  <a:srgbClr val="0070C0"/>
                </a:solidFill>
                <a:latin typeface="+mj-lt"/>
              </a:rPr>
              <a:t>Visible Learning for Teachers</a:t>
            </a:r>
            <a:r>
              <a:rPr lang="en-GB" dirty="0" smtClean="0">
                <a:solidFill>
                  <a:srgbClr val="0070C0"/>
                </a:solidFill>
                <a:latin typeface="+mj-lt"/>
              </a:rPr>
              <a:t> </a:t>
            </a:r>
            <a:r>
              <a:rPr lang="en-GB" dirty="0" smtClean="0">
                <a:latin typeface="+mj-lt"/>
              </a:rPr>
              <a:t>by John Hattie</a:t>
            </a:r>
          </a:p>
          <a:p>
            <a:pPr lvl="1"/>
            <a:r>
              <a:rPr lang="en-GB" dirty="0" smtClean="0">
                <a:solidFill>
                  <a:schemeClr val="tx1"/>
                </a:solidFill>
                <a:latin typeface="+mj-lt"/>
              </a:rPr>
              <a:t>All </a:t>
            </a:r>
            <a:r>
              <a:rPr lang="en-GB" dirty="0" smtClean="0">
                <a:solidFill>
                  <a:srgbClr val="CC00CC"/>
                </a:solidFill>
                <a:latin typeface="+mj-lt"/>
              </a:rPr>
              <a:t>faculties </a:t>
            </a:r>
            <a:r>
              <a:rPr lang="en-GB" dirty="0" smtClean="0">
                <a:solidFill>
                  <a:schemeClr val="tx1"/>
                </a:solidFill>
                <a:latin typeface="+mj-lt"/>
              </a:rPr>
              <a:t>have a copy of this book</a:t>
            </a:r>
          </a:p>
          <a:p>
            <a:pPr lvl="1"/>
            <a:r>
              <a:rPr lang="en-GB" dirty="0" smtClean="0">
                <a:solidFill>
                  <a:schemeClr val="tx1"/>
                </a:solidFill>
                <a:latin typeface="+mj-lt"/>
              </a:rPr>
              <a:t>Our </a:t>
            </a:r>
            <a:r>
              <a:rPr lang="en-GB" dirty="0" smtClean="0">
                <a:solidFill>
                  <a:srgbClr val="CC00CC"/>
                </a:solidFill>
                <a:latin typeface="+mj-lt"/>
              </a:rPr>
              <a:t>Professional Reading Group </a:t>
            </a:r>
            <a:r>
              <a:rPr lang="en-GB" dirty="0" smtClean="0">
                <a:solidFill>
                  <a:schemeClr val="tx1"/>
                </a:solidFill>
                <a:latin typeface="+mj-lt"/>
              </a:rPr>
              <a:t>have been using this book</a:t>
            </a:r>
          </a:p>
          <a:p>
            <a:pPr lvl="1"/>
            <a:r>
              <a:rPr lang="en-GB" dirty="0" smtClean="0">
                <a:solidFill>
                  <a:schemeClr val="tx1"/>
                </a:solidFill>
                <a:latin typeface="+mj-lt"/>
              </a:rPr>
              <a:t>We are purchasing additional copies for the </a:t>
            </a:r>
            <a:r>
              <a:rPr lang="en-GB" dirty="0" smtClean="0">
                <a:solidFill>
                  <a:srgbClr val="CC00CC"/>
                </a:solidFill>
                <a:latin typeface="+mj-lt"/>
              </a:rPr>
              <a:t>staffroom</a:t>
            </a:r>
          </a:p>
          <a:p>
            <a:pPr lvl="1"/>
            <a:endParaRPr lang="en-GB" dirty="0">
              <a:latin typeface="+mj-lt"/>
            </a:endParaRPr>
          </a:p>
          <a:p>
            <a:r>
              <a:rPr lang="en-GB" dirty="0" smtClean="0">
                <a:latin typeface="+mj-lt"/>
              </a:rPr>
              <a:t>Two parts:</a:t>
            </a:r>
          </a:p>
          <a:p>
            <a:pPr lvl="1"/>
            <a:r>
              <a:rPr lang="en-GB" dirty="0" smtClean="0">
                <a:solidFill>
                  <a:schemeClr val="tx1"/>
                </a:solidFill>
                <a:latin typeface="+mj-lt"/>
              </a:rPr>
              <a:t>Part 1: Teachers as “activators of learning” (was in August)</a:t>
            </a:r>
          </a:p>
          <a:p>
            <a:pPr lvl="1"/>
            <a:r>
              <a:rPr lang="en-GB" b="1" dirty="0" smtClean="0">
                <a:solidFill>
                  <a:schemeClr val="tx1"/>
                </a:solidFill>
                <a:latin typeface="+mj-lt"/>
              </a:rPr>
              <a:t>Part 2: Teachers as “evaluators of impact”</a:t>
            </a:r>
          </a:p>
          <a:p>
            <a:pPr marL="457200" lvl="1" indent="0">
              <a:buNone/>
            </a:pPr>
            <a:endParaRPr lang="en-GB" dirty="0" smtClean="0">
              <a:latin typeface="+mj-lt"/>
            </a:endParaRPr>
          </a:p>
        </p:txBody>
      </p:sp>
    </p:spTree>
    <p:extLst>
      <p:ext uri="{BB962C8B-B14F-4D97-AF65-F5344CB8AC3E}">
        <p14:creationId xmlns:p14="http://schemas.microsoft.com/office/powerpoint/2010/main" val="2581589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9600" y="2088738"/>
            <a:ext cx="11277600" cy="1470025"/>
          </a:xfrm>
        </p:spPr>
        <p:txBody>
          <a:bodyPr>
            <a:normAutofit/>
          </a:bodyPr>
          <a:lstStyle/>
          <a:p>
            <a:r>
              <a:rPr lang="en-GB" b="1" dirty="0" smtClean="0"/>
              <a:t>PART 1:</a:t>
            </a:r>
            <a:br>
              <a:rPr lang="en-GB" b="1" dirty="0" smtClean="0"/>
            </a:br>
            <a:r>
              <a:rPr lang="en-GB" b="1" dirty="0"/>
              <a:t>T</a:t>
            </a:r>
            <a:r>
              <a:rPr lang="en-GB" b="1" dirty="0" smtClean="0"/>
              <a:t>EACHERS AS </a:t>
            </a:r>
            <a:r>
              <a:rPr lang="en-GB" b="1" dirty="0" smtClean="0">
                <a:solidFill>
                  <a:srgbClr val="00B0F0"/>
                </a:solidFill>
              </a:rPr>
              <a:t>ACTIVATORS </a:t>
            </a:r>
            <a:r>
              <a:rPr lang="en-GB" b="1" dirty="0" smtClean="0"/>
              <a:t>OF LEARNING</a:t>
            </a:r>
            <a:endParaRPr lang="en-GB" b="1" dirty="0"/>
          </a:p>
        </p:txBody>
      </p:sp>
      <p:sp>
        <p:nvSpPr>
          <p:cNvPr id="3" name="Subtitle 2"/>
          <p:cNvSpPr>
            <a:spLocks noGrp="1"/>
          </p:cNvSpPr>
          <p:nvPr>
            <p:ph type="subTitle" idx="1"/>
          </p:nvPr>
        </p:nvSpPr>
        <p:spPr>
          <a:xfrm>
            <a:off x="609600" y="4295731"/>
            <a:ext cx="11277600" cy="685800"/>
          </a:xfrm>
        </p:spPr>
        <p:txBody>
          <a:bodyPr>
            <a:normAutofit/>
          </a:bodyPr>
          <a:lstStyle/>
          <a:p>
            <a:r>
              <a:rPr lang="en-GB" dirty="0" smtClean="0">
                <a:latin typeface="+mj-lt"/>
              </a:rPr>
              <a:t>Doing the things that research suggests have the biggest impact on learning</a:t>
            </a:r>
            <a:endParaRPr lang="en-GB" dirty="0">
              <a:latin typeface="+mj-lt"/>
            </a:endParaRPr>
          </a:p>
        </p:txBody>
      </p:sp>
    </p:spTree>
    <p:extLst>
      <p:ext uri="{BB962C8B-B14F-4D97-AF65-F5344CB8AC3E}">
        <p14:creationId xmlns:p14="http://schemas.microsoft.com/office/powerpoint/2010/main" val="41892797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solidFill>
                  <a:schemeClr val="accent6"/>
                </a:solidFill>
              </a:rPr>
              <a:t>Learning intention &amp; success criteria</a:t>
            </a:r>
            <a:endParaRPr lang="en-US" b="1" dirty="0">
              <a:solidFill>
                <a:schemeClr val="accent6"/>
              </a:solidFill>
            </a:endParaRPr>
          </a:p>
        </p:txBody>
      </p:sp>
      <p:sp>
        <p:nvSpPr>
          <p:cNvPr id="3" name="Content Placeholder 2"/>
          <p:cNvSpPr>
            <a:spLocks noGrp="1"/>
          </p:cNvSpPr>
          <p:nvPr>
            <p:ph idx="1"/>
          </p:nvPr>
        </p:nvSpPr>
        <p:spPr/>
        <p:txBody>
          <a:bodyPr>
            <a:noAutofit/>
          </a:bodyPr>
          <a:lstStyle/>
          <a:p>
            <a:r>
              <a:rPr lang="en-US" sz="2000" b="1" dirty="0" smtClean="0">
                <a:solidFill>
                  <a:srgbClr val="CC00CC"/>
                </a:solidFill>
                <a:latin typeface="+mj-lt"/>
              </a:rPr>
              <a:t>Learning intention</a:t>
            </a:r>
          </a:p>
          <a:p>
            <a:pPr lvl="1"/>
            <a:r>
              <a:rPr lang="en-US" sz="2400" dirty="0" smtClean="0">
                <a:latin typeface="+mj-lt"/>
              </a:rPr>
              <a:t>Develop a basic understanding of what </a:t>
            </a:r>
            <a:r>
              <a:rPr lang="en-US" sz="2400" b="1" dirty="0" smtClean="0">
                <a:latin typeface="+mj-lt"/>
              </a:rPr>
              <a:t>effect sizes </a:t>
            </a:r>
            <a:r>
              <a:rPr lang="en-US" sz="2400" dirty="0" smtClean="0">
                <a:latin typeface="+mj-lt"/>
              </a:rPr>
              <a:t>are.</a:t>
            </a:r>
          </a:p>
          <a:p>
            <a:pPr lvl="1"/>
            <a:endParaRPr lang="en-US" sz="2400" dirty="0" smtClean="0">
              <a:latin typeface="+mj-lt"/>
            </a:endParaRPr>
          </a:p>
          <a:p>
            <a:r>
              <a:rPr lang="en-US" sz="2000" b="1" dirty="0" smtClean="0">
                <a:solidFill>
                  <a:srgbClr val="CC00CC"/>
                </a:solidFill>
                <a:latin typeface="+mj-lt"/>
              </a:rPr>
              <a:t>Success criteria</a:t>
            </a:r>
          </a:p>
          <a:p>
            <a:pPr lvl="1"/>
            <a:r>
              <a:rPr lang="en-US" sz="2400" dirty="0" smtClean="0">
                <a:latin typeface="+mj-lt"/>
              </a:rPr>
              <a:t>You can </a:t>
            </a:r>
            <a:r>
              <a:rPr lang="en-US" sz="2400" b="1" dirty="0" smtClean="0">
                <a:latin typeface="+mj-lt"/>
              </a:rPr>
              <a:t>explain </a:t>
            </a:r>
            <a:r>
              <a:rPr lang="en-US" sz="2400" dirty="0" smtClean="0">
                <a:latin typeface="+mj-lt"/>
              </a:rPr>
              <a:t>what an “effect size is”;</a:t>
            </a:r>
          </a:p>
          <a:p>
            <a:pPr lvl="1"/>
            <a:r>
              <a:rPr lang="en-US" sz="2400" dirty="0" smtClean="0">
                <a:latin typeface="+mj-lt"/>
              </a:rPr>
              <a:t>You can </a:t>
            </a:r>
            <a:r>
              <a:rPr lang="en-US" sz="2400" b="1" dirty="0" smtClean="0">
                <a:latin typeface="+mj-lt"/>
              </a:rPr>
              <a:t>state the value </a:t>
            </a:r>
            <a:r>
              <a:rPr lang="en-US" sz="2400" dirty="0" smtClean="0">
                <a:latin typeface="+mj-lt"/>
              </a:rPr>
              <a:t>of Hattie’s recommended effect size baseline;</a:t>
            </a:r>
          </a:p>
          <a:p>
            <a:pPr lvl="1"/>
            <a:r>
              <a:rPr lang="en-US" sz="2400" dirty="0" smtClean="0">
                <a:latin typeface="+mj-lt"/>
              </a:rPr>
              <a:t>You can use effect size information to </a:t>
            </a:r>
            <a:r>
              <a:rPr lang="en-US" sz="2400" b="1" dirty="0" smtClean="0">
                <a:latin typeface="+mj-lt"/>
              </a:rPr>
              <a:t>discuss</a:t>
            </a:r>
            <a:r>
              <a:rPr lang="en-US" sz="2400" dirty="0" smtClean="0">
                <a:latin typeface="+mj-lt"/>
              </a:rPr>
              <a:t> and </a:t>
            </a:r>
            <a:r>
              <a:rPr lang="en-US" sz="2400" b="1" dirty="0" smtClean="0">
                <a:latin typeface="+mj-lt"/>
              </a:rPr>
              <a:t>reach judgements </a:t>
            </a:r>
            <a:r>
              <a:rPr lang="en-US" sz="2400" dirty="0" smtClean="0">
                <a:latin typeface="+mj-lt"/>
              </a:rPr>
              <a:t>on the effectiveness of different pedagogical practices.</a:t>
            </a:r>
            <a:endParaRPr lang="en-US" sz="2400" dirty="0">
              <a:latin typeface="+mj-lt"/>
            </a:endParaRPr>
          </a:p>
        </p:txBody>
      </p:sp>
      <p:sp>
        <p:nvSpPr>
          <p:cNvPr id="4" name="Oval 3"/>
          <p:cNvSpPr/>
          <p:nvPr/>
        </p:nvSpPr>
        <p:spPr>
          <a:xfrm>
            <a:off x="3572341" y="5708060"/>
            <a:ext cx="809368" cy="800099"/>
          </a:xfrm>
          <a:prstGeom prst="ellips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5" name="Oval 4"/>
          <p:cNvSpPr/>
          <p:nvPr/>
        </p:nvSpPr>
        <p:spPr>
          <a:xfrm>
            <a:off x="5453983" y="5708060"/>
            <a:ext cx="809368" cy="800099"/>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6" name="Oval 5"/>
          <p:cNvSpPr/>
          <p:nvPr/>
        </p:nvSpPr>
        <p:spPr>
          <a:xfrm>
            <a:off x="7428270" y="5708059"/>
            <a:ext cx="809368" cy="800099"/>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Tree>
    <p:extLst>
      <p:ext uri="{BB962C8B-B14F-4D97-AF65-F5344CB8AC3E}">
        <p14:creationId xmlns:p14="http://schemas.microsoft.com/office/powerpoint/2010/main" val="40396402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chemeClr val="accent6"/>
                </a:solidFill>
              </a:rPr>
              <a:t>Activity</a:t>
            </a:r>
            <a:endParaRPr lang="en-GB" b="1" dirty="0">
              <a:solidFill>
                <a:schemeClr val="accent6"/>
              </a:solidFill>
            </a:endParaRPr>
          </a:p>
        </p:txBody>
      </p:sp>
      <p:sp>
        <p:nvSpPr>
          <p:cNvPr id="3" name="Content Placeholder 2"/>
          <p:cNvSpPr>
            <a:spLocks noGrp="1"/>
          </p:cNvSpPr>
          <p:nvPr>
            <p:ph idx="1"/>
          </p:nvPr>
        </p:nvSpPr>
        <p:spPr/>
        <p:txBody>
          <a:bodyPr/>
          <a:lstStyle/>
          <a:p>
            <a:pPr marL="109728" indent="0">
              <a:buNone/>
            </a:pPr>
            <a:r>
              <a:rPr lang="en-GB" sz="3600" b="1" dirty="0" smtClean="0">
                <a:solidFill>
                  <a:srgbClr val="CC00CC"/>
                </a:solidFill>
                <a:latin typeface="+mj-lt"/>
              </a:rPr>
              <a:t>Q: </a:t>
            </a:r>
            <a:r>
              <a:rPr lang="en-GB" sz="3600" dirty="0" smtClean="0">
                <a:latin typeface="+mj-lt"/>
              </a:rPr>
              <a:t>What did you learn in Part 1?</a:t>
            </a:r>
          </a:p>
          <a:p>
            <a:endParaRPr lang="en-GB" dirty="0">
              <a:latin typeface="+mj-lt"/>
            </a:endParaRPr>
          </a:p>
          <a:p>
            <a:pPr marL="925830" lvl="1" indent="-514350">
              <a:buFont typeface="+mj-lt"/>
              <a:buAutoNum type="arabicPeriod"/>
            </a:pPr>
            <a:r>
              <a:rPr lang="en-GB" dirty="0" smtClean="0">
                <a:latin typeface="+mj-lt"/>
              </a:rPr>
              <a:t>Discuss with a partner / in a small group (~2 minutes)</a:t>
            </a:r>
          </a:p>
          <a:p>
            <a:pPr marL="925830" lvl="1" indent="-514350">
              <a:buFont typeface="+mj-lt"/>
              <a:buAutoNum type="arabicPeriod"/>
            </a:pPr>
            <a:r>
              <a:rPr lang="en-GB" dirty="0" smtClean="0">
                <a:latin typeface="+mj-lt"/>
              </a:rPr>
              <a:t>Write one thing on your show-me board</a:t>
            </a:r>
          </a:p>
          <a:p>
            <a:pPr marL="925830" lvl="1" indent="-514350">
              <a:buFont typeface="+mj-lt"/>
              <a:buAutoNum type="arabicPeriod"/>
            </a:pPr>
            <a:r>
              <a:rPr lang="en-GB" dirty="0" smtClean="0">
                <a:latin typeface="+mj-lt"/>
              </a:rPr>
              <a:t>Show me</a:t>
            </a:r>
            <a:endParaRPr lang="en-GB" dirty="0">
              <a:latin typeface="+mj-lt"/>
            </a:endParaRPr>
          </a:p>
        </p:txBody>
      </p:sp>
    </p:spTree>
    <p:extLst>
      <p:ext uri="{BB962C8B-B14F-4D97-AF65-F5344CB8AC3E}">
        <p14:creationId xmlns:p14="http://schemas.microsoft.com/office/powerpoint/2010/main" val="4151504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9600" y="2088738"/>
            <a:ext cx="11277600" cy="1470025"/>
          </a:xfrm>
        </p:spPr>
        <p:txBody>
          <a:bodyPr>
            <a:normAutofit/>
          </a:bodyPr>
          <a:lstStyle/>
          <a:p>
            <a:r>
              <a:rPr lang="en-GB" b="1" dirty="0" smtClean="0"/>
              <a:t>PART 2:</a:t>
            </a:r>
            <a:br>
              <a:rPr lang="en-GB" b="1" dirty="0" smtClean="0"/>
            </a:br>
            <a:r>
              <a:rPr lang="en-GB" b="1" dirty="0"/>
              <a:t>T</a:t>
            </a:r>
            <a:r>
              <a:rPr lang="en-GB" b="1" dirty="0" smtClean="0"/>
              <a:t>EACHERS AS </a:t>
            </a:r>
            <a:r>
              <a:rPr lang="en-GB" b="1" dirty="0" smtClean="0">
                <a:solidFill>
                  <a:srgbClr val="CCFF66"/>
                </a:solidFill>
              </a:rPr>
              <a:t>EVALUATORS</a:t>
            </a:r>
            <a:r>
              <a:rPr lang="en-GB" b="1" dirty="0" smtClean="0">
                <a:solidFill>
                  <a:srgbClr val="00B0F0"/>
                </a:solidFill>
              </a:rPr>
              <a:t> </a:t>
            </a:r>
            <a:r>
              <a:rPr lang="en-GB" b="1" dirty="0" smtClean="0"/>
              <a:t>OF IMPACT</a:t>
            </a:r>
            <a:endParaRPr lang="en-GB" b="1" dirty="0"/>
          </a:p>
        </p:txBody>
      </p:sp>
      <p:sp>
        <p:nvSpPr>
          <p:cNvPr id="3" name="Subtitle 2"/>
          <p:cNvSpPr>
            <a:spLocks noGrp="1"/>
          </p:cNvSpPr>
          <p:nvPr>
            <p:ph type="subTitle" idx="1"/>
          </p:nvPr>
        </p:nvSpPr>
        <p:spPr>
          <a:xfrm>
            <a:off x="609600" y="4295731"/>
            <a:ext cx="11277600" cy="685800"/>
          </a:xfrm>
        </p:spPr>
        <p:txBody>
          <a:bodyPr>
            <a:normAutofit/>
          </a:bodyPr>
          <a:lstStyle/>
          <a:p>
            <a:r>
              <a:rPr lang="en-GB" dirty="0" smtClean="0">
                <a:latin typeface="+mj-lt"/>
              </a:rPr>
              <a:t>Using </a:t>
            </a:r>
            <a:r>
              <a:rPr lang="en-GB" dirty="0">
                <a:latin typeface="+mj-lt"/>
              </a:rPr>
              <a:t>evidence to assess the effect of a lesson of student learning</a:t>
            </a:r>
          </a:p>
        </p:txBody>
      </p:sp>
    </p:spTree>
    <p:extLst>
      <p:ext uri="{BB962C8B-B14F-4D97-AF65-F5344CB8AC3E}">
        <p14:creationId xmlns:p14="http://schemas.microsoft.com/office/powerpoint/2010/main" val="244403287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solidFill>
                  <a:schemeClr val="accent6"/>
                </a:solidFill>
              </a:rPr>
              <a:t>Learning intention &amp; success criteria</a:t>
            </a:r>
            <a:endParaRPr lang="en-US" b="1" dirty="0">
              <a:solidFill>
                <a:schemeClr val="accent6"/>
              </a:solidFill>
            </a:endParaRPr>
          </a:p>
        </p:txBody>
      </p:sp>
      <p:sp>
        <p:nvSpPr>
          <p:cNvPr id="3" name="Content Placeholder 2"/>
          <p:cNvSpPr>
            <a:spLocks noGrp="1"/>
          </p:cNvSpPr>
          <p:nvPr>
            <p:ph idx="1"/>
          </p:nvPr>
        </p:nvSpPr>
        <p:spPr/>
        <p:txBody>
          <a:bodyPr>
            <a:noAutofit/>
          </a:bodyPr>
          <a:lstStyle/>
          <a:p>
            <a:r>
              <a:rPr lang="en-US" sz="2000" b="1" dirty="0" smtClean="0">
                <a:solidFill>
                  <a:srgbClr val="CC00CC"/>
                </a:solidFill>
                <a:latin typeface="+mj-lt"/>
              </a:rPr>
              <a:t>Learning intention</a:t>
            </a:r>
          </a:p>
          <a:p>
            <a:pPr lvl="1"/>
            <a:r>
              <a:rPr lang="en-US" sz="2400" dirty="0" smtClean="0">
                <a:latin typeface="+mj-lt"/>
              </a:rPr>
              <a:t>Understand the concept of “Teacher as Evaluator of Impact”.</a:t>
            </a:r>
          </a:p>
          <a:p>
            <a:pPr lvl="1"/>
            <a:endParaRPr lang="en-US" sz="2400" dirty="0" smtClean="0">
              <a:latin typeface="+mj-lt"/>
            </a:endParaRPr>
          </a:p>
          <a:p>
            <a:r>
              <a:rPr lang="en-US" sz="2000" b="1" dirty="0" smtClean="0">
                <a:solidFill>
                  <a:srgbClr val="CC00CC"/>
                </a:solidFill>
                <a:latin typeface="+mj-lt"/>
              </a:rPr>
              <a:t>Success criteria</a:t>
            </a:r>
          </a:p>
          <a:p>
            <a:pPr lvl="1"/>
            <a:r>
              <a:rPr lang="en-US" sz="2400" dirty="0" smtClean="0">
                <a:latin typeface="+mj-lt"/>
              </a:rPr>
              <a:t>You can </a:t>
            </a:r>
            <a:r>
              <a:rPr lang="en-US" sz="2400" b="1" dirty="0" smtClean="0">
                <a:latin typeface="+mj-lt"/>
              </a:rPr>
              <a:t>articulate</a:t>
            </a:r>
            <a:r>
              <a:rPr lang="en-US" sz="2400" dirty="0" smtClean="0">
                <a:latin typeface="+mj-lt"/>
              </a:rPr>
              <a:t> what this concept means;</a:t>
            </a:r>
          </a:p>
          <a:p>
            <a:pPr lvl="1"/>
            <a:r>
              <a:rPr lang="en-US" sz="2400" dirty="0" smtClean="0">
                <a:latin typeface="+mj-lt"/>
              </a:rPr>
              <a:t>You can </a:t>
            </a:r>
            <a:r>
              <a:rPr lang="en-US" sz="2400" b="1" dirty="0" smtClean="0">
                <a:latin typeface="+mj-lt"/>
              </a:rPr>
              <a:t>list the 7 elements </a:t>
            </a:r>
            <a:r>
              <a:rPr lang="en-US" sz="2400" dirty="0" smtClean="0">
                <a:latin typeface="+mj-lt"/>
              </a:rPr>
              <a:t>of our </a:t>
            </a:r>
            <a:r>
              <a:rPr lang="en-US" sz="2400" i="1" dirty="0" smtClean="0">
                <a:latin typeface="+mj-lt"/>
              </a:rPr>
              <a:t>Lesson Evaluation Toolkit</a:t>
            </a:r>
            <a:r>
              <a:rPr lang="en-US" sz="2400" dirty="0" smtClean="0">
                <a:latin typeface="+mj-lt"/>
              </a:rPr>
              <a:t> which relate to this concept;</a:t>
            </a:r>
          </a:p>
          <a:p>
            <a:pPr lvl="1"/>
            <a:r>
              <a:rPr lang="en-US" sz="2400" dirty="0" smtClean="0">
                <a:latin typeface="+mj-lt"/>
              </a:rPr>
              <a:t>You </a:t>
            </a:r>
            <a:r>
              <a:rPr lang="en-US" sz="2400" b="1" dirty="0" smtClean="0">
                <a:latin typeface="+mj-lt"/>
              </a:rPr>
              <a:t>feel confident </a:t>
            </a:r>
            <a:r>
              <a:rPr lang="en-US" sz="2400" dirty="0" smtClean="0">
                <a:latin typeface="+mj-lt"/>
              </a:rPr>
              <a:t>that you know how you can go about starting to develop/improve this concept in lesson you teach.</a:t>
            </a:r>
            <a:endParaRPr lang="en-US" sz="2400" dirty="0">
              <a:latin typeface="+mj-lt"/>
            </a:endParaRPr>
          </a:p>
        </p:txBody>
      </p:sp>
      <p:sp>
        <p:nvSpPr>
          <p:cNvPr id="4" name="Oval 3"/>
          <p:cNvSpPr/>
          <p:nvPr/>
        </p:nvSpPr>
        <p:spPr>
          <a:xfrm>
            <a:off x="3572341" y="5833320"/>
            <a:ext cx="809368" cy="800099"/>
          </a:xfrm>
          <a:prstGeom prst="ellips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5" name="Oval 4"/>
          <p:cNvSpPr/>
          <p:nvPr/>
        </p:nvSpPr>
        <p:spPr>
          <a:xfrm>
            <a:off x="5453983" y="5833320"/>
            <a:ext cx="809368" cy="800099"/>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6" name="Oval 5"/>
          <p:cNvSpPr/>
          <p:nvPr/>
        </p:nvSpPr>
        <p:spPr>
          <a:xfrm>
            <a:off x="7428270" y="5833319"/>
            <a:ext cx="809368" cy="800099"/>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Tree>
    <p:extLst>
      <p:ext uri="{BB962C8B-B14F-4D97-AF65-F5344CB8AC3E}">
        <p14:creationId xmlns:p14="http://schemas.microsoft.com/office/powerpoint/2010/main" val="38976311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5"/>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chemeClr val="accent6"/>
                </a:solidFill>
              </a:rPr>
              <a:t>Evaluating impact: the key question</a:t>
            </a:r>
            <a:endParaRPr lang="en-GB" b="1" dirty="0">
              <a:solidFill>
                <a:schemeClr val="accent6"/>
              </a:solidFill>
            </a:endParaRPr>
          </a:p>
        </p:txBody>
      </p:sp>
      <p:sp>
        <p:nvSpPr>
          <p:cNvPr id="3" name="Content Placeholder 2"/>
          <p:cNvSpPr>
            <a:spLocks noGrp="1"/>
          </p:cNvSpPr>
          <p:nvPr>
            <p:ph idx="1"/>
          </p:nvPr>
        </p:nvSpPr>
        <p:spPr/>
        <p:txBody>
          <a:bodyPr>
            <a:normAutofit fontScale="92500" lnSpcReduction="10000"/>
          </a:bodyPr>
          <a:lstStyle/>
          <a:p>
            <a:r>
              <a:rPr lang="en-GB" b="1" dirty="0" smtClean="0">
                <a:latin typeface="+mj-lt"/>
              </a:rPr>
              <a:t>What has changed as a result of this lesson?</a:t>
            </a:r>
          </a:p>
          <a:p>
            <a:endParaRPr lang="en-GB" dirty="0" smtClean="0">
              <a:latin typeface="+mj-lt"/>
            </a:endParaRPr>
          </a:p>
          <a:p>
            <a:r>
              <a:rPr lang="en-GB" dirty="0">
                <a:latin typeface="+mj-lt"/>
              </a:rPr>
              <a:t>T</a:t>
            </a:r>
            <a:r>
              <a:rPr lang="en-GB" dirty="0" smtClean="0">
                <a:latin typeface="+mj-lt"/>
              </a:rPr>
              <a:t>o answer:</a:t>
            </a:r>
            <a:endParaRPr lang="en-GB" dirty="0">
              <a:latin typeface="+mj-lt"/>
            </a:endParaRPr>
          </a:p>
          <a:p>
            <a:pPr lvl="1"/>
            <a:r>
              <a:rPr lang="en-GB" dirty="0" smtClean="0">
                <a:latin typeface="+mj-lt"/>
              </a:rPr>
              <a:t>Need to be clear about </a:t>
            </a:r>
            <a:r>
              <a:rPr lang="en-GB" b="1" dirty="0" smtClean="0">
                <a:solidFill>
                  <a:srgbClr val="CC00CC"/>
                </a:solidFill>
                <a:latin typeface="+mj-lt"/>
              </a:rPr>
              <a:t>what</a:t>
            </a:r>
            <a:r>
              <a:rPr lang="en-GB" dirty="0" smtClean="0">
                <a:latin typeface="+mj-lt"/>
              </a:rPr>
              <a:t> is to be achieved and </a:t>
            </a:r>
            <a:r>
              <a:rPr lang="en-GB" b="1" dirty="0" smtClean="0">
                <a:solidFill>
                  <a:srgbClr val="CC00CC"/>
                </a:solidFill>
                <a:latin typeface="+mj-lt"/>
              </a:rPr>
              <a:t>how</a:t>
            </a:r>
            <a:r>
              <a:rPr lang="en-GB" dirty="0" smtClean="0">
                <a:solidFill>
                  <a:srgbClr val="CC00CC"/>
                </a:solidFill>
                <a:latin typeface="+mj-lt"/>
              </a:rPr>
              <a:t> </a:t>
            </a:r>
            <a:r>
              <a:rPr lang="en-GB" dirty="0" smtClean="0">
                <a:latin typeface="+mj-lt"/>
              </a:rPr>
              <a:t>you will know if it has been.</a:t>
            </a:r>
          </a:p>
          <a:p>
            <a:pPr lvl="1"/>
            <a:endParaRPr lang="en-GB" dirty="0">
              <a:latin typeface="+mj-lt"/>
            </a:endParaRPr>
          </a:p>
          <a:p>
            <a:pPr lvl="1"/>
            <a:r>
              <a:rPr lang="en-GB" dirty="0" smtClean="0">
                <a:latin typeface="+mj-lt"/>
              </a:rPr>
              <a:t>Need to know where students are </a:t>
            </a:r>
            <a:r>
              <a:rPr lang="en-GB" b="1" dirty="0" smtClean="0">
                <a:solidFill>
                  <a:srgbClr val="CC00CC"/>
                </a:solidFill>
                <a:latin typeface="+mj-lt"/>
              </a:rPr>
              <a:t>starting from</a:t>
            </a:r>
            <a:r>
              <a:rPr lang="en-GB" dirty="0" smtClean="0">
                <a:latin typeface="+mj-lt"/>
              </a:rPr>
              <a:t>.</a:t>
            </a:r>
          </a:p>
          <a:p>
            <a:endParaRPr lang="en-GB" dirty="0">
              <a:latin typeface="+mj-lt"/>
            </a:endParaRPr>
          </a:p>
          <a:p>
            <a:pPr lvl="1"/>
            <a:r>
              <a:rPr lang="en-GB" dirty="0" smtClean="0">
                <a:latin typeface="+mj-lt"/>
              </a:rPr>
              <a:t>Need to know where they </a:t>
            </a:r>
            <a:r>
              <a:rPr lang="en-GB" b="1" dirty="0" smtClean="0">
                <a:solidFill>
                  <a:srgbClr val="CC00CC"/>
                </a:solidFill>
                <a:latin typeface="+mj-lt"/>
              </a:rPr>
              <a:t>get to</a:t>
            </a:r>
            <a:r>
              <a:rPr lang="en-GB" dirty="0" smtClean="0">
                <a:latin typeface="+mj-lt"/>
              </a:rPr>
              <a:t>.</a:t>
            </a:r>
          </a:p>
          <a:p>
            <a:pPr lvl="1"/>
            <a:endParaRPr lang="en-GB" dirty="0">
              <a:latin typeface="+mj-lt"/>
            </a:endParaRPr>
          </a:p>
          <a:p>
            <a:pPr lvl="1"/>
            <a:r>
              <a:rPr lang="en-GB" dirty="0" smtClean="0">
                <a:latin typeface="+mj-lt"/>
              </a:rPr>
              <a:t>In terms of the last two, you need </a:t>
            </a:r>
            <a:r>
              <a:rPr lang="en-GB" b="1" dirty="0" smtClean="0">
                <a:solidFill>
                  <a:srgbClr val="CC00CC"/>
                </a:solidFill>
                <a:latin typeface="+mj-lt"/>
              </a:rPr>
              <a:t>strategies to find out</a:t>
            </a:r>
            <a:r>
              <a:rPr lang="en-GB" dirty="0" smtClean="0">
                <a:latin typeface="+mj-lt"/>
              </a:rPr>
              <a:t>.</a:t>
            </a:r>
          </a:p>
          <a:p>
            <a:endParaRPr lang="en-GB" dirty="0">
              <a:latin typeface="+mj-lt"/>
            </a:endParaRPr>
          </a:p>
          <a:p>
            <a:pPr marL="109728" indent="0">
              <a:buNone/>
            </a:pPr>
            <a:endParaRPr lang="en-GB" dirty="0">
              <a:latin typeface="+mj-lt"/>
            </a:endParaRPr>
          </a:p>
          <a:p>
            <a:endParaRPr lang="en-GB" dirty="0">
              <a:latin typeface="+mj-lt"/>
            </a:endParaRPr>
          </a:p>
        </p:txBody>
      </p:sp>
    </p:spTree>
    <p:extLst>
      <p:ext uri="{BB962C8B-B14F-4D97-AF65-F5344CB8AC3E}">
        <p14:creationId xmlns:p14="http://schemas.microsoft.com/office/powerpoint/2010/main" val="14367932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chemeClr val="accent6"/>
                </a:solidFill>
              </a:rPr>
              <a:t>In terms of our LET and SIP:</a:t>
            </a:r>
            <a:endParaRPr lang="en-GB" b="1" dirty="0">
              <a:solidFill>
                <a:schemeClr val="accent6"/>
              </a:solidFill>
            </a:endParaRPr>
          </a:p>
        </p:txBody>
      </p:sp>
      <p:sp>
        <p:nvSpPr>
          <p:cNvPr id="7" name="Rectangle 6"/>
          <p:cNvSpPr/>
          <p:nvPr/>
        </p:nvSpPr>
        <p:spPr>
          <a:xfrm>
            <a:off x="1766170" y="2304789"/>
            <a:ext cx="1941534" cy="1766170"/>
          </a:xfrm>
          <a:prstGeom prst="rect">
            <a:avLst/>
          </a:prstGeom>
          <a:solidFill>
            <a:srgbClr val="FF7C8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500" dirty="0" smtClean="0">
                <a:latin typeface="+mj-lt"/>
              </a:rPr>
              <a:t>1</a:t>
            </a:r>
            <a:endParaRPr lang="en-GB" sz="11500" dirty="0">
              <a:latin typeface="+mj-lt"/>
            </a:endParaRPr>
          </a:p>
        </p:txBody>
      </p:sp>
      <p:sp>
        <p:nvSpPr>
          <p:cNvPr id="10" name="Rectangle 9"/>
          <p:cNvSpPr/>
          <p:nvPr/>
        </p:nvSpPr>
        <p:spPr>
          <a:xfrm>
            <a:off x="2693094" y="4300603"/>
            <a:ext cx="1941534" cy="1766170"/>
          </a:xfrm>
          <a:prstGeom prst="rect">
            <a:avLst/>
          </a:prstGeom>
          <a:solidFill>
            <a:srgbClr val="CC00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500" dirty="0" smtClean="0">
                <a:latin typeface="+mj-lt"/>
              </a:rPr>
              <a:t>12</a:t>
            </a:r>
            <a:endParaRPr lang="en-GB" sz="11500" dirty="0">
              <a:latin typeface="+mj-lt"/>
            </a:endParaRPr>
          </a:p>
        </p:txBody>
      </p:sp>
      <p:sp>
        <p:nvSpPr>
          <p:cNvPr id="11" name="Rectangle 10"/>
          <p:cNvSpPr/>
          <p:nvPr/>
        </p:nvSpPr>
        <p:spPr>
          <a:xfrm>
            <a:off x="3860104" y="2306877"/>
            <a:ext cx="1941534" cy="1766170"/>
          </a:xfrm>
          <a:prstGeom prst="rect">
            <a:avLst/>
          </a:prstGeom>
          <a:solidFill>
            <a:srgbClr val="FF7C8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500" dirty="0" smtClean="0">
                <a:latin typeface="+mj-lt"/>
              </a:rPr>
              <a:t>2</a:t>
            </a:r>
            <a:endParaRPr lang="en-GB" sz="11500" dirty="0">
              <a:latin typeface="+mj-lt"/>
            </a:endParaRPr>
          </a:p>
        </p:txBody>
      </p:sp>
      <p:sp>
        <p:nvSpPr>
          <p:cNvPr id="12" name="Rectangle 11"/>
          <p:cNvSpPr/>
          <p:nvPr/>
        </p:nvSpPr>
        <p:spPr>
          <a:xfrm>
            <a:off x="5951951" y="2306877"/>
            <a:ext cx="1941534" cy="1766170"/>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500" dirty="0">
                <a:latin typeface="+mj-lt"/>
              </a:rPr>
              <a:t>3</a:t>
            </a:r>
          </a:p>
        </p:txBody>
      </p:sp>
      <p:sp>
        <p:nvSpPr>
          <p:cNvPr id="13" name="Rectangle 12"/>
          <p:cNvSpPr/>
          <p:nvPr/>
        </p:nvSpPr>
        <p:spPr>
          <a:xfrm>
            <a:off x="4787028" y="4275551"/>
            <a:ext cx="1941534" cy="1766170"/>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500" dirty="0" smtClean="0">
                <a:latin typeface="+mj-lt"/>
              </a:rPr>
              <a:t>19</a:t>
            </a:r>
            <a:endParaRPr lang="en-GB" sz="11500" dirty="0">
              <a:latin typeface="+mj-lt"/>
            </a:endParaRPr>
          </a:p>
        </p:txBody>
      </p:sp>
      <p:sp>
        <p:nvSpPr>
          <p:cNvPr id="14" name="Rectangle 13"/>
          <p:cNvSpPr/>
          <p:nvPr/>
        </p:nvSpPr>
        <p:spPr>
          <a:xfrm>
            <a:off x="8043797" y="2304789"/>
            <a:ext cx="1941534" cy="1766170"/>
          </a:xfrm>
          <a:prstGeom prst="rect">
            <a:avLst/>
          </a:prstGeom>
          <a:solidFill>
            <a:srgbClr val="CC00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500" dirty="0">
                <a:latin typeface="+mj-lt"/>
              </a:rPr>
              <a:t>9</a:t>
            </a:r>
          </a:p>
        </p:txBody>
      </p:sp>
      <p:sp>
        <p:nvSpPr>
          <p:cNvPr id="15" name="Rectangle 14"/>
          <p:cNvSpPr/>
          <p:nvPr/>
        </p:nvSpPr>
        <p:spPr>
          <a:xfrm>
            <a:off x="6878875" y="4275551"/>
            <a:ext cx="1941534" cy="1766170"/>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500" dirty="0" smtClean="0">
                <a:latin typeface="+mj-lt"/>
              </a:rPr>
              <a:t>20</a:t>
            </a:r>
            <a:endParaRPr lang="en-GB" sz="11500" dirty="0">
              <a:latin typeface="+mj-lt"/>
            </a:endParaRPr>
          </a:p>
        </p:txBody>
      </p:sp>
    </p:spTree>
    <p:extLst>
      <p:ext uri="{BB962C8B-B14F-4D97-AF65-F5344CB8AC3E}">
        <p14:creationId xmlns:p14="http://schemas.microsoft.com/office/powerpoint/2010/main" val="112701975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smtClean="0">
                <a:solidFill>
                  <a:schemeClr val="accent6"/>
                </a:solidFill>
              </a:rPr>
              <a:t>But one of the most important (and most challenging) principles in relation to this is the idea that it is about evaluating the learning of…</a:t>
            </a:r>
            <a:endParaRPr lang="en-GB" b="1" dirty="0">
              <a:solidFill>
                <a:schemeClr val="accent6"/>
              </a:solidFill>
            </a:endParaRPr>
          </a:p>
        </p:txBody>
      </p:sp>
      <p:sp>
        <p:nvSpPr>
          <p:cNvPr id="3" name="Content Placeholder 2"/>
          <p:cNvSpPr>
            <a:spLocks noGrp="1"/>
          </p:cNvSpPr>
          <p:nvPr>
            <p:ph idx="1"/>
          </p:nvPr>
        </p:nvSpPr>
        <p:spPr/>
        <p:txBody>
          <a:bodyPr>
            <a:noAutofit/>
          </a:bodyPr>
          <a:lstStyle/>
          <a:p>
            <a:pPr marL="109728" indent="0" algn="ctr">
              <a:buNone/>
            </a:pPr>
            <a:r>
              <a:rPr lang="en-GB" sz="19900" dirty="0" smtClean="0">
                <a:latin typeface="+mj-lt"/>
              </a:rPr>
              <a:t>Everyone</a:t>
            </a:r>
            <a:endParaRPr lang="en-GB" sz="19900" dirty="0">
              <a:latin typeface="+mj-lt"/>
            </a:endParaRPr>
          </a:p>
        </p:txBody>
      </p:sp>
    </p:spTree>
    <p:extLst>
      <p:ext uri="{BB962C8B-B14F-4D97-AF65-F5344CB8AC3E}">
        <p14:creationId xmlns:p14="http://schemas.microsoft.com/office/powerpoint/2010/main" val="23442259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chemeClr val="accent6"/>
                </a:solidFill>
              </a:rPr>
              <a:t>We touched on some of this in Part 1</a:t>
            </a:r>
            <a:endParaRPr lang="en-GB" b="1" dirty="0">
              <a:solidFill>
                <a:schemeClr val="accent6"/>
              </a:solidFill>
            </a:endParaRPr>
          </a:p>
        </p:txBody>
      </p:sp>
      <p:sp>
        <p:nvSpPr>
          <p:cNvPr id="3" name="Content Placeholder 2"/>
          <p:cNvSpPr>
            <a:spLocks noGrp="1"/>
          </p:cNvSpPr>
          <p:nvPr>
            <p:ph idx="1"/>
          </p:nvPr>
        </p:nvSpPr>
        <p:spPr/>
        <p:txBody>
          <a:bodyPr>
            <a:normAutofit fontScale="85000" lnSpcReduction="10000"/>
          </a:bodyPr>
          <a:lstStyle/>
          <a:p>
            <a:r>
              <a:rPr lang="en-GB" dirty="0" smtClean="0">
                <a:latin typeface="+mj-lt"/>
              </a:rPr>
              <a:t>Without a clear focus, it can be difficult to focus on what really matters.</a:t>
            </a:r>
          </a:p>
          <a:p>
            <a:endParaRPr lang="en-GB" dirty="0">
              <a:latin typeface="+mj-lt"/>
            </a:endParaRPr>
          </a:p>
          <a:p>
            <a:r>
              <a:rPr lang="en-GB" dirty="0" smtClean="0">
                <a:latin typeface="+mj-lt"/>
              </a:rPr>
              <a:t>While it is possible to learn without knowing you’re learning (“tacit knowing”), for most people there needs to be a </a:t>
            </a:r>
            <a:r>
              <a:rPr lang="en-GB" b="1" dirty="0" smtClean="0">
                <a:latin typeface="+mj-lt"/>
              </a:rPr>
              <a:t>deliberate attempt </a:t>
            </a:r>
            <a:r>
              <a:rPr lang="en-GB" dirty="0" smtClean="0">
                <a:latin typeface="+mj-lt"/>
              </a:rPr>
              <a:t>to assimilate and accommodate new learning.</a:t>
            </a:r>
          </a:p>
          <a:p>
            <a:endParaRPr lang="en-GB" dirty="0">
              <a:latin typeface="+mj-lt"/>
            </a:endParaRPr>
          </a:p>
          <a:p>
            <a:r>
              <a:rPr lang="en-GB" dirty="0" smtClean="0">
                <a:latin typeface="+mj-lt"/>
              </a:rPr>
              <a:t>Which is why the </a:t>
            </a:r>
            <a:r>
              <a:rPr lang="en-GB" dirty="0" smtClean="0">
                <a:solidFill>
                  <a:srgbClr val="CC00CC"/>
                </a:solidFill>
                <a:latin typeface="+mj-lt"/>
              </a:rPr>
              <a:t>learning intention </a:t>
            </a:r>
            <a:r>
              <a:rPr lang="en-GB" dirty="0" smtClean="0">
                <a:latin typeface="+mj-lt"/>
              </a:rPr>
              <a:t>and </a:t>
            </a:r>
            <a:r>
              <a:rPr lang="en-GB" dirty="0" smtClean="0">
                <a:solidFill>
                  <a:srgbClr val="CC00CC"/>
                </a:solidFill>
                <a:latin typeface="+mj-lt"/>
              </a:rPr>
              <a:t>success criteria </a:t>
            </a:r>
            <a:r>
              <a:rPr lang="en-GB" dirty="0" smtClean="0">
                <a:latin typeface="+mj-lt"/>
              </a:rPr>
              <a:t>are so important – </a:t>
            </a:r>
            <a:r>
              <a:rPr lang="en-GB" b="1" dirty="0" smtClean="0">
                <a:latin typeface="+mj-lt"/>
              </a:rPr>
              <a:t>WALT </a:t>
            </a:r>
            <a:r>
              <a:rPr lang="en-GB" dirty="0" smtClean="0">
                <a:latin typeface="+mj-lt"/>
              </a:rPr>
              <a:t>and </a:t>
            </a:r>
            <a:r>
              <a:rPr lang="en-GB" b="1" dirty="0" smtClean="0">
                <a:latin typeface="+mj-lt"/>
              </a:rPr>
              <a:t>WILF.</a:t>
            </a:r>
          </a:p>
          <a:p>
            <a:endParaRPr lang="en-GB" dirty="0">
              <a:latin typeface="+mj-lt"/>
            </a:endParaRPr>
          </a:p>
          <a:p>
            <a:r>
              <a:rPr lang="en-GB" dirty="0" smtClean="0">
                <a:solidFill>
                  <a:srgbClr val="0070C0"/>
                </a:solidFill>
                <a:latin typeface="+mj-lt"/>
              </a:rPr>
              <a:t>“The critical part when evaluating the success of a lesson is </a:t>
            </a:r>
            <a:r>
              <a:rPr lang="en-GB" b="1" dirty="0" smtClean="0">
                <a:solidFill>
                  <a:srgbClr val="0070C0"/>
                </a:solidFill>
                <a:latin typeface="+mj-lt"/>
              </a:rPr>
              <a:t>a review against the learning intention and success criteria</a:t>
            </a:r>
            <a:r>
              <a:rPr lang="en-GB" dirty="0" smtClean="0">
                <a:solidFill>
                  <a:srgbClr val="0070C0"/>
                </a:solidFill>
                <a:latin typeface="+mj-lt"/>
              </a:rPr>
              <a:t>” </a:t>
            </a:r>
            <a:r>
              <a:rPr lang="en-GB" i="1" dirty="0" smtClean="0">
                <a:latin typeface="+mj-lt"/>
              </a:rPr>
              <a:t>(Chapter 8)</a:t>
            </a:r>
          </a:p>
          <a:p>
            <a:pPr lvl="1"/>
            <a:r>
              <a:rPr lang="en-GB" dirty="0" smtClean="0">
                <a:solidFill>
                  <a:schemeClr val="tx1"/>
                </a:solidFill>
                <a:latin typeface="+mj-lt"/>
              </a:rPr>
              <a:t>The lesson conclusion needs to come back to these.</a:t>
            </a:r>
            <a:endParaRPr lang="en-GB" dirty="0">
              <a:solidFill>
                <a:schemeClr val="tx1"/>
              </a:solidFill>
              <a:latin typeface="+mj-lt"/>
            </a:endParaRPr>
          </a:p>
        </p:txBody>
      </p:sp>
    </p:spTree>
    <p:extLst>
      <p:ext uri="{BB962C8B-B14F-4D97-AF65-F5344CB8AC3E}">
        <p14:creationId xmlns:p14="http://schemas.microsoft.com/office/powerpoint/2010/main" val="2921510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Video (On </a:t>
            </a:r>
            <a:r>
              <a:rPr lang="en-GB" b="1" dirty="0" err="1" smtClean="0"/>
              <a:t>EHSTeaching</a:t>
            </a:r>
            <a:r>
              <a:rPr lang="en-GB" b="1" dirty="0" smtClean="0"/>
              <a:t> website)</a:t>
            </a:r>
            <a:endParaRPr lang="en-GB" b="1" dirty="0"/>
          </a:p>
        </p:txBody>
      </p:sp>
      <p:pic>
        <p:nvPicPr>
          <p:cNvPr id="1026" name="Picture 2">
            <a:hlinkClick r:id="rId2"/>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682" t="9579" r="33448" b="16858"/>
          <a:stretch/>
        </p:blipFill>
        <p:spPr bwMode="auto">
          <a:xfrm>
            <a:off x="703544" y="2392472"/>
            <a:ext cx="6348610" cy="40476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7189940" y="2317316"/>
            <a:ext cx="4797468" cy="3170099"/>
          </a:xfrm>
          <a:prstGeom prst="rect">
            <a:avLst/>
          </a:prstGeom>
          <a:noFill/>
        </p:spPr>
        <p:txBody>
          <a:bodyPr wrap="square" rtlCol="0">
            <a:spAutoFit/>
          </a:bodyPr>
          <a:lstStyle/>
          <a:p>
            <a:r>
              <a:rPr lang="en-GB" sz="2000" dirty="0" smtClean="0">
                <a:latin typeface="+mj-lt"/>
              </a:rPr>
              <a:t>Considered showing this in this session.</a:t>
            </a:r>
          </a:p>
          <a:p>
            <a:endParaRPr lang="en-GB" sz="2000" dirty="0">
              <a:latin typeface="+mj-lt"/>
            </a:endParaRPr>
          </a:p>
          <a:p>
            <a:r>
              <a:rPr lang="en-GB" sz="2000" dirty="0" smtClean="0">
                <a:latin typeface="+mj-lt"/>
              </a:rPr>
              <a:t>BUT the “flipped-learning” principle is always good to keep in mind:</a:t>
            </a:r>
          </a:p>
          <a:p>
            <a:endParaRPr lang="en-GB" sz="2000" dirty="0" smtClean="0">
              <a:latin typeface="+mj-lt"/>
            </a:endParaRPr>
          </a:p>
          <a:p>
            <a:pPr marL="285750" indent="-285750">
              <a:buFont typeface="Arial" panose="020B0604020202020204" pitchFamily="34" charset="0"/>
              <a:buChar char="•"/>
            </a:pPr>
            <a:r>
              <a:rPr lang="en-GB" sz="2000" dirty="0" smtClean="0">
                <a:latin typeface="+mj-lt"/>
              </a:rPr>
              <a:t>In lessons, spend as much time as you can on activities that need a teacher;</a:t>
            </a:r>
          </a:p>
          <a:p>
            <a:pPr marL="285750" indent="-285750">
              <a:buFont typeface="Arial" panose="020B0604020202020204" pitchFamily="34" charset="0"/>
              <a:buChar char="•"/>
            </a:pPr>
            <a:endParaRPr lang="en-GB" sz="2000" dirty="0" smtClean="0">
              <a:latin typeface="+mj-lt"/>
            </a:endParaRPr>
          </a:p>
          <a:p>
            <a:pPr marL="285750" indent="-285750">
              <a:buFont typeface="Arial" panose="020B0604020202020204" pitchFamily="34" charset="0"/>
              <a:buChar char="•"/>
            </a:pPr>
            <a:r>
              <a:rPr lang="en-GB" sz="2000" dirty="0" smtClean="0">
                <a:latin typeface="+mj-lt"/>
              </a:rPr>
              <a:t>Other learning activities can be done at a different time.</a:t>
            </a:r>
            <a:endParaRPr lang="en-GB" sz="2000" dirty="0">
              <a:latin typeface="+mj-lt"/>
            </a:endParaRPr>
          </a:p>
        </p:txBody>
      </p:sp>
    </p:spTree>
    <p:extLst>
      <p:ext uri="{BB962C8B-B14F-4D97-AF65-F5344CB8AC3E}">
        <p14:creationId xmlns:p14="http://schemas.microsoft.com/office/powerpoint/2010/main" val="25761509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9600" y="2088738"/>
            <a:ext cx="11277600" cy="1470025"/>
          </a:xfrm>
        </p:spPr>
        <p:txBody>
          <a:bodyPr>
            <a:normAutofit/>
          </a:bodyPr>
          <a:lstStyle/>
          <a:p>
            <a:r>
              <a:rPr lang="en-GB" sz="7200" b="1" dirty="0" smtClean="0"/>
              <a:t>David Bowie</a:t>
            </a:r>
            <a:endParaRPr lang="en-GB" sz="7200" b="1" dirty="0"/>
          </a:p>
        </p:txBody>
      </p:sp>
      <p:sp>
        <p:nvSpPr>
          <p:cNvPr id="3" name="Subtitle 2"/>
          <p:cNvSpPr>
            <a:spLocks noGrp="1"/>
          </p:cNvSpPr>
          <p:nvPr>
            <p:ph type="subTitle" idx="1"/>
          </p:nvPr>
        </p:nvSpPr>
        <p:spPr>
          <a:xfrm>
            <a:off x="609600" y="4295731"/>
            <a:ext cx="11277600" cy="685800"/>
          </a:xfrm>
        </p:spPr>
        <p:txBody>
          <a:bodyPr>
            <a:normAutofit/>
          </a:bodyPr>
          <a:lstStyle/>
          <a:p>
            <a:r>
              <a:rPr lang="en-GB" dirty="0" smtClean="0">
                <a:latin typeface="+mj-lt"/>
              </a:rPr>
              <a:t>A mock lesson to explore “Evaluator of Impact” principles</a:t>
            </a:r>
            <a:endParaRPr lang="en-GB" dirty="0">
              <a:latin typeface="+mj-lt"/>
            </a:endParaRPr>
          </a:p>
        </p:txBody>
      </p:sp>
    </p:spTree>
    <p:extLst>
      <p:ext uri="{BB962C8B-B14F-4D97-AF65-F5344CB8AC3E}">
        <p14:creationId xmlns:p14="http://schemas.microsoft.com/office/powerpoint/2010/main" val="298867967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smtClean="0">
                <a:solidFill>
                  <a:schemeClr val="accent6"/>
                </a:solidFill>
              </a:rPr>
              <a:t>Learning intention</a:t>
            </a:r>
            <a:endParaRPr lang="en-GB" b="1" dirty="0">
              <a:solidFill>
                <a:schemeClr val="accent6"/>
              </a:solidFill>
            </a:endParaRPr>
          </a:p>
        </p:txBody>
      </p:sp>
      <p:sp>
        <p:nvSpPr>
          <p:cNvPr id="3" name="Content Placeholder 2"/>
          <p:cNvSpPr>
            <a:spLocks noGrp="1"/>
          </p:cNvSpPr>
          <p:nvPr>
            <p:ph idx="1"/>
          </p:nvPr>
        </p:nvSpPr>
        <p:spPr/>
        <p:txBody>
          <a:bodyPr/>
          <a:lstStyle/>
          <a:p>
            <a:pPr marL="0" indent="0">
              <a:buNone/>
            </a:pPr>
            <a:r>
              <a:rPr lang="en-GB" dirty="0" smtClean="0">
                <a:latin typeface="+mj-lt"/>
              </a:rPr>
              <a:t>“</a:t>
            </a:r>
            <a:r>
              <a:rPr lang="en-GB" b="1" dirty="0" smtClean="0">
                <a:latin typeface="+mj-lt"/>
              </a:rPr>
              <a:t>We are learning about David Bowie</a:t>
            </a:r>
            <a:r>
              <a:rPr lang="en-GB" dirty="0" smtClean="0">
                <a:latin typeface="+mj-lt"/>
              </a:rPr>
              <a:t>.”</a:t>
            </a:r>
          </a:p>
          <a:p>
            <a:pPr marL="0" indent="0">
              <a:buNone/>
            </a:pPr>
            <a:endParaRPr lang="en-GB" dirty="0">
              <a:latin typeface="+mj-lt"/>
            </a:endParaRPr>
          </a:p>
          <a:p>
            <a:pPr marL="0" indent="0">
              <a:buNone/>
            </a:pPr>
            <a:r>
              <a:rPr lang="en-GB" b="1" dirty="0" smtClean="0">
                <a:latin typeface="+mj-lt"/>
              </a:rPr>
              <a:t>Activity</a:t>
            </a:r>
          </a:p>
          <a:p>
            <a:pPr marL="806958" lvl="1" indent="-514350">
              <a:buFont typeface="+mj-lt"/>
              <a:buAutoNum type="arabicPeriod"/>
            </a:pPr>
            <a:r>
              <a:rPr lang="en-GB" dirty="0" smtClean="0">
                <a:latin typeface="+mj-lt"/>
              </a:rPr>
              <a:t>Discuss: how good is this learning intention? (~2 minutes).</a:t>
            </a:r>
          </a:p>
          <a:p>
            <a:pPr marL="806958" lvl="1" indent="-514350">
              <a:buFont typeface="+mj-lt"/>
              <a:buAutoNum type="arabicPeriod"/>
            </a:pPr>
            <a:r>
              <a:rPr lang="en-GB" dirty="0" smtClean="0">
                <a:latin typeface="+mj-lt"/>
              </a:rPr>
              <a:t>Using </a:t>
            </a:r>
            <a:r>
              <a:rPr lang="en-GB" dirty="0" smtClean="0">
                <a:latin typeface="+mj-lt"/>
              </a:rPr>
              <a:t>G/A/R, </a:t>
            </a:r>
            <a:r>
              <a:rPr lang="en-GB" dirty="0" smtClean="0">
                <a:latin typeface="+mj-lt"/>
              </a:rPr>
              <a:t>show me what you think.</a:t>
            </a:r>
          </a:p>
          <a:p>
            <a:pPr marL="1538478" lvl="4" indent="-514350"/>
            <a:r>
              <a:rPr lang="en-GB" dirty="0" smtClean="0">
                <a:latin typeface="+mj-lt"/>
              </a:rPr>
              <a:t>This gives feedback to </a:t>
            </a:r>
            <a:r>
              <a:rPr lang="en-GB" i="1" dirty="0" smtClean="0">
                <a:latin typeface="+mj-lt"/>
              </a:rPr>
              <a:t>me	</a:t>
            </a:r>
          </a:p>
          <a:p>
            <a:pPr marL="1538478" lvl="4" indent="-514350"/>
            <a:r>
              <a:rPr lang="en-GB" dirty="0" smtClean="0">
                <a:latin typeface="+mj-lt"/>
              </a:rPr>
              <a:t>It helps show </a:t>
            </a:r>
            <a:r>
              <a:rPr lang="en-GB" i="1" dirty="0" smtClean="0">
                <a:latin typeface="+mj-lt"/>
              </a:rPr>
              <a:t>you</a:t>
            </a:r>
            <a:r>
              <a:rPr lang="en-GB" dirty="0" smtClean="0">
                <a:latin typeface="+mj-lt"/>
              </a:rPr>
              <a:t> what other people in the session are thinking – which is important, because everyone should be involved in each other’s learning</a:t>
            </a:r>
          </a:p>
          <a:p>
            <a:pPr marL="514350" indent="-514350">
              <a:buFont typeface="+mj-lt"/>
              <a:buAutoNum type="arabicPeriod"/>
            </a:pPr>
            <a:endParaRPr lang="en-GB" dirty="0">
              <a:latin typeface="+mj-lt"/>
            </a:endParaRPr>
          </a:p>
        </p:txBody>
      </p:sp>
    </p:spTree>
    <p:extLst>
      <p:ext uri="{BB962C8B-B14F-4D97-AF65-F5344CB8AC3E}">
        <p14:creationId xmlns:p14="http://schemas.microsoft.com/office/powerpoint/2010/main" val="1981118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solidFill>
                  <a:schemeClr val="accent6"/>
                </a:solidFill>
              </a:rPr>
              <a:t>L</a:t>
            </a:r>
            <a:r>
              <a:rPr lang="en-GB" b="1" dirty="0" smtClean="0">
                <a:solidFill>
                  <a:schemeClr val="accent6"/>
                </a:solidFill>
              </a:rPr>
              <a:t>earning intention &amp; success criteria</a:t>
            </a:r>
            <a:endParaRPr lang="en-GB" b="1" dirty="0">
              <a:solidFill>
                <a:schemeClr val="accent6"/>
              </a:solidFill>
            </a:endParaRPr>
          </a:p>
        </p:txBody>
      </p:sp>
      <p:sp>
        <p:nvSpPr>
          <p:cNvPr id="3" name="Content Placeholder 2"/>
          <p:cNvSpPr>
            <a:spLocks noGrp="1"/>
          </p:cNvSpPr>
          <p:nvPr>
            <p:ph idx="1"/>
          </p:nvPr>
        </p:nvSpPr>
        <p:spPr/>
        <p:txBody>
          <a:bodyPr/>
          <a:lstStyle/>
          <a:p>
            <a:pPr marL="0" indent="0">
              <a:buNone/>
            </a:pPr>
            <a:r>
              <a:rPr lang="en-GB" b="1" dirty="0" smtClean="0">
                <a:solidFill>
                  <a:srgbClr val="FF7C80"/>
                </a:solidFill>
                <a:latin typeface="+mj-lt"/>
              </a:rPr>
              <a:t>Learning intention (WALT) (Purpose)</a:t>
            </a:r>
          </a:p>
          <a:p>
            <a:r>
              <a:rPr lang="en-GB" dirty="0" smtClean="0">
                <a:latin typeface="+mj-lt"/>
              </a:rPr>
              <a:t>Improve your knowledge of the music of David Bowie, in terms of his chart success.</a:t>
            </a:r>
          </a:p>
          <a:p>
            <a:endParaRPr lang="en-GB" dirty="0">
              <a:latin typeface="+mj-lt"/>
            </a:endParaRPr>
          </a:p>
          <a:p>
            <a:pPr marL="0" indent="0">
              <a:buNone/>
            </a:pPr>
            <a:r>
              <a:rPr lang="en-GB" b="1" dirty="0" smtClean="0">
                <a:solidFill>
                  <a:srgbClr val="92D050"/>
                </a:solidFill>
                <a:latin typeface="+mj-lt"/>
              </a:rPr>
              <a:t>Success criteria (WILF) (What we will evaluate against)</a:t>
            </a:r>
          </a:p>
          <a:p>
            <a:r>
              <a:rPr lang="en-GB" dirty="0" smtClean="0">
                <a:latin typeface="+mj-lt"/>
              </a:rPr>
              <a:t>You can name all of his UK number one singles.</a:t>
            </a:r>
            <a:endParaRPr lang="en-GB" dirty="0">
              <a:latin typeface="+mj-lt"/>
            </a:endParaRPr>
          </a:p>
        </p:txBody>
      </p:sp>
    </p:spTree>
    <p:extLst>
      <p:ext uri="{BB962C8B-B14F-4D97-AF65-F5344CB8AC3E}">
        <p14:creationId xmlns:p14="http://schemas.microsoft.com/office/powerpoint/2010/main" val="21708000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solidFill>
                  <a:schemeClr val="accent6"/>
                </a:solidFill>
              </a:rPr>
              <a:t>Where are we starting from? </a:t>
            </a:r>
            <a:r>
              <a:rPr lang="en-US" b="1" i="1" dirty="0" smtClean="0">
                <a:solidFill>
                  <a:schemeClr val="accent6"/>
                </a:solidFill>
              </a:rPr>
              <a:t>Show me</a:t>
            </a:r>
            <a:endParaRPr lang="en-US" b="1" i="1" dirty="0">
              <a:solidFill>
                <a:schemeClr val="accent6"/>
              </a:solidFill>
            </a:endParaRPr>
          </a:p>
        </p:txBody>
      </p:sp>
      <p:sp>
        <p:nvSpPr>
          <p:cNvPr id="4" name="Oval 3"/>
          <p:cNvSpPr/>
          <p:nvPr/>
        </p:nvSpPr>
        <p:spPr>
          <a:xfrm>
            <a:off x="2542785" y="2094627"/>
            <a:ext cx="1340622" cy="1232261"/>
          </a:xfrm>
          <a:prstGeom prst="ellips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Oval 4"/>
          <p:cNvSpPr/>
          <p:nvPr/>
        </p:nvSpPr>
        <p:spPr>
          <a:xfrm>
            <a:off x="2542785" y="3678719"/>
            <a:ext cx="1340622" cy="1232261"/>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val 5"/>
          <p:cNvSpPr/>
          <p:nvPr/>
        </p:nvSpPr>
        <p:spPr>
          <a:xfrm>
            <a:off x="2542784" y="5337967"/>
            <a:ext cx="1340622" cy="1232261"/>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p:nvSpPr>
        <p:spPr>
          <a:xfrm>
            <a:off x="4252809" y="2295258"/>
            <a:ext cx="7329589" cy="830997"/>
          </a:xfrm>
          <a:prstGeom prst="rect">
            <a:avLst/>
          </a:prstGeom>
          <a:noFill/>
        </p:spPr>
        <p:txBody>
          <a:bodyPr wrap="square" rtlCol="0">
            <a:spAutoFit/>
          </a:bodyPr>
          <a:lstStyle/>
          <a:p>
            <a:r>
              <a:rPr lang="en-US" sz="2400" dirty="0" smtClean="0">
                <a:latin typeface="+mj-lt"/>
              </a:rPr>
              <a:t>I feel very confident that I can name all of David Bowie’s number one singles.</a:t>
            </a:r>
            <a:endParaRPr lang="en-US" sz="2400" dirty="0">
              <a:latin typeface="+mj-lt"/>
            </a:endParaRPr>
          </a:p>
        </p:txBody>
      </p:sp>
      <p:sp>
        <p:nvSpPr>
          <p:cNvPr id="8" name="Rectangle 7"/>
          <p:cNvSpPr/>
          <p:nvPr/>
        </p:nvSpPr>
        <p:spPr>
          <a:xfrm>
            <a:off x="4252809" y="3879350"/>
            <a:ext cx="7500471" cy="830997"/>
          </a:xfrm>
          <a:prstGeom prst="rect">
            <a:avLst/>
          </a:prstGeom>
        </p:spPr>
        <p:txBody>
          <a:bodyPr wrap="square">
            <a:spAutoFit/>
          </a:bodyPr>
          <a:lstStyle/>
          <a:p>
            <a:r>
              <a:rPr lang="en-US" sz="2400" dirty="0">
                <a:latin typeface="+mj-lt"/>
              </a:rPr>
              <a:t>I feel </a:t>
            </a:r>
            <a:r>
              <a:rPr lang="en-US" sz="2400" dirty="0" smtClean="0">
                <a:latin typeface="+mj-lt"/>
              </a:rPr>
              <a:t>that I could name most/some of David Bowie’s number one singles, but not all of them.</a:t>
            </a:r>
            <a:endParaRPr lang="en-US" sz="2400" dirty="0">
              <a:latin typeface="+mj-lt"/>
            </a:endParaRPr>
          </a:p>
        </p:txBody>
      </p:sp>
      <p:sp>
        <p:nvSpPr>
          <p:cNvPr id="9" name="Rectangle 8"/>
          <p:cNvSpPr/>
          <p:nvPr/>
        </p:nvSpPr>
        <p:spPr>
          <a:xfrm>
            <a:off x="4252809" y="5538598"/>
            <a:ext cx="7358510" cy="830997"/>
          </a:xfrm>
          <a:prstGeom prst="rect">
            <a:avLst/>
          </a:prstGeom>
        </p:spPr>
        <p:txBody>
          <a:bodyPr wrap="square">
            <a:spAutoFit/>
          </a:bodyPr>
          <a:lstStyle/>
          <a:p>
            <a:r>
              <a:rPr lang="en-US" sz="2400" dirty="0">
                <a:latin typeface="+mj-lt"/>
              </a:rPr>
              <a:t>I </a:t>
            </a:r>
            <a:r>
              <a:rPr lang="en-US" sz="2400" dirty="0" smtClean="0">
                <a:latin typeface="+mj-lt"/>
              </a:rPr>
              <a:t>don’t feel that I could name many (or any!) of David Bowie’s number one singles.</a:t>
            </a:r>
            <a:endParaRPr lang="en-US" sz="2400" dirty="0">
              <a:latin typeface="+mj-lt"/>
            </a:endParaRPr>
          </a:p>
        </p:txBody>
      </p:sp>
    </p:spTree>
    <p:extLst>
      <p:ext uri="{BB962C8B-B14F-4D97-AF65-F5344CB8AC3E}">
        <p14:creationId xmlns:p14="http://schemas.microsoft.com/office/powerpoint/2010/main" val="143978658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solidFill>
                  <a:schemeClr val="accent6"/>
                </a:solidFill>
              </a:rPr>
              <a:t>Preparation for activities</a:t>
            </a:r>
            <a:endParaRPr lang="en-US" b="1" i="1" dirty="0">
              <a:solidFill>
                <a:schemeClr val="accent6"/>
              </a:solidFill>
            </a:endParaRPr>
          </a:p>
        </p:txBody>
      </p:sp>
      <p:sp>
        <p:nvSpPr>
          <p:cNvPr id="3" name="Content Placeholder 2"/>
          <p:cNvSpPr>
            <a:spLocks noGrp="1"/>
          </p:cNvSpPr>
          <p:nvPr>
            <p:ph idx="1"/>
          </p:nvPr>
        </p:nvSpPr>
        <p:spPr/>
        <p:txBody>
          <a:bodyPr/>
          <a:lstStyle/>
          <a:p>
            <a:r>
              <a:rPr lang="en-GB" dirty="0" smtClean="0">
                <a:latin typeface="+mj-lt"/>
              </a:rPr>
              <a:t>Going to works in groups of 3 or 4.</a:t>
            </a:r>
          </a:p>
          <a:p>
            <a:endParaRPr lang="en-GB" dirty="0">
              <a:latin typeface="+mj-lt"/>
            </a:endParaRPr>
          </a:p>
          <a:p>
            <a:r>
              <a:rPr lang="en-GB" dirty="0" smtClean="0">
                <a:latin typeface="+mj-lt"/>
              </a:rPr>
              <a:t>Re-organise yourselves (if you need to) so that there is a mix of R/A/G people in your group</a:t>
            </a:r>
          </a:p>
          <a:p>
            <a:pPr lvl="1"/>
            <a:r>
              <a:rPr lang="en-GB" dirty="0" smtClean="0">
                <a:latin typeface="+mj-lt"/>
              </a:rPr>
              <a:t>Because you are going to be helping each other to learn in the activities and a mix should help with that</a:t>
            </a:r>
          </a:p>
          <a:p>
            <a:pPr lvl="1"/>
            <a:endParaRPr lang="en-GB" dirty="0">
              <a:latin typeface="+mj-lt"/>
            </a:endParaRPr>
          </a:p>
        </p:txBody>
      </p:sp>
    </p:spTree>
    <p:extLst>
      <p:ext uri="{BB962C8B-B14F-4D97-AF65-F5344CB8AC3E}">
        <p14:creationId xmlns:p14="http://schemas.microsoft.com/office/powerpoint/2010/main" val="2616677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smtClean="0">
                <a:solidFill>
                  <a:schemeClr val="accent6"/>
                </a:solidFill>
              </a:rPr>
              <a:t>Activity 1 </a:t>
            </a:r>
            <a:r>
              <a:rPr lang="en-GB" dirty="0" smtClean="0">
                <a:solidFill>
                  <a:schemeClr val="accent6"/>
                </a:solidFill>
              </a:rPr>
              <a:t>(Discuss: ~2 minutes)</a:t>
            </a:r>
            <a:endParaRPr lang="en-GB" dirty="0">
              <a:solidFill>
                <a:schemeClr val="accent6"/>
              </a:solidFill>
            </a:endParaRPr>
          </a:p>
        </p:txBody>
      </p:sp>
      <p:sp>
        <p:nvSpPr>
          <p:cNvPr id="3" name="Content Placeholder 2"/>
          <p:cNvSpPr>
            <a:spLocks noGrp="1"/>
          </p:cNvSpPr>
          <p:nvPr>
            <p:ph idx="1"/>
          </p:nvPr>
        </p:nvSpPr>
        <p:spPr/>
        <p:txBody>
          <a:bodyPr>
            <a:normAutofit fontScale="92500" lnSpcReduction="20000"/>
          </a:bodyPr>
          <a:lstStyle/>
          <a:p>
            <a:pPr marL="0" indent="0">
              <a:buNone/>
            </a:pPr>
            <a:r>
              <a:rPr lang="en-GB" b="1" dirty="0" smtClean="0">
                <a:latin typeface="+mj-lt"/>
              </a:rPr>
              <a:t>Which of these David Bowie singles went to number one?</a:t>
            </a:r>
          </a:p>
          <a:p>
            <a:pPr marL="457200" indent="-457200">
              <a:buFont typeface="+mj-lt"/>
              <a:buAutoNum type="arabicPeriod"/>
            </a:pPr>
            <a:r>
              <a:rPr lang="en-GB" dirty="0" smtClean="0">
                <a:latin typeface="+mj-lt"/>
              </a:rPr>
              <a:t>Let’s Dance</a:t>
            </a:r>
          </a:p>
          <a:p>
            <a:pPr marL="457200" indent="-457200">
              <a:buFont typeface="+mj-lt"/>
              <a:buAutoNum type="arabicPeriod"/>
            </a:pPr>
            <a:r>
              <a:rPr lang="en-GB" dirty="0" smtClean="0">
                <a:latin typeface="+mj-lt"/>
              </a:rPr>
              <a:t>Ashes to Ashes</a:t>
            </a:r>
          </a:p>
          <a:p>
            <a:pPr marL="457200" indent="-457200">
              <a:buFont typeface="+mj-lt"/>
              <a:buAutoNum type="arabicPeriod"/>
            </a:pPr>
            <a:r>
              <a:rPr lang="en-GB" dirty="0" smtClean="0">
                <a:latin typeface="+mj-lt"/>
              </a:rPr>
              <a:t>Fashion</a:t>
            </a:r>
          </a:p>
          <a:p>
            <a:pPr marL="457200" indent="-457200">
              <a:buFont typeface="+mj-lt"/>
              <a:buAutoNum type="arabicPeriod"/>
            </a:pPr>
            <a:r>
              <a:rPr lang="en-GB" dirty="0" smtClean="0">
                <a:latin typeface="+mj-lt"/>
              </a:rPr>
              <a:t>China Girl</a:t>
            </a:r>
          </a:p>
          <a:p>
            <a:pPr marL="457200" indent="-457200">
              <a:buFont typeface="+mj-lt"/>
              <a:buAutoNum type="arabicPeriod"/>
            </a:pPr>
            <a:r>
              <a:rPr lang="en-GB" dirty="0" smtClean="0">
                <a:latin typeface="+mj-lt"/>
              </a:rPr>
              <a:t>Rebel </a:t>
            </a:r>
            <a:r>
              <a:rPr lang="en-GB" dirty="0" err="1" smtClean="0">
                <a:latin typeface="+mj-lt"/>
              </a:rPr>
              <a:t>Rebel</a:t>
            </a:r>
            <a:endParaRPr lang="en-GB" dirty="0" smtClean="0">
              <a:latin typeface="+mj-lt"/>
            </a:endParaRPr>
          </a:p>
          <a:p>
            <a:pPr marL="457200" indent="-457200">
              <a:buFont typeface="+mj-lt"/>
              <a:buAutoNum type="arabicPeriod"/>
            </a:pPr>
            <a:r>
              <a:rPr lang="en-GB" dirty="0" smtClean="0">
                <a:latin typeface="+mj-lt"/>
              </a:rPr>
              <a:t>Jean Genie</a:t>
            </a:r>
          </a:p>
          <a:p>
            <a:pPr marL="457200" indent="-457200">
              <a:buFont typeface="+mj-lt"/>
              <a:buAutoNum type="arabicPeriod"/>
            </a:pPr>
            <a:r>
              <a:rPr lang="en-GB" dirty="0" smtClean="0">
                <a:latin typeface="+mj-lt"/>
              </a:rPr>
              <a:t>Ziggy Stardust</a:t>
            </a:r>
          </a:p>
          <a:p>
            <a:pPr marL="457200" indent="-457200">
              <a:buFont typeface="+mj-lt"/>
              <a:buAutoNum type="arabicPeriod"/>
            </a:pPr>
            <a:r>
              <a:rPr lang="en-GB" dirty="0" smtClean="0">
                <a:latin typeface="+mj-lt"/>
              </a:rPr>
              <a:t>Space Oddity</a:t>
            </a:r>
          </a:p>
          <a:p>
            <a:pPr marL="457200" indent="-457200">
              <a:buFont typeface="+mj-lt"/>
              <a:buAutoNum type="arabicPeriod"/>
            </a:pPr>
            <a:r>
              <a:rPr lang="en-GB" dirty="0" smtClean="0">
                <a:latin typeface="+mj-lt"/>
              </a:rPr>
              <a:t>Lazarus</a:t>
            </a:r>
          </a:p>
          <a:p>
            <a:pPr marL="457200" indent="-457200">
              <a:buFont typeface="+mj-lt"/>
              <a:buAutoNum type="arabicPeriod"/>
            </a:pPr>
            <a:r>
              <a:rPr lang="en-GB" dirty="0" smtClean="0">
                <a:latin typeface="+mj-lt"/>
              </a:rPr>
              <a:t>Modern Love</a:t>
            </a:r>
            <a:endParaRPr lang="en-GB" dirty="0">
              <a:latin typeface="+mj-lt"/>
            </a:endParaRPr>
          </a:p>
        </p:txBody>
      </p:sp>
    </p:spTree>
    <p:extLst>
      <p:ext uri="{BB962C8B-B14F-4D97-AF65-F5344CB8AC3E}">
        <p14:creationId xmlns:p14="http://schemas.microsoft.com/office/powerpoint/2010/main" val="42465899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8" end="8"/>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9" end="9"/>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smtClean="0">
                <a:solidFill>
                  <a:schemeClr val="accent6"/>
                </a:solidFill>
              </a:rPr>
              <a:t>Activity 1</a:t>
            </a:r>
            <a:endParaRPr lang="en-GB" b="1" dirty="0">
              <a:solidFill>
                <a:schemeClr val="accent6"/>
              </a:solidFill>
            </a:endParaRPr>
          </a:p>
        </p:txBody>
      </p:sp>
      <p:sp>
        <p:nvSpPr>
          <p:cNvPr id="3" name="Content Placeholder 2"/>
          <p:cNvSpPr>
            <a:spLocks noGrp="1"/>
          </p:cNvSpPr>
          <p:nvPr>
            <p:ph idx="1"/>
          </p:nvPr>
        </p:nvSpPr>
        <p:spPr/>
        <p:txBody>
          <a:bodyPr>
            <a:normAutofit fontScale="92500" lnSpcReduction="20000"/>
          </a:bodyPr>
          <a:lstStyle/>
          <a:p>
            <a:pPr marL="0" indent="0">
              <a:buNone/>
            </a:pPr>
            <a:r>
              <a:rPr lang="en-GB" b="1" dirty="0" smtClean="0">
                <a:latin typeface="+mj-lt"/>
              </a:rPr>
              <a:t>Which of these David Bowie singles went to number one?</a:t>
            </a:r>
          </a:p>
          <a:p>
            <a:pPr marL="457200" indent="-457200">
              <a:buFont typeface="+mj-lt"/>
              <a:buAutoNum type="arabicPeriod"/>
            </a:pPr>
            <a:r>
              <a:rPr lang="en-GB" dirty="0" smtClean="0">
                <a:solidFill>
                  <a:srgbClr val="CC00CC"/>
                </a:solidFill>
                <a:latin typeface="+mj-lt"/>
              </a:rPr>
              <a:t>Let’s Dance</a:t>
            </a:r>
          </a:p>
          <a:p>
            <a:pPr marL="457200" indent="-457200">
              <a:buFont typeface="+mj-lt"/>
              <a:buAutoNum type="arabicPeriod"/>
            </a:pPr>
            <a:r>
              <a:rPr lang="en-GB" dirty="0" smtClean="0">
                <a:solidFill>
                  <a:srgbClr val="CC00CC"/>
                </a:solidFill>
                <a:latin typeface="+mj-lt"/>
              </a:rPr>
              <a:t>Ashes to Ashes</a:t>
            </a:r>
          </a:p>
          <a:p>
            <a:pPr marL="457200" indent="-457200">
              <a:buFont typeface="+mj-lt"/>
              <a:buAutoNum type="arabicPeriod"/>
            </a:pPr>
            <a:r>
              <a:rPr lang="en-GB" dirty="0" smtClean="0">
                <a:latin typeface="+mj-lt"/>
              </a:rPr>
              <a:t>Fashion</a:t>
            </a:r>
          </a:p>
          <a:p>
            <a:pPr marL="457200" indent="-457200">
              <a:buFont typeface="+mj-lt"/>
              <a:buAutoNum type="arabicPeriod"/>
            </a:pPr>
            <a:r>
              <a:rPr lang="en-GB" dirty="0" smtClean="0">
                <a:latin typeface="+mj-lt"/>
              </a:rPr>
              <a:t>China Girl</a:t>
            </a:r>
          </a:p>
          <a:p>
            <a:pPr marL="457200" indent="-457200">
              <a:buFont typeface="+mj-lt"/>
              <a:buAutoNum type="arabicPeriod"/>
            </a:pPr>
            <a:r>
              <a:rPr lang="en-GB" dirty="0" smtClean="0">
                <a:latin typeface="+mj-lt"/>
              </a:rPr>
              <a:t>Rebel </a:t>
            </a:r>
            <a:r>
              <a:rPr lang="en-GB" dirty="0" err="1" smtClean="0">
                <a:latin typeface="+mj-lt"/>
              </a:rPr>
              <a:t>Rebel</a:t>
            </a:r>
            <a:endParaRPr lang="en-GB" dirty="0" smtClean="0">
              <a:latin typeface="+mj-lt"/>
            </a:endParaRPr>
          </a:p>
          <a:p>
            <a:pPr marL="457200" indent="-457200">
              <a:buFont typeface="+mj-lt"/>
              <a:buAutoNum type="arabicPeriod"/>
            </a:pPr>
            <a:r>
              <a:rPr lang="en-GB" dirty="0" smtClean="0">
                <a:latin typeface="+mj-lt"/>
              </a:rPr>
              <a:t>Jean Genie</a:t>
            </a:r>
          </a:p>
          <a:p>
            <a:pPr marL="457200" indent="-457200">
              <a:buFont typeface="+mj-lt"/>
              <a:buAutoNum type="arabicPeriod"/>
            </a:pPr>
            <a:r>
              <a:rPr lang="en-GB" dirty="0" smtClean="0">
                <a:latin typeface="+mj-lt"/>
              </a:rPr>
              <a:t>Ziggy Stardust</a:t>
            </a:r>
          </a:p>
          <a:p>
            <a:pPr marL="457200" indent="-457200">
              <a:buFont typeface="+mj-lt"/>
              <a:buAutoNum type="arabicPeriod"/>
            </a:pPr>
            <a:r>
              <a:rPr lang="en-GB" dirty="0" smtClean="0">
                <a:solidFill>
                  <a:srgbClr val="CC00CC"/>
                </a:solidFill>
                <a:latin typeface="+mj-lt"/>
              </a:rPr>
              <a:t>Space Oddity</a:t>
            </a:r>
          </a:p>
          <a:p>
            <a:pPr marL="457200" indent="-457200">
              <a:buFont typeface="+mj-lt"/>
              <a:buAutoNum type="arabicPeriod"/>
            </a:pPr>
            <a:r>
              <a:rPr lang="en-GB" dirty="0" smtClean="0">
                <a:latin typeface="+mj-lt"/>
              </a:rPr>
              <a:t>Lazarus</a:t>
            </a:r>
          </a:p>
          <a:p>
            <a:pPr marL="457200" indent="-457200">
              <a:buFont typeface="+mj-lt"/>
              <a:buAutoNum type="arabicPeriod"/>
            </a:pPr>
            <a:r>
              <a:rPr lang="en-GB" dirty="0" smtClean="0">
                <a:latin typeface="+mj-lt"/>
              </a:rPr>
              <a:t>Modern Love</a:t>
            </a:r>
            <a:endParaRPr lang="en-GB" dirty="0">
              <a:latin typeface="+mj-lt"/>
            </a:endParaRPr>
          </a:p>
        </p:txBody>
      </p:sp>
    </p:spTree>
    <p:extLst>
      <p:ext uri="{BB962C8B-B14F-4D97-AF65-F5344CB8AC3E}">
        <p14:creationId xmlns:p14="http://schemas.microsoft.com/office/powerpoint/2010/main" val="251916495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smtClean="0">
                <a:solidFill>
                  <a:schemeClr val="accent6"/>
                </a:solidFill>
              </a:rPr>
              <a:t>Activity</a:t>
            </a:r>
            <a:r>
              <a:rPr lang="en-GB" b="1" dirty="0">
                <a:solidFill>
                  <a:schemeClr val="accent6"/>
                </a:solidFill>
              </a:rPr>
              <a:t> </a:t>
            </a:r>
            <a:r>
              <a:rPr lang="en-GB" b="1" dirty="0" smtClean="0">
                <a:solidFill>
                  <a:schemeClr val="accent6"/>
                </a:solidFill>
              </a:rPr>
              <a:t>2 </a:t>
            </a:r>
            <a:r>
              <a:rPr lang="en-GB" dirty="0" smtClean="0">
                <a:solidFill>
                  <a:schemeClr val="accent6"/>
                </a:solidFill>
              </a:rPr>
              <a:t>(Discuss: </a:t>
            </a:r>
            <a:r>
              <a:rPr lang="en-GB" dirty="0" smtClean="0">
                <a:solidFill>
                  <a:schemeClr val="accent6"/>
                </a:solidFill>
              </a:rPr>
              <a:t>~2 </a:t>
            </a:r>
            <a:r>
              <a:rPr lang="en-GB" dirty="0" smtClean="0">
                <a:solidFill>
                  <a:schemeClr val="accent6"/>
                </a:solidFill>
              </a:rPr>
              <a:t>minutes) </a:t>
            </a:r>
            <a:endParaRPr lang="en-GB" dirty="0">
              <a:solidFill>
                <a:schemeClr val="accent6"/>
              </a:solidFill>
            </a:endParaRPr>
          </a:p>
        </p:txBody>
      </p:sp>
      <p:sp>
        <p:nvSpPr>
          <p:cNvPr id="3" name="Content Placeholder 2"/>
          <p:cNvSpPr>
            <a:spLocks noGrp="1"/>
          </p:cNvSpPr>
          <p:nvPr>
            <p:ph idx="1"/>
          </p:nvPr>
        </p:nvSpPr>
        <p:spPr/>
        <p:txBody>
          <a:bodyPr>
            <a:normAutofit/>
          </a:bodyPr>
          <a:lstStyle/>
          <a:p>
            <a:r>
              <a:rPr lang="en-GB" dirty="0" smtClean="0">
                <a:latin typeface="+mj-lt"/>
              </a:rPr>
              <a:t>Did David Bowie have any more UK number one singles?</a:t>
            </a:r>
          </a:p>
          <a:p>
            <a:r>
              <a:rPr lang="en-GB" dirty="0" smtClean="0">
                <a:latin typeface="+mj-lt"/>
              </a:rPr>
              <a:t>If so, with which songs?</a:t>
            </a:r>
          </a:p>
          <a:p>
            <a:r>
              <a:rPr lang="en-GB" dirty="0" smtClean="0">
                <a:latin typeface="+mj-lt"/>
              </a:rPr>
              <a:t>How many did he have in total?</a:t>
            </a:r>
          </a:p>
          <a:p>
            <a:endParaRPr lang="en-GB" dirty="0">
              <a:latin typeface="+mj-lt"/>
            </a:endParaRPr>
          </a:p>
          <a:p>
            <a:endParaRPr lang="en-GB" dirty="0">
              <a:latin typeface="+mj-lt"/>
            </a:endParaRPr>
          </a:p>
        </p:txBody>
      </p:sp>
    </p:spTree>
    <p:extLst>
      <p:ext uri="{BB962C8B-B14F-4D97-AF65-F5344CB8AC3E}">
        <p14:creationId xmlns:p14="http://schemas.microsoft.com/office/powerpoint/2010/main" val="3162230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allAtOnce"/>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solidFill>
                  <a:schemeClr val="accent6"/>
                </a:solidFill>
              </a:rPr>
              <a:t>Activity 2 </a:t>
            </a:r>
            <a:r>
              <a:rPr lang="en-GB" dirty="0">
                <a:solidFill>
                  <a:schemeClr val="accent6"/>
                </a:solidFill>
              </a:rPr>
              <a:t>(Discuss: </a:t>
            </a:r>
            <a:r>
              <a:rPr lang="en-GB" dirty="0" smtClean="0">
                <a:solidFill>
                  <a:schemeClr val="accent6"/>
                </a:solidFill>
              </a:rPr>
              <a:t>~2 </a:t>
            </a:r>
            <a:r>
              <a:rPr lang="en-GB" dirty="0">
                <a:solidFill>
                  <a:schemeClr val="accent6"/>
                </a:solidFill>
              </a:rPr>
              <a:t>minutes) </a:t>
            </a:r>
            <a:endParaRPr lang="en-GB" b="1" dirty="0">
              <a:solidFill>
                <a:schemeClr val="accent6"/>
              </a:solidFill>
            </a:endParaRPr>
          </a:p>
        </p:txBody>
      </p:sp>
      <p:sp>
        <p:nvSpPr>
          <p:cNvPr id="3" name="Content Placeholder 2"/>
          <p:cNvSpPr>
            <a:spLocks noGrp="1"/>
          </p:cNvSpPr>
          <p:nvPr>
            <p:ph idx="1"/>
          </p:nvPr>
        </p:nvSpPr>
        <p:spPr/>
        <p:txBody>
          <a:bodyPr>
            <a:normAutofit/>
          </a:bodyPr>
          <a:lstStyle/>
          <a:p>
            <a:r>
              <a:rPr lang="en-GB" dirty="0" smtClean="0">
                <a:latin typeface="+mj-lt"/>
              </a:rPr>
              <a:t>Did David Bowie have any more UK number one singles? </a:t>
            </a:r>
            <a:r>
              <a:rPr lang="en-GB" sz="2400" b="1" dirty="0" smtClean="0">
                <a:solidFill>
                  <a:srgbClr val="CC00CC"/>
                </a:solidFill>
                <a:latin typeface="+mj-lt"/>
              </a:rPr>
              <a:t>Yes</a:t>
            </a:r>
          </a:p>
          <a:p>
            <a:r>
              <a:rPr lang="en-GB" dirty="0" smtClean="0">
                <a:latin typeface="+mj-lt"/>
              </a:rPr>
              <a:t>If so, with which songs? </a:t>
            </a:r>
            <a:r>
              <a:rPr lang="en-GB" sz="2400" b="1" dirty="0">
                <a:solidFill>
                  <a:srgbClr val="CC00CC"/>
                </a:solidFill>
                <a:latin typeface="+mj-lt"/>
              </a:rPr>
              <a:t>Under Pressure </a:t>
            </a:r>
            <a:r>
              <a:rPr lang="en-GB" sz="2400" dirty="0">
                <a:latin typeface="+mj-lt"/>
              </a:rPr>
              <a:t>and </a:t>
            </a:r>
            <a:r>
              <a:rPr lang="en-GB" sz="2400" b="1" dirty="0">
                <a:solidFill>
                  <a:srgbClr val="CC00CC"/>
                </a:solidFill>
                <a:latin typeface="+mj-lt"/>
              </a:rPr>
              <a:t>Dancing in the </a:t>
            </a:r>
            <a:r>
              <a:rPr lang="en-GB" sz="2400" b="1" dirty="0" smtClean="0">
                <a:solidFill>
                  <a:srgbClr val="CC00CC"/>
                </a:solidFill>
                <a:latin typeface="+mj-lt"/>
              </a:rPr>
              <a:t>Street</a:t>
            </a:r>
            <a:endParaRPr lang="en-GB" sz="2400" dirty="0" smtClean="0">
              <a:solidFill>
                <a:srgbClr val="CC00CC"/>
              </a:solidFill>
              <a:latin typeface="+mj-lt"/>
            </a:endParaRPr>
          </a:p>
          <a:p>
            <a:r>
              <a:rPr lang="en-GB" dirty="0" smtClean="0">
                <a:latin typeface="+mj-lt"/>
              </a:rPr>
              <a:t>How many did he have in total? </a:t>
            </a:r>
            <a:r>
              <a:rPr lang="en-GB" sz="2400" b="1" dirty="0" smtClean="0">
                <a:solidFill>
                  <a:srgbClr val="CC00CC"/>
                </a:solidFill>
                <a:latin typeface="+mj-lt"/>
              </a:rPr>
              <a:t>5</a:t>
            </a:r>
          </a:p>
          <a:p>
            <a:endParaRPr lang="en-GB" dirty="0">
              <a:latin typeface="+mj-lt"/>
            </a:endParaRPr>
          </a:p>
          <a:p>
            <a:endParaRPr lang="en-GB" dirty="0">
              <a:latin typeface="+mj-lt"/>
            </a:endParaRPr>
          </a:p>
        </p:txBody>
      </p:sp>
    </p:spTree>
    <p:extLst>
      <p:ext uri="{BB962C8B-B14F-4D97-AF65-F5344CB8AC3E}">
        <p14:creationId xmlns:p14="http://schemas.microsoft.com/office/powerpoint/2010/main" val="119191906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solidFill>
                  <a:schemeClr val="accent6"/>
                </a:solidFill>
              </a:rPr>
              <a:t>L</a:t>
            </a:r>
            <a:r>
              <a:rPr lang="en-GB" b="1" dirty="0" smtClean="0">
                <a:solidFill>
                  <a:schemeClr val="accent6"/>
                </a:solidFill>
              </a:rPr>
              <a:t>earning intention &amp; success criteria</a:t>
            </a:r>
            <a:endParaRPr lang="en-GB" b="1" dirty="0">
              <a:solidFill>
                <a:schemeClr val="accent6"/>
              </a:solidFill>
            </a:endParaRPr>
          </a:p>
        </p:txBody>
      </p:sp>
      <p:sp>
        <p:nvSpPr>
          <p:cNvPr id="3" name="Content Placeholder 2"/>
          <p:cNvSpPr>
            <a:spLocks noGrp="1"/>
          </p:cNvSpPr>
          <p:nvPr>
            <p:ph idx="1"/>
          </p:nvPr>
        </p:nvSpPr>
        <p:spPr/>
        <p:txBody>
          <a:bodyPr/>
          <a:lstStyle/>
          <a:p>
            <a:pPr marL="0" indent="0">
              <a:buNone/>
            </a:pPr>
            <a:r>
              <a:rPr lang="en-GB" b="1" dirty="0" smtClean="0">
                <a:solidFill>
                  <a:srgbClr val="FF7C80"/>
                </a:solidFill>
                <a:latin typeface="+mj-lt"/>
              </a:rPr>
              <a:t>Learning intention (WALT) (Purpose)</a:t>
            </a:r>
          </a:p>
          <a:p>
            <a:r>
              <a:rPr lang="en-GB" dirty="0" smtClean="0">
                <a:latin typeface="+mj-lt"/>
              </a:rPr>
              <a:t>Improve your knowledge of the music of David Bowie, in terms of his chart success.</a:t>
            </a:r>
          </a:p>
          <a:p>
            <a:endParaRPr lang="en-GB" dirty="0">
              <a:latin typeface="+mj-lt"/>
            </a:endParaRPr>
          </a:p>
          <a:p>
            <a:pPr marL="0" indent="0">
              <a:buNone/>
            </a:pPr>
            <a:r>
              <a:rPr lang="en-GB" b="1" dirty="0" smtClean="0">
                <a:solidFill>
                  <a:srgbClr val="92D050"/>
                </a:solidFill>
                <a:latin typeface="+mj-lt"/>
              </a:rPr>
              <a:t>Success criteria (WILF) (What we will evaluate against)</a:t>
            </a:r>
          </a:p>
          <a:p>
            <a:r>
              <a:rPr lang="en-GB" dirty="0" smtClean="0">
                <a:latin typeface="+mj-lt"/>
              </a:rPr>
              <a:t>You can name all of his UK number one singles.</a:t>
            </a:r>
          </a:p>
          <a:p>
            <a:pPr lvl="1"/>
            <a:r>
              <a:rPr lang="en-GB" dirty="0" smtClean="0">
                <a:latin typeface="+mj-lt"/>
              </a:rPr>
              <a:t>On a show-me board, and ON YOUR OWN, write them down;</a:t>
            </a:r>
          </a:p>
          <a:p>
            <a:pPr lvl="1"/>
            <a:r>
              <a:rPr lang="en-GB" dirty="0" smtClean="0">
                <a:latin typeface="+mj-lt"/>
              </a:rPr>
              <a:t>Show me.</a:t>
            </a:r>
            <a:endParaRPr lang="en-GB" dirty="0">
              <a:latin typeface="+mj-lt"/>
            </a:endParaRPr>
          </a:p>
        </p:txBody>
      </p:sp>
    </p:spTree>
    <p:extLst>
      <p:ext uri="{BB962C8B-B14F-4D97-AF65-F5344CB8AC3E}">
        <p14:creationId xmlns:p14="http://schemas.microsoft.com/office/powerpoint/2010/main" val="23428846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solidFill>
                  <a:schemeClr val="accent6"/>
                </a:solidFill>
              </a:rPr>
              <a:t>Where are we starting from? </a:t>
            </a:r>
            <a:r>
              <a:rPr lang="en-US" b="1" i="1" dirty="0" smtClean="0">
                <a:solidFill>
                  <a:schemeClr val="accent6"/>
                </a:solidFill>
              </a:rPr>
              <a:t>Show me</a:t>
            </a:r>
            <a:endParaRPr lang="en-US" b="1" i="1" dirty="0">
              <a:solidFill>
                <a:schemeClr val="accent6"/>
              </a:solidFill>
            </a:endParaRPr>
          </a:p>
        </p:txBody>
      </p:sp>
      <p:sp>
        <p:nvSpPr>
          <p:cNvPr id="4" name="Oval 3"/>
          <p:cNvSpPr/>
          <p:nvPr/>
        </p:nvSpPr>
        <p:spPr>
          <a:xfrm>
            <a:off x="2542785" y="2094627"/>
            <a:ext cx="1340622" cy="1232261"/>
          </a:xfrm>
          <a:prstGeom prst="ellips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Oval 4"/>
          <p:cNvSpPr/>
          <p:nvPr/>
        </p:nvSpPr>
        <p:spPr>
          <a:xfrm>
            <a:off x="2542785" y="3678719"/>
            <a:ext cx="1340622" cy="1232261"/>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val 5"/>
          <p:cNvSpPr/>
          <p:nvPr/>
        </p:nvSpPr>
        <p:spPr>
          <a:xfrm>
            <a:off x="2542784" y="5337967"/>
            <a:ext cx="1340622" cy="1232261"/>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p:nvSpPr>
        <p:spPr>
          <a:xfrm>
            <a:off x="4252809" y="2295258"/>
            <a:ext cx="7329589" cy="830997"/>
          </a:xfrm>
          <a:prstGeom prst="rect">
            <a:avLst/>
          </a:prstGeom>
          <a:noFill/>
        </p:spPr>
        <p:txBody>
          <a:bodyPr wrap="square" rtlCol="0">
            <a:spAutoFit/>
          </a:bodyPr>
          <a:lstStyle/>
          <a:p>
            <a:r>
              <a:rPr lang="en-US" sz="2400" dirty="0" smtClean="0">
                <a:latin typeface="+mj-lt"/>
              </a:rPr>
              <a:t>I feel very confident that I can name all of David Bowie’s number one singles.</a:t>
            </a:r>
            <a:endParaRPr lang="en-US" sz="2400" dirty="0">
              <a:latin typeface="+mj-lt"/>
            </a:endParaRPr>
          </a:p>
        </p:txBody>
      </p:sp>
      <p:sp>
        <p:nvSpPr>
          <p:cNvPr id="8" name="Rectangle 7"/>
          <p:cNvSpPr/>
          <p:nvPr/>
        </p:nvSpPr>
        <p:spPr>
          <a:xfrm>
            <a:off x="4252809" y="3879350"/>
            <a:ext cx="7500471" cy="830997"/>
          </a:xfrm>
          <a:prstGeom prst="rect">
            <a:avLst/>
          </a:prstGeom>
        </p:spPr>
        <p:txBody>
          <a:bodyPr wrap="square">
            <a:spAutoFit/>
          </a:bodyPr>
          <a:lstStyle/>
          <a:p>
            <a:r>
              <a:rPr lang="en-US" sz="2400" dirty="0">
                <a:latin typeface="+mj-lt"/>
              </a:rPr>
              <a:t>I feel </a:t>
            </a:r>
            <a:r>
              <a:rPr lang="en-US" sz="2400" dirty="0" smtClean="0">
                <a:latin typeface="+mj-lt"/>
              </a:rPr>
              <a:t>that I could name most/some of David Bowie’s number one singles, but not all of them.</a:t>
            </a:r>
            <a:endParaRPr lang="en-US" sz="2400" dirty="0">
              <a:latin typeface="+mj-lt"/>
            </a:endParaRPr>
          </a:p>
        </p:txBody>
      </p:sp>
      <p:sp>
        <p:nvSpPr>
          <p:cNvPr id="9" name="Rectangle 8"/>
          <p:cNvSpPr/>
          <p:nvPr/>
        </p:nvSpPr>
        <p:spPr>
          <a:xfrm>
            <a:off x="4252809" y="5538598"/>
            <a:ext cx="7358510" cy="830997"/>
          </a:xfrm>
          <a:prstGeom prst="rect">
            <a:avLst/>
          </a:prstGeom>
        </p:spPr>
        <p:txBody>
          <a:bodyPr wrap="square">
            <a:spAutoFit/>
          </a:bodyPr>
          <a:lstStyle/>
          <a:p>
            <a:r>
              <a:rPr lang="en-US" sz="2400" dirty="0">
                <a:latin typeface="+mj-lt"/>
              </a:rPr>
              <a:t>I </a:t>
            </a:r>
            <a:r>
              <a:rPr lang="en-US" sz="2400" dirty="0" smtClean="0">
                <a:latin typeface="+mj-lt"/>
              </a:rPr>
              <a:t>don’t feel that I could name many (or any!) of David Bowie’s number one singles.</a:t>
            </a:r>
            <a:endParaRPr lang="en-US" sz="2400" dirty="0">
              <a:latin typeface="+mj-lt"/>
            </a:endParaRPr>
          </a:p>
        </p:txBody>
      </p:sp>
    </p:spTree>
    <p:extLst>
      <p:ext uri="{BB962C8B-B14F-4D97-AF65-F5344CB8AC3E}">
        <p14:creationId xmlns:p14="http://schemas.microsoft.com/office/powerpoint/2010/main" val="147634930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9600" y="2088738"/>
            <a:ext cx="11277600" cy="1470025"/>
          </a:xfrm>
        </p:spPr>
        <p:txBody>
          <a:bodyPr>
            <a:normAutofit/>
          </a:bodyPr>
          <a:lstStyle/>
          <a:p>
            <a:r>
              <a:rPr lang="en-GB" sz="7200" b="1" dirty="0" smtClean="0"/>
              <a:t>Planners</a:t>
            </a:r>
            <a:endParaRPr lang="en-GB" sz="7200" b="1" dirty="0"/>
          </a:p>
        </p:txBody>
      </p:sp>
      <p:sp>
        <p:nvSpPr>
          <p:cNvPr id="3" name="Subtitle 2"/>
          <p:cNvSpPr>
            <a:spLocks noGrp="1"/>
          </p:cNvSpPr>
          <p:nvPr>
            <p:ph type="subTitle" idx="1"/>
          </p:nvPr>
        </p:nvSpPr>
        <p:spPr>
          <a:xfrm>
            <a:off x="609600" y="4295731"/>
            <a:ext cx="11277600" cy="685800"/>
          </a:xfrm>
        </p:spPr>
        <p:txBody>
          <a:bodyPr>
            <a:normAutofit/>
          </a:bodyPr>
          <a:lstStyle/>
          <a:p>
            <a:r>
              <a:rPr lang="en-GB" dirty="0" smtClean="0">
                <a:latin typeface="+mj-lt"/>
              </a:rPr>
              <a:t>A brief digression</a:t>
            </a:r>
            <a:endParaRPr lang="en-GB" dirty="0">
              <a:latin typeface="+mj-lt"/>
            </a:endParaRPr>
          </a:p>
        </p:txBody>
      </p:sp>
    </p:spTree>
    <p:extLst>
      <p:ext uri="{BB962C8B-B14F-4D97-AF65-F5344CB8AC3E}">
        <p14:creationId xmlns:p14="http://schemas.microsoft.com/office/powerpoint/2010/main" val="361409020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GB" b="1" dirty="0" smtClean="0">
                <a:solidFill>
                  <a:schemeClr val="accent6"/>
                </a:solidFill>
              </a:rPr>
              <a:t>A “learning diary”</a:t>
            </a:r>
            <a:endParaRPr lang="en-GB" b="1" dirty="0">
              <a:solidFill>
                <a:schemeClr val="accent6"/>
              </a:solidFill>
            </a:endParaRPr>
          </a:p>
        </p:txBody>
      </p:sp>
      <p:sp>
        <p:nvSpPr>
          <p:cNvPr id="9" name="Content Placeholder 8"/>
          <p:cNvSpPr>
            <a:spLocks noGrp="1"/>
          </p:cNvSpPr>
          <p:nvPr>
            <p:ph idx="1"/>
          </p:nvPr>
        </p:nvSpPr>
        <p:spPr>
          <a:xfrm>
            <a:off x="6338170" y="2327715"/>
            <a:ext cx="5561556" cy="4024125"/>
          </a:xfrm>
        </p:spPr>
        <p:txBody>
          <a:bodyPr>
            <a:normAutofit/>
          </a:bodyPr>
          <a:lstStyle/>
          <a:p>
            <a:pPr marL="0" indent="0">
              <a:buNone/>
            </a:pPr>
            <a:r>
              <a:rPr lang="en-GB" dirty="0" smtClean="0">
                <a:latin typeface="+mj-lt"/>
              </a:rPr>
              <a:t>“It may be worth asking students to keep a work diary that details what they think they are learning, indicators of their progress, how confident they are that they will achieve these learning intentions, and their perceptions of their degree of success” </a:t>
            </a:r>
            <a:r>
              <a:rPr lang="en-GB" i="1" dirty="0" smtClean="0">
                <a:latin typeface="+mj-lt"/>
              </a:rPr>
              <a:t>(Chapter 8)</a:t>
            </a:r>
            <a:endParaRPr lang="en-GB" i="1" dirty="0">
              <a:latin typeface="+mj-lt"/>
            </a:endParaRPr>
          </a:p>
        </p:txBody>
      </p:sp>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t="8983" b="55449"/>
          <a:stretch/>
        </p:blipFill>
        <p:spPr>
          <a:xfrm>
            <a:off x="697282" y="2470132"/>
            <a:ext cx="5271259" cy="2499845"/>
          </a:xfrm>
          <a:prstGeom prst="rect">
            <a:avLst/>
          </a:prstGeom>
        </p:spPr>
      </p:pic>
    </p:spTree>
    <p:extLst>
      <p:ext uri="{BB962C8B-B14F-4D97-AF65-F5344CB8AC3E}">
        <p14:creationId xmlns:p14="http://schemas.microsoft.com/office/powerpoint/2010/main" val="71211067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chemeClr val="accent6"/>
                </a:solidFill>
              </a:rPr>
              <a:t>But it’s all about how we use it</a:t>
            </a:r>
            <a:endParaRPr lang="en-GB" b="1" dirty="0">
              <a:solidFill>
                <a:schemeClr val="accent6"/>
              </a:solidFill>
            </a:endParaRPr>
          </a:p>
        </p:txBody>
      </p:sp>
      <p:sp>
        <p:nvSpPr>
          <p:cNvPr id="3" name="Content Placeholder 2"/>
          <p:cNvSpPr>
            <a:spLocks noGrp="1"/>
          </p:cNvSpPr>
          <p:nvPr>
            <p:ph idx="1"/>
          </p:nvPr>
        </p:nvSpPr>
        <p:spPr>
          <a:xfrm>
            <a:off x="5999966" y="2432554"/>
            <a:ext cx="5724396" cy="4024125"/>
          </a:xfrm>
        </p:spPr>
        <p:txBody>
          <a:bodyPr>
            <a:normAutofit lnSpcReduction="10000"/>
          </a:bodyPr>
          <a:lstStyle/>
          <a:p>
            <a:r>
              <a:rPr lang="en-GB" sz="2400" dirty="0" smtClean="0">
                <a:latin typeface="+mj-lt"/>
              </a:rPr>
              <a:t>We need to teach students how to be critical evaluators of their learning.</a:t>
            </a:r>
          </a:p>
          <a:p>
            <a:endParaRPr lang="en-GB" sz="2400" dirty="0">
              <a:solidFill>
                <a:schemeClr val="accent2"/>
              </a:solidFill>
              <a:latin typeface="+mj-lt"/>
            </a:endParaRPr>
          </a:p>
          <a:p>
            <a:r>
              <a:rPr lang="en-GB" sz="2400" b="1" dirty="0" smtClean="0">
                <a:latin typeface="+mj-lt"/>
              </a:rPr>
              <a:t>Discuss </a:t>
            </a:r>
            <a:r>
              <a:rPr lang="en-GB" sz="2400" dirty="0" smtClean="0">
                <a:latin typeface="+mj-lt"/>
              </a:rPr>
              <a:t>(~2 minutes):</a:t>
            </a:r>
          </a:p>
          <a:p>
            <a:pPr lvl="1"/>
            <a:r>
              <a:rPr lang="en-GB" sz="2400" dirty="0" smtClean="0">
                <a:latin typeface="+mj-lt"/>
              </a:rPr>
              <a:t>Something you do (or have seen someone else do) to support Planer use as a self-evaluation Learning Log .</a:t>
            </a:r>
          </a:p>
          <a:p>
            <a:pPr lvl="1"/>
            <a:endParaRPr lang="en-GB" sz="2400" dirty="0">
              <a:latin typeface="+mj-lt"/>
            </a:endParaRPr>
          </a:p>
          <a:p>
            <a:r>
              <a:rPr lang="en-GB" sz="2400" b="1" dirty="0" smtClean="0">
                <a:latin typeface="+mj-lt"/>
              </a:rPr>
              <a:t>Write down </a:t>
            </a:r>
            <a:r>
              <a:rPr lang="en-GB" sz="2400" dirty="0" smtClean="0">
                <a:latin typeface="+mj-lt"/>
              </a:rPr>
              <a:t>one thing on your show-me board.</a:t>
            </a:r>
          </a:p>
          <a:p>
            <a:endParaRPr lang="en-GB" sz="2400" dirty="0">
              <a:latin typeface="+mj-lt"/>
            </a:endParaRPr>
          </a:p>
        </p:txBody>
      </p:sp>
      <p:pic>
        <p:nvPicPr>
          <p:cNvPr id="5" name="Picture 4"/>
          <p:cNvPicPr>
            <a:picLocks noChangeAspect="1"/>
          </p:cNvPicPr>
          <p:nvPr/>
        </p:nvPicPr>
        <p:blipFill rotWithShape="1">
          <a:blip r:embed="rId2">
            <a:extLst>
              <a:ext uri="{28A0092B-C50C-407E-A947-70E740481C1C}">
                <a14:useLocalDpi xmlns:a14="http://schemas.microsoft.com/office/drawing/2010/main" val="0"/>
              </a:ext>
            </a:extLst>
          </a:blip>
          <a:srcRect t="8983" b="55449"/>
          <a:stretch/>
        </p:blipFill>
        <p:spPr>
          <a:xfrm>
            <a:off x="697282" y="2470132"/>
            <a:ext cx="5271259" cy="2499845"/>
          </a:xfrm>
          <a:prstGeom prst="rect">
            <a:avLst/>
          </a:prstGeom>
        </p:spPr>
      </p:pic>
    </p:spTree>
    <p:extLst>
      <p:ext uri="{BB962C8B-B14F-4D97-AF65-F5344CB8AC3E}">
        <p14:creationId xmlns:p14="http://schemas.microsoft.com/office/powerpoint/2010/main" val="16507981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chemeClr val="accent6"/>
                </a:solidFill>
              </a:rPr>
              <a:t>A note of caution about where we are</a:t>
            </a:r>
            <a:endParaRPr lang="en-GB" b="1" dirty="0">
              <a:solidFill>
                <a:schemeClr val="accent6"/>
              </a:solidFill>
            </a:endParaRPr>
          </a:p>
        </p:txBody>
      </p:sp>
      <p:sp>
        <p:nvSpPr>
          <p:cNvPr id="3" name="Content Placeholder 2"/>
          <p:cNvSpPr>
            <a:spLocks noGrp="1"/>
          </p:cNvSpPr>
          <p:nvPr>
            <p:ph idx="1"/>
          </p:nvPr>
        </p:nvSpPr>
        <p:spPr/>
        <p:txBody>
          <a:bodyPr>
            <a:normAutofit/>
          </a:bodyPr>
          <a:lstStyle/>
          <a:p>
            <a:r>
              <a:rPr lang="en-GB" dirty="0" smtClean="0">
                <a:latin typeface="+mj-lt"/>
              </a:rPr>
              <a:t>When asked in Registration about what they were learning about in a subject last week, too many students (including Senior students) said: “I don’t know”.</a:t>
            </a:r>
          </a:p>
          <a:p>
            <a:pPr lvl="1"/>
            <a:r>
              <a:rPr lang="en-GB" dirty="0" smtClean="0">
                <a:latin typeface="+mj-lt"/>
              </a:rPr>
              <a:t>Which just isn’t good enough – they should know!</a:t>
            </a:r>
          </a:p>
          <a:p>
            <a:pPr lvl="1"/>
            <a:r>
              <a:rPr lang="en-GB" dirty="0" smtClean="0">
                <a:latin typeface="+mj-lt"/>
              </a:rPr>
              <a:t>And more than knowing what they were learning about, they should have an appreciation of how well they felt they learned it.</a:t>
            </a:r>
          </a:p>
          <a:p>
            <a:pPr lvl="2"/>
            <a:r>
              <a:rPr lang="en-GB" dirty="0" smtClean="0">
                <a:latin typeface="+mj-lt"/>
              </a:rPr>
              <a:t>They should be able to evaluate their own learning</a:t>
            </a:r>
          </a:p>
          <a:p>
            <a:pPr lvl="2"/>
            <a:r>
              <a:rPr lang="en-GB" dirty="0" smtClean="0">
                <a:latin typeface="+mj-lt"/>
              </a:rPr>
              <a:t>We all have a responsibility to show that we expect this of them and to teach them how to do it meaningfully</a:t>
            </a:r>
          </a:p>
        </p:txBody>
      </p:sp>
    </p:spTree>
    <p:extLst>
      <p:ext uri="{BB962C8B-B14F-4D97-AF65-F5344CB8AC3E}">
        <p14:creationId xmlns:p14="http://schemas.microsoft.com/office/powerpoint/2010/main" val="35900732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9600" y="2088738"/>
            <a:ext cx="11277600" cy="1470025"/>
          </a:xfrm>
        </p:spPr>
        <p:txBody>
          <a:bodyPr>
            <a:normAutofit/>
          </a:bodyPr>
          <a:lstStyle/>
          <a:p>
            <a:r>
              <a:rPr lang="en-GB" sz="7200" b="1" dirty="0" smtClean="0"/>
              <a:t>Back to Bowie</a:t>
            </a:r>
            <a:endParaRPr lang="en-GB" sz="7200" b="1" dirty="0"/>
          </a:p>
        </p:txBody>
      </p:sp>
      <p:sp>
        <p:nvSpPr>
          <p:cNvPr id="3" name="Subtitle 2"/>
          <p:cNvSpPr>
            <a:spLocks noGrp="1"/>
          </p:cNvSpPr>
          <p:nvPr>
            <p:ph type="subTitle" idx="1"/>
          </p:nvPr>
        </p:nvSpPr>
        <p:spPr>
          <a:xfrm>
            <a:off x="609600" y="4295731"/>
            <a:ext cx="11277600" cy="685800"/>
          </a:xfrm>
        </p:spPr>
        <p:txBody>
          <a:bodyPr>
            <a:normAutofit/>
          </a:bodyPr>
          <a:lstStyle/>
          <a:p>
            <a:endParaRPr lang="en-GB" dirty="0">
              <a:latin typeface="+mj-lt"/>
            </a:endParaRPr>
          </a:p>
        </p:txBody>
      </p:sp>
    </p:spTree>
    <p:extLst>
      <p:ext uri="{BB962C8B-B14F-4D97-AF65-F5344CB8AC3E}">
        <p14:creationId xmlns:p14="http://schemas.microsoft.com/office/powerpoint/2010/main" val="25214473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chemeClr val="accent6"/>
                </a:solidFill>
              </a:rPr>
              <a:t>Some thoughts on the “lesson”</a:t>
            </a:r>
            <a:endParaRPr lang="en-GB" b="1" dirty="0">
              <a:solidFill>
                <a:schemeClr val="accent6"/>
              </a:solidFill>
            </a:endParaRPr>
          </a:p>
        </p:txBody>
      </p:sp>
      <p:sp>
        <p:nvSpPr>
          <p:cNvPr id="3" name="Content Placeholder 2"/>
          <p:cNvSpPr>
            <a:spLocks noGrp="1"/>
          </p:cNvSpPr>
          <p:nvPr>
            <p:ph idx="1"/>
          </p:nvPr>
        </p:nvSpPr>
        <p:spPr>
          <a:xfrm>
            <a:off x="609600" y="2249423"/>
            <a:ext cx="10972800" cy="4439475"/>
          </a:xfrm>
        </p:spPr>
        <p:txBody>
          <a:bodyPr>
            <a:normAutofit fontScale="77500" lnSpcReduction="20000"/>
          </a:bodyPr>
          <a:lstStyle/>
          <a:p>
            <a:r>
              <a:rPr lang="en-GB" dirty="0" smtClean="0">
                <a:latin typeface="+mj-lt"/>
              </a:rPr>
              <a:t>The intention was to build in </a:t>
            </a:r>
            <a:r>
              <a:rPr lang="en-GB" b="1" dirty="0" smtClean="0">
                <a:latin typeface="+mj-lt"/>
              </a:rPr>
              <a:t>discussion</a:t>
            </a:r>
            <a:r>
              <a:rPr lang="en-GB" dirty="0" smtClean="0">
                <a:latin typeface="+mj-lt"/>
              </a:rPr>
              <a:t> (not necessarily whole-class).</a:t>
            </a:r>
          </a:p>
          <a:p>
            <a:endParaRPr lang="en-GB" dirty="0">
              <a:latin typeface="+mj-lt"/>
            </a:endParaRPr>
          </a:p>
          <a:p>
            <a:r>
              <a:rPr lang="en-GB" dirty="0" smtClean="0">
                <a:latin typeface="+mj-lt"/>
              </a:rPr>
              <a:t>As much as possible, we were attempting to make learning (or thinking) visible – to me and to other participants.</a:t>
            </a:r>
          </a:p>
          <a:p>
            <a:endParaRPr lang="en-GB" dirty="0">
              <a:latin typeface="+mj-lt"/>
            </a:endParaRPr>
          </a:p>
          <a:p>
            <a:r>
              <a:rPr lang="en-GB" dirty="0" smtClean="0">
                <a:latin typeface="+mj-lt"/>
              </a:rPr>
              <a:t>The plan was for </a:t>
            </a:r>
            <a:r>
              <a:rPr lang="en-GB" b="1" dirty="0" smtClean="0">
                <a:latin typeface="+mj-lt"/>
              </a:rPr>
              <a:t>you to work harder than me</a:t>
            </a:r>
            <a:r>
              <a:rPr lang="en-GB" dirty="0" smtClean="0">
                <a:latin typeface="+mj-lt"/>
              </a:rPr>
              <a:t>.</a:t>
            </a:r>
          </a:p>
          <a:p>
            <a:endParaRPr lang="en-GB" dirty="0">
              <a:latin typeface="+mj-lt"/>
            </a:endParaRPr>
          </a:p>
          <a:p>
            <a:r>
              <a:rPr lang="en-GB" dirty="0" smtClean="0">
                <a:latin typeface="+mj-lt"/>
              </a:rPr>
              <a:t>A key role for me was to </a:t>
            </a:r>
            <a:r>
              <a:rPr lang="en-GB" b="1" dirty="0" smtClean="0">
                <a:latin typeface="+mj-lt"/>
              </a:rPr>
              <a:t>watch and listen</a:t>
            </a:r>
            <a:r>
              <a:rPr lang="en-GB" dirty="0" smtClean="0">
                <a:latin typeface="+mj-lt"/>
              </a:rPr>
              <a:t>, directing you to key points (including misconceptions and errors).</a:t>
            </a:r>
          </a:p>
          <a:p>
            <a:endParaRPr lang="en-GB" dirty="0">
              <a:latin typeface="+mj-lt"/>
            </a:endParaRPr>
          </a:p>
          <a:p>
            <a:r>
              <a:rPr lang="en-GB" dirty="0" smtClean="0">
                <a:latin typeface="+mj-lt"/>
              </a:rPr>
              <a:t>It was about </a:t>
            </a:r>
            <a:r>
              <a:rPr lang="en-GB" b="1" dirty="0" smtClean="0">
                <a:latin typeface="+mj-lt"/>
              </a:rPr>
              <a:t>everyone learning together </a:t>
            </a:r>
            <a:r>
              <a:rPr lang="en-GB" dirty="0" smtClean="0">
                <a:latin typeface="+mj-lt"/>
              </a:rPr>
              <a:t>and to draw on thinking from everyone.</a:t>
            </a:r>
          </a:p>
          <a:p>
            <a:endParaRPr lang="en-GB" dirty="0">
              <a:latin typeface="+mj-lt"/>
            </a:endParaRPr>
          </a:p>
          <a:p>
            <a:r>
              <a:rPr lang="en-GB" dirty="0" smtClean="0">
                <a:latin typeface="+mj-lt"/>
              </a:rPr>
              <a:t>My job was to </a:t>
            </a:r>
            <a:r>
              <a:rPr lang="en-GB" b="1" dirty="0" smtClean="0">
                <a:latin typeface="+mj-lt"/>
              </a:rPr>
              <a:t>activate</a:t>
            </a:r>
            <a:r>
              <a:rPr lang="en-GB" dirty="0" smtClean="0">
                <a:latin typeface="+mj-lt"/>
              </a:rPr>
              <a:t> that learning experience and </a:t>
            </a:r>
            <a:r>
              <a:rPr lang="en-GB" b="1" dirty="0" smtClean="0">
                <a:latin typeface="+mj-lt"/>
              </a:rPr>
              <a:t>evaluate</a:t>
            </a:r>
            <a:r>
              <a:rPr lang="en-GB" dirty="0" smtClean="0">
                <a:latin typeface="+mj-lt"/>
              </a:rPr>
              <a:t> its impact on your learning.</a:t>
            </a:r>
            <a:endParaRPr lang="en-GB" dirty="0">
              <a:latin typeface="+mj-lt"/>
            </a:endParaRPr>
          </a:p>
        </p:txBody>
      </p:sp>
    </p:spTree>
    <p:extLst>
      <p:ext uri="{BB962C8B-B14F-4D97-AF65-F5344CB8AC3E}">
        <p14:creationId xmlns:p14="http://schemas.microsoft.com/office/powerpoint/2010/main" val="6469380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chemeClr val="accent6"/>
                </a:solidFill>
              </a:rPr>
              <a:t>A personal thought</a:t>
            </a:r>
            <a:endParaRPr lang="en-GB" b="1" dirty="0">
              <a:solidFill>
                <a:schemeClr val="accent6"/>
              </a:solidFill>
            </a:endParaRPr>
          </a:p>
        </p:txBody>
      </p:sp>
      <p:sp>
        <p:nvSpPr>
          <p:cNvPr id="3" name="Content Placeholder 2"/>
          <p:cNvSpPr>
            <a:spLocks noGrp="1"/>
          </p:cNvSpPr>
          <p:nvPr>
            <p:ph idx="1"/>
          </p:nvPr>
        </p:nvSpPr>
        <p:spPr/>
        <p:txBody>
          <a:bodyPr>
            <a:normAutofit lnSpcReduction="10000"/>
          </a:bodyPr>
          <a:lstStyle/>
          <a:p>
            <a:r>
              <a:rPr lang="en-GB" dirty="0" smtClean="0">
                <a:latin typeface="+mj-lt"/>
              </a:rPr>
              <a:t>It was about surface knowledge.</a:t>
            </a:r>
          </a:p>
          <a:p>
            <a:pPr marL="109728" indent="0">
              <a:buNone/>
            </a:pPr>
            <a:endParaRPr lang="en-GB" dirty="0">
              <a:latin typeface="+mj-lt"/>
            </a:endParaRPr>
          </a:p>
          <a:p>
            <a:r>
              <a:rPr lang="en-GB" dirty="0" smtClean="0">
                <a:latin typeface="+mj-lt"/>
              </a:rPr>
              <a:t>But this surface knowledge is required to develop deeper knowledge</a:t>
            </a:r>
            <a:endParaRPr lang="en-GB" dirty="0">
              <a:latin typeface="+mj-lt"/>
            </a:endParaRPr>
          </a:p>
          <a:p>
            <a:pPr lvl="1"/>
            <a:r>
              <a:rPr lang="en-GB" dirty="0" smtClean="0">
                <a:latin typeface="+mj-lt"/>
              </a:rPr>
              <a:t>e.g. success criteria might be “construct a reasoned argument as to whether or not you agree that David Bowie is a more successful artist than The Beatles”.</a:t>
            </a:r>
          </a:p>
          <a:p>
            <a:pPr lvl="1"/>
            <a:endParaRPr lang="en-GB" dirty="0">
              <a:latin typeface="+mj-lt"/>
            </a:endParaRPr>
          </a:p>
          <a:p>
            <a:r>
              <a:rPr lang="en-GB" dirty="0" smtClean="0">
                <a:latin typeface="+mj-lt"/>
              </a:rPr>
              <a:t>If we are to address the “attainment gap” and teach meaningful skills development, it is essential to teach core knowledge.</a:t>
            </a:r>
            <a:endParaRPr lang="en-GB" dirty="0">
              <a:latin typeface="+mj-lt"/>
            </a:endParaRPr>
          </a:p>
        </p:txBody>
      </p:sp>
    </p:spTree>
    <p:extLst>
      <p:ext uri="{BB962C8B-B14F-4D97-AF65-F5344CB8AC3E}">
        <p14:creationId xmlns:p14="http://schemas.microsoft.com/office/powerpoint/2010/main" val="2602729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9600" y="2213998"/>
            <a:ext cx="11277600" cy="1470025"/>
          </a:xfrm>
        </p:spPr>
        <p:txBody>
          <a:bodyPr>
            <a:normAutofit/>
          </a:bodyPr>
          <a:lstStyle/>
          <a:p>
            <a:r>
              <a:rPr lang="en-GB" sz="7200" b="1" dirty="0" smtClean="0"/>
              <a:t>“Assessment”</a:t>
            </a:r>
            <a:endParaRPr lang="en-GB" sz="7200" b="1" dirty="0"/>
          </a:p>
        </p:txBody>
      </p:sp>
    </p:spTree>
    <p:extLst>
      <p:ext uri="{BB962C8B-B14F-4D97-AF65-F5344CB8AC3E}">
        <p14:creationId xmlns:p14="http://schemas.microsoft.com/office/powerpoint/2010/main" val="200825949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chemeClr val="accent6"/>
                </a:solidFill>
              </a:rPr>
              <a:t>“Assessment”</a:t>
            </a:r>
            <a:endParaRPr lang="en-GB" b="1" dirty="0">
              <a:solidFill>
                <a:schemeClr val="accent6"/>
              </a:solidFill>
            </a:endParaRPr>
          </a:p>
        </p:txBody>
      </p:sp>
      <p:sp>
        <p:nvSpPr>
          <p:cNvPr id="3" name="Content Placeholder 2"/>
          <p:cNvSpPr>
            <a:spLocks noGrp="1"/>
          </p:cNvSpPr>
          <p:nvPr>
            <p:ph idx="1"/>
          </p:nvPr>
        </p:nvSpPr>
        <p:spPr/>
        <p:txBody>
          <a:bodyPr>
            <a:normAutofit/>
          </a:bodyPr>
          <a:lstStyle/>
          <a:p>
            <a:pPr marL="109728" indent="0">
              <a:buNone/>
            </a:pPr>
            <a:r>
              <a:rPr lang="en-GB" sz="2800" b="1" dirty="0" smtClean="0">
                <a:latin typeface="+mj-lt"/>
              </a:rPr>
              <a:t>Think (~10 seconds):</a:t>
            </a:r>
            <a:endParaRPr lang="en-GB" sz="2800" dirty="0">
              <a:latin typeface="+mj-lt"/>
            </a:endParaRPr>
          </a:p>
          <a:p>
            <a:pPr lvl="1"/>
            <a:r>
              <a:rPr lang="en-GB" sz="2800" dirty="0" smtClean="0">
                <a:latin typeface="+mj-lt"/>
              </a:rPr>
              <a:t>Should </a:t>
            </a:r>
            <a:r>
              <a:rPr lang="en-GB" sz="2800" dirty="0">
                <a:latin typeface="+mj-lt"/>
              </a:rPr>
              <a:t>we be trying to reduce assessment</a:t>
            </a:r>
            <a:r>
              <a:rPr lang="en-GB" sz="2800" dirty="0" smtClean="0">
                <a:latin typeface="+mj-lt"/>
              </a:rPr>
              <a:t>?</a:t>
            </a:r>
          </a:p>
          <a:p>
            <a:pPr lvl="1"/>
            <a:endParaRPr lang="en-GB" sz="2800" dirty="0">
              <a:latin typeface="+mj-lt"/>
            </a:endParaRPr>
          </a:p>
          <a:p>
            <a:pPr marL="109728" indent="0">
              <a:buNone/>
            </a:pPr>
            <a:r>
              <a:rPr lang="en-GB" sz="3000" b="1" dirty="0" smtClean="0">
                <a:latin typeface="+mj-lt"/>
              </a:rPr>
              <a:t>Show of hands: </a:t>
            </a:r>
            <a:r>
              <a:rPr lang="en-GB" sz="3000" dirty="0">
                <a:latin typeface="+mj-lt"/>
              </a:rPr>
              <a:t>Y</a:t>
            </a:r>
            <a:r>
              <a:rPr lang="en-GB" sz="3000" dirty="0" smtClean="0">
                <a:latin typeface="+mj-lt"/>
              </a:rPr>
              <a:t>es? No?</a:t>
            </a:r>
            <a:endParaRPr lang="en-GB" sz="3000" dirty="0">
              <a:latin typeface="+mj-lt"/>
            </a:endParaRPr>
          </a:p>
          <a:p>
            <a:pPr marL="457200" lvl="1" indent="0">
              <a:buNone/>
            </a:pPr>
            <a:endParaRPr lang="en-GB" sz="2800" dirty="0">
              <a:latin typeface="+mj-lt"/>
            </a:endParaRPr>
          </a:p>
          <a:p>
            <a:pPr lvl="1"/>
            <a:endParaRPr lang="en-GB" sz="2800" dirty="0">
              <a:latin typeface="+mj-lt"/>
            </a:endParaRPr>
          </a:p>
          <a:p>
            <a:endParaRPr lang="en-GB" sz="2800" dirty="0">
              <a:latin typeface="+mj-lt"/>
            </a:endParaRPr>
          </a:p>
        </p:txBody>
      </p:sp>
    </p:spTree>
    <p:extLst>
      <p:ext uri="{BB962C8B-B14F-4D97-AF65-F5344CB8AC3E}">
        <p14:creationId xmlns:p14="http://schemas.microsoft.com/office/powerpoint/2010/main" val="38871993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smtClean="0">
                <a:solidFill>
                  <a:schemeClr val="accent6"/>
                </a:solidFill>
              </a:rPr>
              <a:t>Should we be trying to reduce assessment?</a:t>
            </a:r>
            <a:endParaRPr lang="en-GB" b="1" dirty="0">
              <a:solidFill>
                <a:schemeClr val="accent6"/>
              </a:solidFill>
            </a:endParaRPr>
          </a:p>
        </p:txBody>
      </p:sp>
      <p:sp>
        <p:nvSpPr>
          <p:cNvPr id="3" name="Content Placeholder 2"/>
          <p:cNvSpPr>
            <a:spLocks noGrp="1"/>
          </p:cNvSpPr>
          <p:nvPr>
            <p:ph idx="1"/>
          </p:nvPr>
        </p:nvSpPr>
        <p:spPr/>
        <p:txBody>
          <a:bodyPr>
            <a:normAutofit lnSpcReduction="10000"/>
          </a:bodyPr>
          <a:lstStyle/>
          <a:p>
            <a:r>
              <a:rPr lang="en-GB" dirty="0" smtClean="0">
                <a:latin typeface="+mj-lt"/>
              </a:rPr>
              <a:t>No – we need more assessment!</a:t>
            </a:r>
          </a:p>
          <a:p>
            <a:endParaRPr lang="en-GB" dirty="0">
              <a:latin typeface="+mj-lt"/>
            </a:endParaRPr>
          </a:p>
          <a:p>
            <a:r>
              <a:rPr lang="en-GB" dirty="0" smtClean="0">
                <a:latin typeface="+mj-lt"/>
              </a:rPr>
              <a:t>We should be using assessment in every lesson – beginning, middle and end.</a:t>
            </a:r>
          </a:p>
          <a:p>
            <a:endParaRPr lang="en-GB" dirty="0">
              <a:latin typeface="+mj-lt"/>
            </a:endParaRPr>
          </a:p>
          <a:p>
            <a:r>
              <a:rPr lang="en-GB" dirty="0">
                <a:latin typeface="+mj-lt"/>
              </a:rPr>
              <a:t>But using the </a:t>
            </a:r>
            <a:r>
              <a:rPr lang="en-GB" i="1" dirty="0">
                <a:latin typeface="+mj-lt"/>
              </a:rPr>
              <a:t>right kind </a:t>
            </a:r>
            <a:r>
              <a:rPr lang="en-GB" dirty="0">
                <a:latin typeface="+mj-lt"/>
              </a:rPr>
              <a:t>of assessment</a:t>
            </a:r>
          </a:p>
          <a:p>
            <a:pPr lvl="1"/>
            <a:r>
              <a:rPr lang="en-GB" dirty="0">
                <a:latin typeface="+mj-lt"/>
              </a:rPr>
              <a:t>I’m not talking about </a:t>
            </a:r>
            <a:r>
              <a:rPr lang="en-GB" dirty="0" smtClean="0">
                <a:latin typeface="+mj-lt"/>
              </a:rPr>
              <a:t>30-mark tests.</a:t>
            </a:r>
            <a:endParaRPr lang="en-GB" dirty="0">
              <a:latin typeface="+mj-lt"/>
            </a:endParaRPr>
          </a:p>
          <a:p>
            <a:pPr marL="109728" indent="0">
              <a:buNone/>
            </a:pPr>
            <a:endParaRPr lang="en-GB" dirty="0">
              <a:latin typeface="+mj-lt"/>
            </a:endParaRPr>
          </a:p>
          <a:p>
            <a:r>
              <a:rPr lang="en-GB" dirty="0" smtClean="0">
                <a:latin typeface="+mj-lt"/>
              </a:rPr>
              <a:t>To evaluate impact, we need to be assessing learning constantly and relentlessly. </a:t>
            </a:r>
          </a:p>
          <a:p>
            <a:endParaRPr lang="en-GB" dirty="0">
              <a:latin typeface="+mj-lt"/>
            </a:endParaRPr>
          </a:p>
          <a:p>
            <a:endParaRPr lang="en-GB" dirty="0">
              <a:latin typeface="+mj-lt"/>
            </a:endParaRPr>
          </a:p>
        </p:txBody>
      </p:sp>
    </p:spTree>
    <p:extLst>
      <p:ext uri="{BB962C8B-B14F-4D97-AF65-F5344CB8AC3E}">
        <p14:creationId xmlns:p14="http://schemas.microsoft.com/office/powerpoint/2010/main" val="2931142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smtClean="0">
                <a:solidFill>
                  <a:schemeClr val="accent6"/>
                </a:solidFill>
              </a:rPr>
              <a:t>Activity</a:t>
            </a:r>
            <a:endParaRPr lang="en-GB" b="1" dirty="0">
              <a:solidFill>
                <a:schemeClr val="accent6"/>
              </a:solidFill>
            </a:endParaRPr>
          </a:p>
        </p:txBody>
      </p:sp>
      <p:sp>
        <p:nvSpPr>
          <p:cNvPr id="3" name="Content Placeholder 2"/>
          <p:cNvSpPr>
            <a:spLocks noGrp="1"/>
          </p:cNvSpPr>
          <p:nvPr>
            <p:ph idx="1"/>
          </p:nvPr>
        </p:nvSpPr>
        <p:spPr/>
        <p:txBody>
          <a:bodyPr>
            <a:normAutofit/>
          </a:bodyPr>
          <a:lstStyle/>
          <a:p>
            <a:r>
              <a:rPr lang="en-GB" b="1" dirty="0" smtClean="0">
                <a:latin typeface="+mj-lt"/>
              </a:rPr>
              <a:t>Discuss</a:t>
            </a:r>
            <a:r>
              <a:rPr lang="en-GB" dirty="0" smtClean="0">
                <a:latin typeface="+mj-lt"/>
              </a:rPr>
              <a:t> (~3 minutes):</a:t>
            </a:r>
          </a:p>
          <a:p>
            <a:pPr lvl="1"/>
            <a:r>
              <a:rPr lang="en-GB" dirty="0" smtClean="0">
                <a:latin typeface="+mj-lt"/>
              </a:rPr>
              <a:t>What strategies do you typically use to assess learning (including prior learning) in lessons?</a:t>
            </a:r>
          </a:p>
          <a:p>
            <a:endParaRPr lang="en-GB" dirty="0">
              <a:latin typeface="+mj-lt"/>
            </a:endParaRPr>
          </a:p>
          <a:p>
            <a:r>
              <a:rPr lang="en-GB" dirty="0" smtClean="0">
                <a:latin typeface="+mj-lt"/>
              </a:rPr>
              <a:t>Write down one strategy on a show-me board.</a:t>
            </a:r>
          </a:p>
          <a:p>
            <a:endParaRPr lang="en-GB" dirty="0">
              <a:latin typeface="+mj-lt"/>
            </a:endParaRPr>
          </a:p>
          <a:p>
            <a:endParaRPr lang="en-GB" dirty="0">
              <a:latin typeface="+mj-lt"/>
            </a:endParaRPr>
          </a:p>
        </p:txBody>
      </p:sp>
    </p:spTree>
    <p:extLst>
      <p:ext uri="{BB962C8B-B14F-4D97-AF65-F5344CB8AC3E}">
        <p14:creationId xmlns:p14="http://schemas.microsoft.com/office/powerpoint/2010/main" val="26248170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210295" y="926203"/>
            <a:ext cx="5224075" cy="5224075"/>
          </a:xfrm>
          <a:prstGeom prst="rect">
            <a:avLst/>
          </a:prstGeom>
        </p:spPr>
      </p:pic>
    </p:spTree>
    <p:extLst>
      <p:ext uri="{BB962C8B-B14F-4D97-AF65-F5344CB8AC3E}">
        <p14:creationId xmlns:p14="http://schemas.microsoft.com/office/powerpoint/2010/main" val="297979198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5800" y="1327758"/>
            <a:ext cx="10820400" cy="5173249"/>
          </a:xfrm>
        </p:spPr>
        <p:txBody>
          <a:bodyPr>
            <a:normAutofit/>
          </a:bodyPr>
          <a:lstStyle/>
          <a:p>
            <a:r>
              <a:rPr lang="en-GB" sz="2400" dirty="0" smtClean="0">
                <a:latin typeface="+mj-lt"/>
              </a:rPr>
              <a:t>We explored some of these last August (in relation to lesson conclusions):</a:t>
            </a:r>
          </a:p>
          <a:p>
            <a:pPr marL="868680" lvl="1" indent="-457200">
              <a:buFont typeface="+mj-lt"/>
              <a:buAutoNum type="arabicPeriod"/>
            </a:pPr>
            <a:r>
              <a:rPr lang="en-GB" sz="2400" b="1" dirty="0" smtClean="0">
                <a:solidFill>
                  <a:schemeClr val="tx1"/>
                </a:solidFill>
                <a:latin typeface="+mj-lt"/>
              </a:rPr>
              <a:t>Questioning</a:t>
            </a:r>
          </a:p>
          <a:p>
            <a:pPr marL="868680" lvl="1" indent="-457200">
              <a:buFont typeface="+mj-lt"/>
              <a:buAutoNum type="arabicPeriod"/>
            </a:pPr>
            <a:r>
              <a:rPr lang="en-GB" sz="2400" b="1" dirty="0" smtClean="0">
                <a:solidFill>
                  <a:schemeClr val="tx1"/>
                </a:solidFill>
                <a:latin typeface="+mj-lt"/>
              </a:rPr>
              <a:t>Lists</a:t>
            </a:r>
            <a:r>
              <a:rPr lang="en-GB" sz="2400" dirty="0" smtClean="0">
                <a:solidFill>
                  <a:schemeClr val="tx1"/>
                </a:solidFill>
                <a:latin typeface="+mj-lt"/>
              </a:rPr>
              <a:t> e.g. “write down five things that you know about…” / “write down three things you learned today”</a:t>
            </a:r>
          </a:p>
          <a:p>
            <a:pPr marL="868680" lvl="1" indent="-457200">
              <a:buFont typeface="+mj-lt"/>
              <a:buAutoNum type="arabicPeriod"/>
            </a:pPr>
            <a:r>
              <a:rPr lang="en-GB" sz="2400" b="1" dirty="0" smtClean="0">
                <a:solidFill>
                  <a:schemeClr val="tx1"/>
                </a:solidFill>
                <a:latin typeface="+mj-lt"/>
              </a:rPr>
              <a:t>True/False statements</a:t>
            </a:r>
          </a:p>
          <a:p>
            <a:pPr marL="868680" lvl="1" indent="-457200">
              <a:buFont typeface="+mj-lt"/>
              <a:buAutoNum type="arabicPeriod"/>
            </a:pPr>
            <a:r>
              <a:rPr lang="en-GB" sz="2400" b="1" dirty="0" smtClean="0">
                <a:solidFill>
                  <a:schemeClr val="tx1"/>
                </a:solidFill>
                <a:latin typeface="+mj-lt"/>
              </a:rPr>
              <a:t>Sorting / grouping / ranking</a:t>
            </a:r>
          </a:p>
          <a:p>
            <a:pPr marL="868680" lvl="1" indent="-457200">
              <a:buFont typeface="+mj-lt"/>
              <a:buAutoNum type="arabicPeriod"/>
            </a:pPr>
            <a:r>
              <a:rPr lang="en-GB" sz="2400" b="1" dirty="0" smtClean="0">
                <a:solidFill>
                  <a:schemeClr val="tx1"/>
                </a:solidFill>
                <a:latin typeface="+mj-lt"/>
              </a:rPr>
              <a:t>Odd ones out</a:t>
            </a:r>
          </a:p>
          <a:p>
            <a:pPr marL="868680" lvl="1" indent="-457200">
              <a:buFont typeface="+mj-lt"/>
              <a:buAutoNum type="arabicPeriod"/>
            </a:pPr>
            <a:r>
              <a:rPr lang="en-GB" sz="2400" b="1" dirty="0" smtClean="0">
                <a:solidFill>
                  <a:schemeClr val="tx1"/>
                </a:solidFill>
                <a:latin typeface="+mj-lt"/>
              </a:rPr>
              <a:t>Deliberate mistakes</a:t>
            </a:r>
          </a:p>
          <a:p>
            <a:pPr marL="868680" lvl="1" indent="-457200">
              <a:buFont typeface="+mj-lt"/>
              <a:buAutoNum type="arabicPeriod"/>
            </a:pPr>
            <a:r>
              <a:rPr lang="en-GB" sz="2400" b="1" dirty="0" smtClean="0">
                <a:solidFill>
                  <a:schemeClr val="tx1"/>
                </a:solidFill>
                <a:latin typeface="+mj-lt"/>
              </a:rPr>
              <a:t>Matching</a:t>
            </a:r>
          </a:p>
          <a:p>
            <a:pPr marL="868680" lvl="1" indent="-457200">
              <a:buFont typeface="+mj-lt"/>
              <a:buAutoNum type="arabicPeriod"/>
            </a:pPr>
            <a:r>
              <a:rPr lang="en-GB" sz="2400" b="1" dirty="0" smtClean="0">
                <a:solidFill>
                  <a:schemeClr val="tx1"/>
                </a:solidFill>
                <a:latin typeface="+mj-lt"/>
              </a:rPr>
              <a:t>Concept Cartoons</a:t>
            </a:r>
          </a:p>
          <a:p>
            <a:pPr lvl="1"/>
            <a:endParaRPr lang="en-GB" sz="2400" dirty="0">
              <a:latin typeface="+mj-lt"/>
            </a:endParaRPr>
          </a:p>
        </p:txBody>
      </p:sp>
    </p:spTree>
    <p:extLst>
      <p:ext uri="{BB962C8B-B14F-4D97-AF65-F5344CB8AC3E}">
        <p14:creationId xmlns:p14="http://schemas.microsoft.com/office/powerpoint/2010/main" val="4150124070"/>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chemeClr val="accent6"/>
                </a:solidFill>
              </a:rPr>
              <a:t>Odd one out</a:t>
            </a:r>
            <a:endParaRPr lang="en-GB" b="1" dirty="0">
              <a:solidFill>
                <a:schemeClr val="accent6"/>
              </a:solidFill>
            </a:endParaRPr>
          </a:p>
        </p:txBody>
      </p:sp>
      <p:sp>
        <p:nvSpPr>
          <p:cNvPr id="4" name="Rectangle 3"/>
          <p:cNvSpPr/>
          <p:nvPr/>
        </p:nvSpPr>
        <p:spPr>
          <a:xfrm>
            <a:off x="2367419" y="2267211"/>
            <a:ext cx="2993721" cy="2129425"/>
          </a:xfrm>
          <a:prstGeom prst="rect">
            <a:avLst/>
          </a:prstGeom>
          <a:solidFill>
            <a:srgbClr val="FF006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smtClean="0">
                <a:latin typeface="+mj-lt"/>
              </a:rPr>
              <a:t>Changes</a:t>
            </a:r>
            <a:endParaRPr lang="en-GB" sz="3200" dirty="0">
              <a:latin typeface="+mj-lt"/>
            </a:endParaRPr>
          </a:p>
        </p:txBody>
      </p:sp>
      <p:sp>
        <p:nvSpPr>
          <p:cNvPr id="5" name="Rectangle 4"/>
          <p:cNvSpPr/>
          <p:nvPr/>
        </p:nvSpPr>
        <p:spPr>
          <a:xfrm>
            <a:off x="5513540" y="2267211"/>
            <a:ext cx="2993721" cy="2129425"/>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smtClean="0">
                <a:latin typeface="+mj-lt"/>
              </a:rPr>
              <a:t>Space Oddity</a:t>
            </a:r>
            <a:endParaRPr lang="en-GB" sz="3200" dirty="0">
              <a:latin typeface="+mj-lt"/>
            </a:endParaRPr>
          </a:p>
        </p:txBody>
      </p:sp>
      <p:sp>
        <p:nvSpPr>
          <p:cNvPr id="6" name="Rectangle 5"/>
          <p:cNvSpPr/>
          <p:nvPr/>
        </p:nvSpPr>
        <p:spPr>
          <a:xfrm>
            <a:off x="2367418" y="4523984"/>
            <a:ext cx="2993721" cy="2129425"/>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smtClean="0">
                <a:latin typeface="+mj-lt"/>
              </a:rPr>
              <a:t>Fashion</a:t>
            </a:r>
            <a:endParaRPr lang="en-GB" sz="3200" dirty="0">
              <a:latin typeface="+mj-lt"/>
            </a:endParaRPr>
          </a:p>
        </p:txBody>
      </p:sp>
      <p:sp>
        <p:nvSpPr>
          <p:cNvPr id="7" name="Rectangle 6"/>
          <p:cNvSpPr/>
          <p:nvPr/>
        </p:nvSpPr>
        <p:spPr>
          <a:xfrm>
            <a:off x="5513539" y="4523984"/>
            <a:ext cx="2993721" cy="2129425"/>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smtClean="0">
                <a:latin typeface="+mj-lt"/>
              </a:rPr>
              <a:t>Hallo </a:t>
            </a:r>
            <a:r>
              <a:rPr lang="en-GB" sz="3200" dirty="0" err="1" smtClean="0">
                <a:latin typeface="+mj-lt"/>
              </a:rPr>
              <a:t>Spaceboy</a:t>
            </a:r>
            <a:endParaRPr lang="en-GB" sz="3200" dirty="0">
              <a:latin typeface="+mj-lt"/>
            </a:endParaRPr>
          </a:p>
        </p:txBody>
      </p:sp>
    </p:spTree>
    <p:extLst>
      <p:ext uri="{BB962C8B-B14F-4D97-AF65-F5344CB8AC3E}">
        <p14:creationId xmlns:p14="http://schemas.microsoft.com/office/powerpoint/2010/main" val="331167614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chemeClr val="accent6"/>
                </a:solidFill>
              </a:rPr>
              <a:t>Sorting / grouping / ranking</a:t>
            </a:r>
            <a:endParaRPr lang="en-GB" b="1" dirty="0">
              <a:solidFill>
                <a:schemeClr val="accent6"/>
              </a:solidFill>
            </a:endParaRPr>
          </a:p>
        </p:txBody>
      </p:sp>
      <p:sp>
        <p:nvSpPr>
          <p:cNvPr id="3" name="Content Placeholder 2"/>
          <p:cNvSpPr>
            <a:spLocks noGrp="1"/>
          </p:cNvSpPr>
          <p:nvPr>
            <p:ph idx="1"/>
          </p:nvPr>
        </p:nvSpPr>
        <p:spPr/>
        <p:txBody>
          <a:bodyPr/>
          <a:lstStyle/>
          <a:p>
            <a:r>
              <a:rPr lang="en-GB" dirty="0" smtClean="0">
                <a:latin typeface="+mj-lt"/>
              </a:rPr>
              <a:t>Rank these David Bowie songs in order of UK chart success:</a:t>
            </a:r>
            <a:endParaRPr lang="en-GB" dirty="0">
              <a:latin typeface="+mj-lt"/>
            </a:endParaRPr>
          </a:p>
        </p:txBody>
      </p:sp>
      <p:sp>
        <p:nvSpPr>
          <p:cNvPr id="4" name="Rectangle 3"/>
          <p:cNvSpPr/>
          <p:nvPr/>
        </p:nvSpPr>
        <p:spPr>
          <a:xfrm>
            <a:off x="2895600" y="2812093"/>
            <a:ext cx="5674290" cy="908137"/>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smtClean="0">
                <a:latin typeface="+mj-lt"/>
              </a:rPr>
              <a:t>Modern Love</a:t>
            </a:r>
            <a:endParaRPr lang="en-GB" sz="3200" dirty="0">
              <a:latin typeface="+mj-lt"/>
            </a:endParaRPr>
          </a:p>
        </p:txBody>
      </p:sp>
      <p:sp>
        <p:nvSpPr>
          <p:cNvPr id="5" name="Rectangle 4"/>
          <p:cNvSpPr/>
          <p:nvPr/>
        </p:nvSpPr>
        <p:spPr>
          <a:xfrm>
            <a:off x="2895600" y="3808956"/>
            <a:ext cx="5674290" cy="908137"/>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smtClean="0">
                <a:latin typeface="+mj-lt"/>
              </a:rPr>
              <a:t>Ashes to Ashes</a:t>
            </a:r>
            <a:endParaRPr lang="en-GB" sz="3200" dirty="0">
              <a:latin typeface="+mj-lt"/>
            </a:endParaRPr>
          </a:p>
        </p:txBody>
      </p:sp>
      <p:sp>
        <p:nvSpPr>
          <p:cNvPr id="6" name="Rectangle 5"/>
          <p:cNvSpPr/>
          <p:nvPr/>
        </p:nvSpPr>
        <p:spPr>
          <a:xfrm>
            <a:off x="2895600" y="4818345"/>
            <a:ext cx="5674290" cy="908137"/>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smtClean="0">
                <a:latin typeface="+mj-lt"/>
              </a:rPr>
              <a:t>Ziggy Stardust</a:t>
            </a:r>
            <a:endParaRPr lang="en-GB" sz="3200" dirty="0">
              <a:latin typeface="+mj-lt"/>
            </a:endParaRPr>
          </a:p>
        </p:txBody>
      </p:sp>
      <p:sp>
        <p:nvSpPr>
          <p:cNvPr id="7" name="Rectangle 6"/>
          <p:cNvSpPr/>
          <p:nvPr/>
        </p:nvSpPr>
        <p:spPr>
          <a:xfrm>
            <a:off x="2895600" y="5827246"/>
            <a:ext cx="5674290" cy="908137"/>
          </a:xfrm>
          <a:prstGeom prst="rect">
            <a:avLst/>
          </a:prstGeom>
          <a:solidFill>
            <a:srgbClr val="FF006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smtClean="0">
                <a:latin typeface="+mj-lt"/>
              </a:rPr>
              <a:t>Changes</a:t>
            </a:r>
            <a:endParaRPr lang="en-GB" sz="3200" dirty="0">
              <a:latin typeface="+mj-lt"/>
            </a:endParaRPr>
          </a:p>
        </p:txBody>
      </p:sp>
    </p:spTree>
    <p:extLst>
      <p:ext uri="{BB962C8B-B14F-4D97-AF65-F5344CB8AC3E}">
        <p14:creationId xmlns:p14="http://schemas.microsoft.com/office/powerpoint/2010/main" val="1640772643"/>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chemeClr val="accent6"/>
                </a:solidFill>
              </a:rPr>
              <a:t>Matching</a:t>
            </a:r>
            <a:endParaRPr lang="en-GB" b="1" dirty="0">
              <a:solidFill>
                <a:schemeClr val="accent6"/>
              </a:solidFill>
            </a:endParaRPr>
          </a:p>
        </p:txBody>
      </p:sp>
      <p:sp>
        <p:nvSpPr>
          <p:cNvPr id="3" name="Content Placeholder 2"/>
          <p:cNvSpPr>
            <a:spLocks noGrp="1"/>
          </p:cNvSpPr>
          <p:nvPr>
            <p:ph idx="1"/>
          </p:nvPr>
        </p:nvSpPr>
        <p:spPr/>
        <p:txBody>
          <a:bodyPr/>
          <a:lstStyle/>
          <a:p>
            <a:r>
              <a:rPr lang="en-GB" dirty="0" smtClean="0">
                <a:latin typeface="+mj-lt"/>
              </a:rPr>
              <a:t>Match these songs with their UK chart position:</a:t>
            </a:r>
            <a:endParaRPr lang="en-GB" dirty="0">
              <a:latin typeface="+mj-lt"/>
            </a:endParaRPr>
          </a:p>
        </p:txBody>
      </p:sp>
      <p:sp>
        <p:nvSpPr>
          <p:cNvPr id="4" name="Rectangle 3"/>
          <p:cNvSpPr/>
          <p:nvPr/>
        </p:nvSpPr>
        <p:spPr>
          <a:xfrm>
            <a:off x="2895600" y="3814173"/>
            <a:ext cx="5674290" cy="908137"/>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smtClean="0">
                <a:latin typeface="+mj-lt"/>
              </a:rPr>
              <a:t>Let’s Dance</a:t>
            </a:r>
            <a:endParaRPr lang="en-GB" sz="3200" dirty="0">
              <a:latin typeface="+mj-lt"/>
            </a:endParaRPr>
          </a:p>
        </p:txBody>
      </p:sp>
      <p:sp>
        <p:nvSpPr>
          <p:cNvPr id="5" name="Rectangle 4"/>
          <p:cNvSpPr/>
          <p:nvPr/>
        </p:nvSpPr>
        <p:spPr>
          <a:xfrm>
            <a:off x="2895599" y="5828776"/>
            <a:ext cx="5674290" cy="908137"/>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smtClean="0">
                <a:latin typeface="+mj-lt"/>
              </a:rPr>
              <a:t>Fashion</a:t>
            </a:r>
            <a:endParaRPr lang="en-GB" sz="3200" dirty="0">
              <a:latin typeface="+mj-lt"/>
            </a:endParaRPr>
          </a:p>
        </p:txBody>
      </p:sp>
      <p:sp>
        <p:nvSpPr>
          <p:cNvPr id="6" name="Rectangle 5"/>
          <p:cNvSpPr/>
          <p:nvPr/>
        </p:nvSpPr>
        <p:spPr>
          <a:xfrm>
            <a:off x="2895599" y="4819875"/>
            <a:ext cx="5674290" cy="908137"/>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smtClean="0">
                <a:latin typeface="+mj-lt"/>
              </a:rPr>
              <a:t>China Girl</a:t>
            </a:r>
            <a:endParaRPr lang="en-GB" sz="3200" dirty="0">
              <a:latin typeface="+mj-lt"/>
            </a:endParaRPr>
          </a:p>
        </p:txBody>
      </p:sp>
      <p:sp>
        <p:nvSpPr>
          <p:cNvPr id="7" name="Rectangle 6"/>
          <p:cNvSpPr/>
          <p:nvPr/>
        </p:nvSpPr>
        <p:spPr>
          <a:xfrm>
            <a:off x="2895602" y="2805201"/>
            <a:ext cx="5674290" cy="908137"/>
          </a:xfrm>
          <a:prstGeom prst="rect">
            <a:avLst/>
          </a:prstGeom>
          <a:solidFill>
            <a:schemeClr val="accent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smtClean="0">
                <a:latin typeface="+mj-lt"/>
              </a:rPr>
              <a:t>Hallo </a:t>
            </a:r>
            <a:r>
              <a:rPr lang="en-GB" sz="3200" dirty="0" err="1" smtClean="0">
                <a:latin typeface="+mj-lt"/>
              </a:rPr>
              <a:t>Spaceboy</a:t>
            </a:r>
            <a:endParaRPr lang="en-GB" sz="3200" dirty="0">
              <a:latin typeface="+mj-lt"/>
            </a:endParaRPr>
          </a:p>
        </p:txBody>
      </p:sp>
      <p:sp>
        <p:nvSpPr>
          <p:cNvPr id="8" name="Rectangle 7"/>
          <p:cNvSpPr/>
          <p:nvPr/>
        </p:nvSpPr>
        <p:spPr>
          <a:xfrm>
            <a:off x="8736902" y="3814173"/>
            <a:ext cx="1043835" cy="908137"/>
          </a:xfrm>
          <a:prstGeom prst="rect">
            <a:avLst/>
          </a:prstGeom>
          <a:solidFill>
            <a:srgbClr val="CC00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latin typeface="+mj-lt"/>
              </a:rPr>
              <a:t>2</a:t>
            </a:r>
            <a:endParaRPr lang="en-GB" sz="3600" dirty="0">
              <a:latin typeface="+mj-lt"/>
            </a:endParaRPr>
          </a:p>
        </p:txBody>
      </p:sp>
      <p:sp>
        <p:nvSpPr>
          <p:cNvPr id="9" name="Rectangle 8"/>
          <p:cNvSpPr/>
          <p:nvPr/>
        </p:nvSpPr>
        <p:spPr>
          <a:xfrm>
            <a:off x="8736900" y="5828776"/>
            <a:ext cx="1043835" cy="908137"/>
          </a:xfrm>
          <a:prstGeom prst="rect">
            <a:avLst/>
          </a:prstGeom>
          <a:solidFill>
            <a:srgbClr val="CC00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latin typeface="+mj-lt"/>
              </a:rPr>
              <a:t>12</a:t>
            </a:r>
            <a:endParaRPr lang="en-GB" sz="3600" dirty="0">
              <a:latin typeface="+mj-lt"/>
            </a:endParaRPr>
          </a:p>
        </p:txBody>
      </p:sp>
      <p:sp>
        <p:nvSpPr>
          <p:cNvPr id="10" name="Rectangle 9"/>
          <p:cNvSpPr/>
          <p:nvPr/>
        </p:nvSpPr>
        <p:spPr>
          <a:xfrm>
            <a:off x="8736901" y="4819875"/>
            <a:ext cx="1043835" cy="908137"/>
          </a:xfrm>
          <a:prstGeom prst="rect">
            <a:avLst/>
          </a:prstGeom>
          <a:solidFill>
            <a:srgbClr val="CC00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latin typeface="+mj-lt"/>
              </a:rPr>
              <a:t>5</a:t>
            </a:r>
            <a:endParaRPr lang="en-GB" sz="3600" dirty="0">
              <a:latin typeface="+mj-lt"/>
            </a:endParaRPr>
          </a:p>
        </p:txBody>
      </p:sp>
      <p:sp>
        <p:nvSpPr>
          <p:cNvPr id="11" name="Rectangle 10"/>
          <p:cNvSpPr/>
          <p:nvPr/>
        </p:nvSpPr>
        <p:spPr>
          <a:xfrm>
            <a:off x="8736902" y="2806245"/>
            <a:ext cx="1043835" cy="908137"/>
          </a:xfrm>
          <a:prstGeom prst="rect">
            <a:avLst/>
          </a:prstGeom>
          <a:solidFill>
            <a:srgbClr val="CC00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latin typeface="+mj-lt"/>
              </a:rPr>
              <a:t>1</a:t>
            </a:r>
          </a:p>
        </p:txBody>
      </p:sp>
    </p:spTree>
    <p:extLst>
      <p:ext uri="{BB962C8B-B14F-4D97-AF65-F5344CB8AC3E}">
        <p14:creationId xmlns:p14="http://schemas.microsoft.com/office/powerpoint/2010/main" val="4118632842"/>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0"/>
            <a:ext cx="12192000" cy="6858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74700" y="0"/>
            <a:ext cx="10628151" cy="6858000"/>
          </a:xfrm>
          <a:prstGeom prst="rect">
            <a:avLst/>
          </a:prstGeom>
        </p:spPr>
      </p:pic>
      <p:sp>
        <p:nvSpPr>
          <p:cNvPr id="4" name="Oval Callout 3"/>
          <p:cNvSpPr/>
          <p:nvPr/>
        </p:nvSpPr>
        <p:spPr>
          <a:xfrm>
            <a:off x="1465545" y="1979113"/>
            <a:ext cx="2430050" cy="2129424"/>
          </a:xfrm>
          <a:prstGeom prst="wedgeEllipseCallout">
            <a:avLst>
              <a:gd name="adj1" fmla="val 46693"/>
              <a:gd name="adj2" fmla="val 9191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latin typeface="+mj-lt"/>
              </a:rPr>
              <a:t>What do you know about David Bowie’s UK number one singles?</a:t>
            </a:r>
            <a:endParaRPr lang="en-GB" dirty="0">
              <a:latin typeface="+mj-lt"/>
            </a:endParaRPr>
          </a:p>
        </p:txBody>
      </p:sp>
      <p:sp>
        <p:nvSpPr>
          <p:cNvPr id="5" name="Oval Callout 4"/>
          <p:cNvSpPr/>
          <p:nvPr/>
        </p:nvSpPr>
        <p:spPr>
          <a:xfrm>
            <a:off x="2945704" y="114822"/>
            <a:ext cx="2430050" cy="2129424"/>
          </a:xfrm>
          <a:prstGeom prst="wedgeEllipseCallout">
            <a:avLst>
              <a:gd name="adj1" fmla="val 27105"/>
              <a:gd name="adj2" fmla="val 117206"/>
            </a:avLst>
          </a:prstGeom>
          <a:solidFill>
            <a:srgbClr val="FF0066"/>
          </a:solidFill>
          <a:ln>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latin typeface="+mj-lt"/>
              </a:rPr>
              <a:t>I know he’s had more than two.</a:t>
            </a:r>
            <a:endParaRPr lang="en-GB" dirty="0">
              <a:latin typeface="+mj-lt"/>
            </a:endParaRPr>
          </a:p>
        </p:txBody>
      </p:sp>
      <p:sp>
        <p:nvSpPr>
          <p:cNvPr id="6" name="Oval Callout 5"/>
          <p:cNvSpPr/>
          <p:nvPr/>
        </p:nvSpPr>
        <p:spPr>
          <a:xfrm>
            <a:off x="5528154" y="114821"/>
            <a:ext cx="2430050" cy="2227545"/>
          </a:xfrm>
          <a:prstGeom prst="wedgeEllipseCallout">
            <a:avLst>
              <a:gd name="adj1" fmla="val -6400"/>
              <a:gd name="adj2" fmla="val 145856"/>
            </a:avLst>
          </a:prstGeom>
          <a:solidFill>
            <a:srgbClr val="FF0066"/>
          </a:solidFill>
          <a:ln>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latin typeface="+mj-lt"/>
              </a:rPr>
              <a:t>I think they were all in the 1970s.</a:t>
            </a:r>
            <a:endParaRPr lang="en-GB" dirty="0">
              <a:latin typeface="+mj-lt"/>
            </a:endParaRPr>
          </a:p>
        </p:txBody>
      </p:sp>
      <p:sp>
        <p:nvSpPr>
          <p:cNvPr id="7" name="Oval Callout 6"/>
          <p:cNvSpPr/>
          <p:nvPr/>
        </p:nvSpPr>
        <p:spPr>
          <a:xfrm>
            <a:off x="8110604" y="605423"/>
            <a:ext cx="2430050" cy="2227545"/>
          </a:xfrm>
          <a:prstGeom prst="wedgeEllipseCallout">
            <a:avLst>
              <a:gd name="adj1" fmla="val 10095"/>
              <a:gd name="adj2" fmla="val 111554"/>
            </a:avLst>
          </a:prstGeom>
          <a:solidFill>
            <a:srgbClr val="FF0066"/>
          </a:solidFill>
          <a:ln>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latin typeface="+mj-lt"/>
              </a:rPr>
              <a:t>I think he’s had more number one singles than The Beatles.</a:t>
            </a:r>
            <a:endParaRPr lang="en-GB" dirty="0">
              <a:latin typeface="+mj-lt"/>
            </a:endParaRPr>
          </a:p>
        </p:txBody>
      </p:sp>
    </p:spTree>
    <p:extLst>
      <p:ext uri="{BB962C8B-B14F-4D97-AF65-F5344CB8AC3E}">
        <p14:creationId xmlns:p14="http://schemas.microsoft.com/office/powerpoint/2010/main" val="4208787339"/>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smtClean="0">
                <a:solidFill>
                  <a:schemeClr val="accent6"/>
                </a:solidFill>
              </a:rPr>
              <a:t>Formative &amp; summative assessment</a:t>
            </a:r>
            <a:endParaRPr lang="en-GB" b="1" dirty="0">
              <a:solidFill>
                <a:schemeClr val="accent6"/>
              </a:solidFill>
            </a:endParaRPr>
          </a:p>
        </p:txBody>
      </p:sp>
      <p:sp>
        <p:nvSpPr>
          <p:cNvPr id="3" name="Content Placeholder 2"/>
          <p:cNvSpPr>
            <a:spLocks noGrp="1"/>
          </p:cNvSpPr>
          <p:nvPr>
            <p:ph idx="1"/>
          </p:nvPr>
        </p:nvSpPr>
        <p:spPr>
          <a:xfrm>
            <a:off x="609600" y="2249423"/>
            <a:ext cx="10972800" cy="4477053"/>
          </a:xfrm>
        </p:spPr>
        <p:txBody>
          <a:bodyPr>
            <a:normAutofit fontScale="85000" lnSpcReduction="20000"/>
          </a:bodyPr>
          <a:lstStyle/>
          <a:p>
            <a:r>
              <a:rPr lang="en-GB" dirty="0" smtClean="0">
                <a:latin typeface="+mj-lt"/>
              </a:rPr>
              <a:t>One major mistake is to consider that the notions of “formative” and “summative”  as to do with the </a:t>
            </a:r>
            <a:r>
              <a:rPr lang="en-GB" i="1" dirty="0" smtClean="0">
                <a:latin typeface="+mj-lt"/>
              </a:rPr>
              <a:t>type</a:t>
            </a:r>
            <a:r>
              <a:rPr lang="en-GB" dirty="0" smtClean="0">
                <a:latin typeface="+mj-lt"/>
              </a:rPr>
              <a:t> of assessment.</a:t>
            </a:r>
          </a:p>
          <a:p>
            <a:endParaRPr lang="en-GB" dirty="0">
              <a:latin typeface="+mj-lt"/>
            </a:endParaRPr>
          </a:p>
          <a:p>
            <a:r>
              <a:rPr lang="en-GB" dirty="0" smtClean="0">
                <a:latin typeface="+mj-lt"/>
              </a:rPr>
              <a:t>“Formative and summative refer to the nature of the </a:t>
            </a:r>
            <a:r>
              <a:rPr lang="en-GB" i="1" dirty="0" smtClean="0">
                <a:latin typeface="+mj-lt"/>
              </a:rPr>
              <a:t>interpretations</a:t>
            </a:r>
            <a:r>
              <a:rPr lang="en-GB" dirty="0" smtClean="0">
                <a:latin typeface="+mj-lt"/>
              </a:rPr>
              <a:t> made”:</a:t>
            </a:r>
          </a:p>
          <a:p>
            <a:pPr lvl="1"/>
            <a:r>
              <a:rPr lang="en-GB" b="1" dirty="0" smtClean="0">
                <a:latin typeface="+mj-lt"/>
              </a:rPr>
              <a:t>Formative:</a:t>
            </a:r>
            <a:r>
              <a:rPr lang="en-GB" dirty="0" smtClean="0">
                <a:latin typeface="+mj-lt"/>
              </a:rPr>
              <a:t> modify teaching while it is on-going</a:t>
            </a:r>
          </a:p>
          <a:p>
            <a:pPr lvl="1"/>
            <a:r>
              <a:rPr lang="en-GB" b="1" dirty="0" smtClean="0">
                <a:latin typeface="+mj-lt"/>
              </a:rPr>
              <a:t>Summative: </a:t>
            </a:r>
            <a:r>
              <a:rPr lang="en-GB" dirty="0" smtClean="0">
                <a:latin typeface="+mj-lt"/>
              </a:rPr>
              <a:t>get a measure of learning</a:t>
            </a:r>
          </a:p>
          <a:p>
            <a:pPr lvl="1"/>
            <a:endParaRPr lang="en-GB" dirty="0">
              <a:latin typeface="+mj-lt"/>
            </a:endParaRPr>
          </a:p>
          <a:p>
            <a:r>
              <a:rPr lang="en-GB" dirty="0" smtClean="0">
                <a:latin typeface="+mj-lt"/>
              </a:rPr>
              <a:t>All of the strategies looked at can be used formatively and/or </a:t>
            </a:r>
            <a:r>
              <a:rPr lang="en-GB" dirty="0" err="1" smtClean="0">
                <a:latin typeface="+mj-lt"/>
              </a:rPr>
              <a:t>summatively</a:t>
            </a:r>
            <a:endParaRPr lang="en-GB" dirty="0" smtClean="0">
              <a:latin typeface="+mj-lt"/>
            </a:endParaRPr>
          </a:p>
          <a:p>
            <a:pPr lvl="1"/>
            <a:r>
              <a:rPr lang="en-GB" dirty="0" smtClean="0">
                <a:latin typeface="+mj-lt"/>
              </a:rPr>
              <a:t>Because they tend to make students think, we are referring to them as </a:t>
            </a:r>
            <a:r>
              <a:rPr lang="en-GB" b="1" dirty="0" smtClean="0">
                <a:latin typeface="+mj-lt"/>
              </a:rPr>
              <a:t>Active Assessment </a:t>
            </a:r>
            <a:r>
              <a:rPr lang="en-GB" dirty="0" smtClean="0">
                <a:latin typeface="+mj-lt"/>
              </a:rPr>
              <a:t>strategies</a:t>
            </a:r>
          </a:p>
          <a:p>
            <a:pPr lvl="1"/>
            <a:endParaRPr lang="en-GB" dirty="0">
              <a:latin typeface="+mj-lt"/>
            </a:endParaRPr>
          </a:p>
          <a:p>
            <a:r>
              <a:rPr lang="en-GB" dirty="0">
                <a:latin typeface="+mj-lt"/>
              </a:rPr>
              <a:t>“It is imperative that teachers have excellent summative evaluation in place in their classes</a:t>
            </a:r>
            <a:r>
              <a:rPr lang="en-GB" dirty="0" smtClean="0">
                <a:latin typeface="+mj-lt"/>
              </a:rPr>
              <a:t>”.</a:t>
            </a:r>
          </a:p>
          <a:p>
            <a:pPr lvl="1"/>
            <a:endParaRPr lang="en-GB" dirty="0">
              <a:latin typeface="+mj-lt"/>
            </a:endParaRPr>
          </a:p>
        </p:txBody>
      </p:sp>
    </p:spTree>
    <p:extLst>
      <p:ext uri="{BB962C8B-B14F-4D97-AF65-F5344CB8AC3E}">
        <p14:creationId xmlns:p14="http://schemas.microsoft.com/office/powerpoint/2010/main" val="5139291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chemeClr val="accent6"/>
                </a:solidFill>
              </a:rPr>
              <a:t>Purposes of assessment</a:t>
            </a:r>
            <a:endParaRPr lang="en-GB" b="1" dirty="0">
              <a:solidFill>
                <a:schemeClr val="accent6"/>
              </a:solidFill>
            </a:endParaRPr>
          </a:p>
        </p:txBody>
      </p:sp>
      <p:sp>
        <p:nvSpPr>
          <p:cNvPr id="11" name="Rounded Rectangle 10"/>
          <p:cNvSpPr/>
          <p:nvPr/>
        </p:nvSpPr>
        <p:spPr>
          <a:xfrm>
            <a:off x="4183694" y="2367420"/>
            <a:ext cx="2981194" cy="120249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smtClean="0">
                <a:solidFill>
                  <a:srgbClr val="FFFF00"/>
                </a:solidFill>
                <a:latin typeface="+mj-lt"/>
              </a:rPr>
              <a:t>Assessment</a:t>
            </a:r>
            <a:endParaRPr lang="en-GB" sz="3200" b="1" dirty="0">
              <a:solidFill>
                <a:srgbClr val="FFFF00"/>
              </a:solidFill>
              <a:latin typeface="+mj-lt"/>
            </a:endParaRPr>
          </a:p>
        </p:txBody>
      </p:sp>
      <p:sp>
        <p:nvSpPr>
          <p:cNvPr id="13" name="Rounded Rectangle 12"/>
          <p:cNvSpPr/>
          <p:nvPr/>
        </p:nvSpPr>
        <p:spPr>
          <a:xfrm>
            <a:off x="4183694" y="3722319"/>
            <a:ext cx="2981194" cy="120249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smtClean="0">
                <a:solidFill>
                  <a:srgbClr val="FFFF00"/>
                </a:solidFill>
                <a:latin typeface="+mj-lt"/>
              </a:rPr>
              <a:t>Assessment</a:t>
            </a:r>
            <a:endParaRPr lang="en-GB" sz="3200" b="1" dirty="0">
              <a:solidFill>
                <a:srgbClr val="FFFF00"/>
              </a:solidFill>
              <a:latin typeface="+mj-lt"/>
            </a:endParaRPr>
          </a:p>
        </p:txBody>
      </p:sp>
      <p:sp>
        <p:nvSpPr>
          <p:cNvPr id="14" name="Rounded Rectangle 13"/>
          <p:cNvSpPr/>
          <p:nvPr/>
        </p:nvSpPr>
        <p:spPr>
          <a:xfrm>
            <a:off x="4183694" y="5077218"/>
            <a:ext cx="2981194" cy="120249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smtClean="0">
                <a:solidFill>
                  <a:srgbClr val="FFFF00"/>
                </a:solidFill>
                <a:latin typeface="+mj-lt"/>
              </a:rPr>
              <a:t>As</a:t>
            </a:r>
            <a:r>
              <a:rPr lang="en-GB" sz="3200" b="1" i="1" dirty="0" smtClean="0">
                <a:solidFill>
                  <a:srgbClr val="FFFF00"/>
                </a:solidFill>
                <a:latin typeface="+mj-lt"/>
              </a:rPr>
              <a:t>s</a:t>
            </a:r>
            <a:r>
              <a:rPr lang="en-GB" sz="3200" b="1" dirty="0" smtClean="0">
                <a:solidFill>
                  <a:srgbClr val="FFFF00"/>
                </a:solidFill>
                <a:latin typeface="+mj-lt"/>
              </a:rPr>
              <a:t>essment</a:t>
            </a:r>
            <a:endParaRPr lang="en-GB" sz="3200" b="1" dirty="0">
              <a:solidFill>
                <a:srgbClr val="FFFF00"/>
              </a:solidFill>
              <a:latin typeface="+mj-lt"/>
            </a:endParaRPr>
          </a:p>
        </p:txBody>
      </p:sp>
      <p:sp>
        <p:nvSpPr>
          <p:cNvPr id="15" name="Rounded Rectangle 14"/>
          <p:cNvSpPr/>
          <p:nvPr/>
        </p:nvSpPr>
        <p:spPr>
          <a:xfrm>
            <a:off x="916489" y="2367420"/>
            <a:ext cx="2981194" cy="1202499"/>
          </a:xfrm>
          <a:prstGeom prst="round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smtClean="0">
                <a:latin typeface="+mj-lt"/>
              </a:rPr>
              <a:t>Formative</a:t>
            </a:r>
            <a:endParaRPr lang="en-GB" sz="3200" dirty="0">
              <a:latin typeface="+mj-lt"/>
            </a:endParaRPr>
          </a:p>
        </p:txBody>
      </p:sp>
      <p:sp>
        <p:nvSpPr>
          <p:cNvPr id="16" name="Rounded Rectangle 15"/>
          <p:cNvSpPr/>
          <p:nvPr/>
        </p:nvSpPr>
        <p:spPr>
          <a:xfrm>
            <a:off x="7467601" y="3722319"/>
            <a:ext cx="2981194" cy="1202499"/>
          </a:xfrm>
          <a:prstGeom prst="roundRect">
            <a:avLst/>
          </a:prstGeom>
          <a:solidFill>
            <a:schemeClr val="accent4"/>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smtClean="0">
                <a:latin typeface="+mj-lt"/>
              </a:rPr>
              <a:t>Summative</a:t>
            </a:r>
            <a:endParaRPr lang="en-GB" sz="3200" dirty="0">
              <a:latin typeface="+mj-lt"/>
            </a:endParaRPr>
          </a:p>
        </p:txBody>
      </p:sp>
      <p:sp>
        <p:nvSpPr>
          <p:cNvPr id="18" name="Rounded Rectangle 17"/>
          <p:cNvSpPr/>
          <p:nvPr/>
        </p:nvSpPr>
        <p:spPr>
          <a:xfrm>
            <a:off x="916489" y="5077217"/>
            <a:ext cx="2981194" cy="1202499"/>
          </a:xfrm>
          <a:prstGeom prst="round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smtClean="0">
                <a:latin typeface="+mj-lt"/>
              </a:rPr>
              <a:t>Formative</a:t>
            </a:r>
            <a:endParaRPr lang="en-GB" sz="3200" dirty="0">
              <a:latin typeface="+mj-lt"/>
            </a:endParaRPr>
          </a:p>
        </p:txBody>
      </p:sp>
      <p:sp>
        <p:nvSpPr>
          <p:cNvPr id="19" name="Rounded Rectangle 18"/>
          <p:cNvSpPr/>
          <p:nvPr/>
        </p:nvSpPr>
        <p:spPr>
          <a:xfrm>
            <a:off x="7467601" y="5077218"/>
            <a:ext cx="2981194" cy="1202499"/>
          </a:xfrm>
          <a:prstGeom prst="roundRect">
            <a:avLst/>
          </a:prstGeom>
          <a:solidFill>
            <a:schemeClr val="accent4"/>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smtClean="0">
                <a:latin typeface="+mj-lt"/>
              </a:rPr>
              <a:t>Summative</a:t>
            </a:r>
            <a:endParaRPr lang="en-GB" sz="3200" dirty="0">
              <a:latin typeface="+mj-lt"/>
            </a:endParaRPr>
          </a:p>
        </p:txBody>
      </p:sp>
      <p:sp>
        <p:nvSpPr>
          <p:cNvPr id="20" name="Left-Right Arrow 19"/>
          <p:cNvSpPr/>
          <p:nvPr/>
        </p:nvSpPr>
        <p:spPr>
          <a:xfrm>
            <a:off x="3732756" y="2868461"/>
            <a:ext cx="563671" cy="225468"/>
          </a:xfrm>
          <a:prstGeom prst="leftRigh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chemeClr val="tx1"/>
              </a:solidFill>
              <a:latin typeface="+mj-lt"/>
            </a:endParaRPr>
          </a:p>
        </p:txBody>
      </p:sp>
      <p:sp>
        <p:nvSpPr>
          <p:cNvPr id="21" name="Left-Right Arrow 20"/>
          <p:cNvSpPr/>
          <p:nvPr/>
        </p:nvSpPr>
        <p:spPr>
          <a:xfrm>
            <a:off x="3732756" y="5565732"/>
            <a:ext cx="563671" cy="225468"/>
          </a:xfrm>
          <a:prstGeom prst="leftRigh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chemeClr val="tx1"/>
              </a:solidFill>
              <a:latin typeface="+mj-lt"/>
            </a:endParaRPr>
          </a:p>
        </p:txBody>
      </p:sp>
      <p:sp>
        <p:nvSpPr>
          <p:cNvPr id="22" name="Left-Right Arrow 21"/>
          <p:cNvSpPr/>
          <p:nvPr/>
        </p:nvSpPr>
        <p:spPr>
          <a:xfrm>
            <a:off x="7054241" y="4210834"/>
            <a:ext cx="563671" cy="225468"/>
          </a:xfrm>
          <a:prstGeom prst="leftRigh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chemeClr val="tx1"/>
              </a:solidFill>
              <a:latin typeface="+mj-lt"/>
            </a:endParaRPr>
          </a:p>
        </p:txBody>
      </p:sp>
      <p:sp>
        <p:nvSpPr>
          <p:cNvPr id="23" name="Left-Right Arrow 22"/>
          <p:cNvSpPr/>
          <p:nvPr/>
        </p:nvSpPr>
        <p:spPr>
          <a:xfrm>
            <a:off x="7054240" y="5565732"/>
            <a:ext cx="563671" cy="225468"/>
          </a:xfrm>
          <a:prstGeom prst="leftRigh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chemeClr val="tx1"/>
              </a:solidFill>
              <a:latin typeface="+mj-lt"/>
            </a:endParaRPr>
          </a:p>
        </p:txBody>
      </p:sp>
    </p:spTree>
    <p:extLst>
      <p:ext uri="{BB962C8B-B14F-4D97-AF65-F5344CB8AC3E}">
        <p14:creationId xmlns:p14="http://schemas.microsoft.com/office/powerpoint/2010/main" val="1703323515"/>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Users\brobertson\Pictures\IMG_5011.JPG"/>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3157610" y="1466600"/>
            <a:ext cx="5809973" cy="4509369"/>
          </a:xfrm>
          <a:prstGeom prst="rect">
            <a:avLst/>
          </a:prstGeom>
          <a:noFill/>
          <a:ln>
            <a:noFill/>
          </a:ln>
        </p:spPr>
      </p:pic>
    </p:spTree>
    <p:extLst>
      <p:ext uri="{BB962C8B-B14F-4D97-AF65-F5344CB8AC3E}">
        <p14:creationId xmlns:p14="http://schemas.microsoft.com/office/powerpoint/2010/main" val="973788718"/>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9600" y="2213998"/>
            <a:ext cx="11277600" cy="1470025"/>
          </a:xfrm>
        </p:spPr>
        <p:txBody>
          <a:bodyPr>
            <a:normAutofit/>
          </a:bodyPr>
          <a:lstStyle/>
          <a:p>
            <a:r>
              <a:rPr lang="en-GB" sz="7200" b="1" dirty="0" smtClean="0"/>
              <a:t>Conclusion</a:t>
            </a:r>
            <a:endParaRPr lang="en-GB" sz="7200" b="1" dirty="0"/>
          </a:p>
        </p:txBody>
      </p:sp>
    </p:spTree>
    <p:extLst>
      <p:ext uri="{BB962C8B-B14F-4D97-AF65-F5344CB8AC3E}">
        <p14:creationId xmlns:p14="http://schemas.microsoft.com/office/powerpoint/2010/main" val="3741501036"/>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chemeClr val="accent6"/>
                </a:solidFill>
              </a:rPr>
              <a:t>Critical evaluation: thoughts of Hattie</a:t>
            </a:r>
            <a:endParaRPr lang="en-GB" b="1" dirty="0">
              <a:solidFill>
                <a:schemeClr val="accent6"/>
              </a:solidFill>
            </a:endParaRPr>
          </a:p>
        </p:txBody>
      </p:sp>
      <p:sp>
        <p:nvSpPr>
          <p:cNvPr id="3" name="Content Placeholder 2"/>
          <p:cNvSpPr>
            <a:spLocks noGrp="1"/>
          </p:cNvSpPr>
          <p:nvPr>
            <p:ph idx="1"/>
          </p:nvPr>
        </p:nvSpPr>
        <p:spPr/>
        <p:txBody>
          <a:bodyPr>
            <a:normAutofit fontScale="92500" lnSpcReduction="20000"/>
          </a:bodyPr>
          <a:lstStyle/>
          <a:p>
            <a:r>
              <a:rPr lang="en-GB" dirty="0" smtClean="0">
                <a:latin typeface="+mj-lt"/>
              </a:rPr>
              <a:t>A key purpose of school is to develop </a:t>
            </a:r>
            <a:r>
              <a:rPr lang="en-GB" dirty="0" smtClean="0">
                <a:solidFill>
                  <a:schemeClr val="accent2"/>
                </a:solidFill>
                <a:latin typeface="+mj-lt"/>
              </a:rPr>
              <a:t>critical evaluation skills </a:t>
            </a:r>
            <a:r>
              <a:rPr lang="en-GB" dirty="0" smtClean="0">
                <a:latin typeface="+mj-lt"/>
              </a:rPr>
              <a:t>in students:</a:t>
            </a:r>
          </a:p>
          <a:p>
            <a:pPr lvl="1"/>
            <a:r>
              <a:rPr lang="en-GB" dirty="0" smtClean="0">
                <a:latin typeface="+mj-lt"/>
              </a:rPr>
              <a:t>Examine, reflect, discuss, argue, think for one’s self;</a:t>
            </a:r>
          </a:p>
          <a:p>
            <a:pPr lvl="1"/>
            <a:r>
              <a:rPr lang="en-GB" dirty="0" smtClean="0">
                <a:latin typeface="+mj-lt"/>
              </a:rPr>
              <a:t>Includes in terms of </a:t>
            </a:r>
            <a:r>
              <a:rPr lang="en-GB" i="1" dirty="0" smtClean="0">
                <a:latin typeface="+mj-lt"/>
              </a:rPr>
              <a:t>their learning </a:t>
            </a:r>
            <a:r>
              <a:rPr lang="en-GB" dirty="0" smtClean="0">
                <a:latin typeface="+mj-lt"/>
              </a:rPr>
              <a:t>from lessons;</a:t>
            </a:r>
          </a:p>
          <a:p>
            <a:pPr lvl="1"/>
            <a:r>
              <a:rPr lang="en-GB" dirty="0" smtClean="0">
                <a:latin typeface="+mj-lt"/>
              </a:rPr>
              <a:t>But we can’t just expect them to be able to do this – it needs taught.</a:t>
            </a:r>
          </a:p>
          <a:p>
            <a:pPr marL="109728" indent="0">
              <a:buNone/>
            </a:pPr>
            <a:endParaRPr lang="en-GB" dirty="0">
              <a:latin typeface="+mj-lt"/>
            </a:endParaRPr>
          </a:p>
          <a:p>
            <a:r>
              <a:rPr lang="en-GB" dirty="0" smtClean="0">
                <a:latin typeface="+mj-lt"/>
              </a:rPr>
              <a:t>Similarly, teachers and school leaders need to become critical evaluators of the effect lessons are having on student learning:</a:t>
            </a:r>
          </a:p>
          <a:p>
            <a:pPr lvl="1"/>
            <a:r>
              <a:rPr lang="en-GB" dirty="0">
                <a:latin typeface="+mj-lt"/>
              </a:rPr>
              <a:t>N</a:t>
            </a:r>
            <a:r>
              <a:rPr lang="en-GB" dirty="0" smtClean="0">
                <a:latin typeface="+mj-lt"/>
              </a:rPr>
              <a:t>ot good enough to say things like “they all seemed to enjoy it” or “they all seemed engaged” – where is the evidence of the impact of the lesson </a:t>
            </a:r>
            <a:r>
              <a:rPr lang="en-GB" i="1" dirty="0" smtClean="0">
                <a:latin typeface="+mj-lt"/>
              </a:rPr>
              <a:t>on learning</a:t>
            </a:r>
            <a:r>
              <a:rPr lang="en-GB" dirty="0" smtClean="0">
                <a:latin typeface="+mj-lt"/>
              </a:rPr>
              <a:t>?</a:t>
            </a:r>
          </a:p>
          <a:p>
            <a:pPr lvl="1"/>
            <a:r>
              <a:rPr lang="en-GB" dirty="0" smtClean="0">
                <a:latin typeface="+mj-lt"/>
              </a:rPr>
              <a:t>Are you checking the learning of </a:t>
            </a:r>
            <a:r>
              <a:rPr lang="en-GB" b="1" dirty="0" smtClean="0">
                <a:latin typeface="+mj-lt"/>
              </a:rPr>
              <a:t>a few, some, most </a:t>
            </a:r>
            <a:r>
              <a:rPr lang="en-GB" dirty="0" smtClean="0">
                <a:latin typeface="+mj-lt"/>
              </a:rPr>
              <a:t>or</a:t>
            </a:r>
            <a:r>
              <a:rPr lang="en-GB" b="1" dirty="0" smtClean="0">
                <a:latin typeface="+mj-lt"/>
              </a:rPr>
              <a:t> all </a:t>
            </a:r>
            <a:r>
              <a:rPr lang="en-GB" dirty="0" smtClean="0">
                <a:latin typeface="+mj-lt"/>
              </a:rPr>
              <a:t>students?</a:t>
            </a:r>
          </a:p>
          <a:p>
            <a:pPr lvl="1"/>
            <a:r>
              <a:rPr lang="en-GB" b="1" dirty="0" smtClean="0">
                <a:latin typeface="+mj-lt"/>
              </a:rPr>
              <a:t>Teachers need strategies to find out what EVERYONE is learning.</a:t>
            </a:r>
          </a:p>
        </p:txBody>
      </p:sp>
    </p:spTree>
    <p:extLst>
      <p:ext uri="{BB962C8B-B14F-4D97-AF65-F5344CB8AC3E}">
        <p14:creationId xmlns:p14="http://schemas.microsoft.com/office/powerpoint/2010/main" val="3562946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chemeClr val="accent6"/>
                </a:solidFill>
              </a:rPr>
              <a:t>In terms of our LET and SIP:</a:t>
            </a:r>
            <a:endParaRPr lang="en-GB" b="1" dirty="0">
              <a:solidFill>
                <a:schemeClr val="accent6"/>
              </a:solidFill>
            </a:endParaRPr>
          </a:p>
        </p:txBody>
      </p:sp>
      <p:sp>
        <p:nvSpPr>
          <p:cNvPr id="7" name="Rectangle 6"/>
          <p:cNvSpPr/>
          <p:nvPr/>
        </p:nvSpPr>
        <p:spPr>
          <a:xfrm>
            <a:off x="1766170" y="2304789"/>
            <a:ext cx="1941534" cy="1766170"/>
          </a:xfrm>
          <a:prstGeom prst="rect">
            <a:avLst/>
          </a:prstGeom>
          <a:solidFill>
            <a:srgbClr val="FF7C8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500" dirty="0" smtClean="0">
                <a:latin typeface="+mj-lt"/>
              </a:rPr>
              <a:t>1</a:t>
            </a:r>
            <a:endParaRPr lang="en-GB" sz="11500" dirty="0">
              <a:latin typeface="+mj-lt"/>
            </a:endParaRPr>
          </a:p>
        </p:txBody>
      </p:sp>
      <p:sp>
        <p:nvSpPr>
          <p:cNvPr id="10" name="Rectangle 9"/>
          <p:cNvSpPr/>
          <p:nvPr/>
        </p:nvSpPr>
        <p:spPr>
          <a:xfrm>
            <a:off x="2693094" y="4300603"/>
            <a:ext cx="1941534" cy="1766170"/>
          </a:xfrm>
          <a:prstGeom prst="rect">
            <a:avLst/>
          </a:prstGeom>
          <a:solidFill>
            <a:srgbClr val="CC00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500" dirty="0" smtClean="0">
                <a:latin typeface="+mj-lt"/>
              </a:rPr>
              <a:t>12</a:t>
            </a:r>
            <a:endParaRPr lang="en-GB" sz="11500" dirty="0">
              <a:latin typeface="+mj-lt"/>
            </a:endParaRPr>
          </a:p>
        </p:txBody>
      </p:sp>
      <p:sp>
        <p:nvSpPr>
          <p:cNvPr id="11" name="Rectangle 10"/>
          <p:cNvSpPr/>
          <p:nvPr/>
        </p:nvSpPr>
        <p:spPr>
          <a:xfrm>
            <a:off x="3860104" y="2306877"/>
            <a:ext cx="1941534" cy="1766170"/>
          </a:xfrm>
          <a:prstGeom prst="rect">
            <a:avLst/>
          </a:prstGeom>
          <a:solidFill>
            <a:srgbClr val="FF7C8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500" dirty="0" smtClean="0">
                <a:latin typeface="+mj-lt"/>
              </a:rPr>
              <a:t>2</a:t>
            </a:r>
            <a:endParaRPr lang="en-GB" sz="11500" dirty="0">
              <a:latin typeface="+mj-lt"/>
            </a:endParaRPr>
          </a:p>
        </p:txBody>
      </p:sp>
      <p:sp>
        <p:nvSpPr>
          <p:cNvPr id="12" name="Rectangle 11"/>
          <p:cNvSpPr/>
          <p:nvPr/>
        </p:nvSpPr>
        <p:spPr>
          <a:xfrm>
            <a:off x="5951951" y="2306877"/>
            <a:ext cx="1941534" cy="1766170"/>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500" dirty="0">
                <a:latin typeface="+mj-lt"/>
              </a:rPr>
              <a:t>3</a:t>
            </a:r>
          </a:p>
        </p:txBody>
      </p:sp>
      <p:sp>
        <p:nvSpPr>
          <p:cNvPr id="13" name="Rectangle 12"/>
          <p:cNvSpPr/>
          <p:nvPr/>
        </p:nvSpPr>
        <p:spPr>
          <a:xfrm>
            <a:off x="4787028" y="4275551"/>
            <a:ext cx="1941534" cy="1766170"/>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500" dirty="0" smtClean="0">
                <a:latin typeface="+mj-lt"/>
              </a:rPr>
              <a:t>19</a:t>
            </a:r>
            <a:endParaRPr lang="en-GB" sz="11500" dirty="0">
              <a:latin typeface="+mj-lt"/>
            </a:endParaRPr>
          </a:p>
        </p:txBody>
      </p:sp>
      <p:sp>
        <p:nvSpPr>
          <p:cNvPr id="14" name="Rectangle 13"/>
          <p:cNvSpPr/>
          <p:nvPr/>
        </p:nvSpPr>
        <p:spPr>
          <a:xfrm>
            <a:off x="8043797" y="2304789"/>
            <a:ext cx="1941534" cy="1766170"/>
          </a:xfrm>
          <a:prstGeom prst="rect">
            <a:avLst/>
          </a:prstGeom>
          <a:solidFill>
            <a:srgbClr val="CC00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500" dirty="0">
                <a:latin typeface="+mj-lt"/>
              </a:rPr>
              <a:t>9</a:t>
            </a:r>
          </a:p>
        </p:txBody>
      </p:sp>
      <p:sp>
        <p:nvSpPr>
          <p:cNvPr id="15" name="Rectangle 14"/>
          <p:cNvSpPr/>
          <p:nvPr/>
        </p:nvSpPr>
        <p:spPr>
          <a:xfrm>
            <a:off x="6878875" y="4275551"/>
            <a:ext cx="1941534" cy="1766170"/>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500" dirty="0" smtClean="0">
                <a:latin typeface="+mj-lt"/>
              </a:rPr>
              <a:t>20</a:t>
            </a:r>
            <a:endParaRPr lang="en-GB" sz="11500" dirty="0">
              <a:latin typeface="+mj-lt"/>
            </a:endParaRPr>
          </a:p>
        </p:txBody>
      </p:sp>
    </p:spTree>
    <p:extLst>
      <p:ext uri="{BB962C8B-B14F-4D97-AF65-F5344CB8AC3E}">
        <p14:creationId xmlns:p14="http://schemas.microsoft.com/office/powerpoint/2010/main" val="3557746547"/>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solidFill>
                  <a:schemeClr val="accent6"/>
                </a:solidFill>
              </a:rPr>
              <a:t>N</a:t>
            </a:r>
            <a:r>
              <a:rPr lang="en-GB" b="1" dirty="0" smtClean="0">
                <a:solidFill>
                  <a:schemeClr val="accent6"/>
                </a:solidFill>
              </a:rPr>
              <a:t>ext steps for developing these strategies</a:t>
            </a:r>
            <a:endParaRPr lang="en-GB" b="1" dirty="0">
              <a:solidFill>
                <a:schemeClr val="accent6"/>
              </a:solidFill>
            </a:endParaRPr>
          </a:p>
        </p:txBody>
      </p:sp>
      <p:sp>
        <p:nvSpPr>
          <p:cNvPr id="3" name="Content Placeholder 2"/>
          <p:cNvSpPr>
            <a:spLocks noGrp="1"/>
          </p:cNvSpPr>
          <p:nvPr>
            <p:ph idx="1"/>
          </p:nvPr>
        </p:nvSpPr>
        <p:spPr/>
        <p:txBody>
          <a:bodyPr/>
          <a:lstStyle/>
          <a:p>
            <a:endParaRPr lang="en-GB" dirty="0">
              <a:latin typeface="+mj-lt"/>
            </a:endParaRPr>
          </a:p>
          <a:p>
            <a:endParaRPr lang="en-GB" dirty="0">
              <a:latin typeface="+mj-lt"/>
            </a:endParaRPr>
          </a:p>
        </p:txBody>
      </p:sp>
      <p:graphicFrame>
        <p:nvGraphicFramePr>
          <p:cNvPr id="4" name="Diagram 3"/>
          <p:cNvGraphicFramePr/>
          <p:nvPr>
            <p:extLst>
              <p:ext uri="{D42A27DB-BD31-4B8C-83A1-F6EECF244321}">
                <p14:modId xmlns:p14="http://schemas.microsoft.com/office/powerpoint/2010/main" val="3665102932"/>
              </p:ext>
            </p:extLst>
          </p:nvPr>
        </p:nvGraphicFramePr>
        <p:xfrm>
          <a:off x="323528" y="2194559"/>
          <a:ext cx="11400834" cy="373025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8279959"/>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solidFill>
                  <a:schemeClr val="accent6"/>
                </a:solidFill>
              </a:rPr>
              <a:t>Learning intention &amp; success criteria</a:t>
            </a:r>
            <a:endParaRPr lang="en-US" b="1" dirty="0">
              <a:solidFill>
                <a:schemeClr val="accent6"/>
              </a:solidFill>
            </a:endParaRPr>
          </a:p>
        </p:txBody>
      </p:sp>
      <p:sp>
        <p:nvSpPr>
          <p:cNvPr id="3" name="Content Placeholder 2"/>
          <p:cNvSpPr>
            <a:spLocks noGrp="1"/>
          </p:cNvSpPr>
          <p:nvPr>
            <p:ph idx="1"/>
          </p:nvPr>
        </p:nvSpPr>
        <p:spPr/>
        <p:txBody>
          <a:bodyPr>
            <a:noAutofit/>
          </a:bodyPr>
          <a:lstStyle/>
          <a:p>
            <a:r>
              <a:rPr lang="en-US" sz="2000" b="1" dirty="0" smtClean="0">
                <a:solidFill>
                  <a:srgbClr val="CC00CC"/>
                </a:solidFill>
                <a:latin typeface="+mj-lt"/>
              </a:rPr>
              <a:t>Learning intention</a:t>
            </a:r>
          </a:p>
          <a:p>
            <a:pPr lvl="1"/>
            <a:r>
              <a:rPr lang="en-US" sz="2400" dirty="0" smtClean="0">
                <a:latin typeface="+mj-lt"/>
              </a:rPr>
              <a:t>Understand the concept of “Teacher as Evaluator of Impact”.</a:t>
            </a:r>
          </a:p>
          <a:p>
            <a:pPr lvl="1"/>
            <a:endParaRPr lang="en-US" sz="2400" dirty="0" smtClean="0">
              <a:latin typeface="+mj-lt"/>
            </a:endParaRPr>
          </a:p>
          <a:p>
            <a:r>
              <a:rPr lang="en-US" sz="2000" b="1" dirty="0" smtClean="0">
                <a:solidFill>
                  <a:srgbClr val="CC00CC"/>
                </a:solidFill>
                <a:latin typeface="+mj-lt"/>
              </a:rPr>
              <a:t>Success criteria</a:t>
            </a:r>
          </a:p>
          <a:p>
            <a:pPr lvl="1"/>
            <a:r>
              <a:rPr lang="en-US" sz="2400" dirty="0" smtClean="0">
                <a:latin typeface="+mj-lt"/>
              </a:rPr>
              <a:t>You can </a:t>
            </a:r>
            <a:r>
              <a:rPr lang="en-US" sz="2400" b="1" dirty="0" smtClean="0">
                <a:latin typeface="+mj-lt"/>
              </a:rPr>
              <a:t>articulate</a:t>
            </a:r>
            <a:r>
              <a:rPr lang="en-US" sz="2400" dirty="0" smtClean="0">
                <a:latin typeface="+mj-lt"/>
              </a:rPr>
              <a:t> what this concept means;</a:t>
            </a:r>
          </a:p>
          <a:p>
            <a:pPr lvl="1"/>
            <a:r>
              <a:rPr lang="en-US" sz="2400" dirty="0" smtClean="0">
                <a:latin typeface="+mj-lt"/>
              </a:rPr>
              <a:t>You can </a:t>
            </a:r>
            <a:r>
              <a:rPr lang="en-US" sz="2400" b="1" dirty="0" smtClean="0">
                <a:latin typeface="+mj-lt"/>
              </a:rPr>
              <a:t>list the 7 elements </a:t>
            </a:r>
            <a:r>
              <a:rPr lang="en-US" sz="2400" dirty="0" smtClean="0">
                <a:latin typeface="+mj-lt"/>
              </a:rPr>
              <a:t>of our Lesson Evaluation Toolkit which relate to this concept;</a:t>
            </a:r>
          </a:p>
          <a:p>
            <a:pPr lvl="1"/>
            <a:r>
              <a:rPr lang="en-US" sz="2400" dirty="0" smtClean="0">
                <a:latin typeface="+mj-lt"/>
              </a:rPr>
              <a:t>You </a:t>
            </a:r>
            <a:r>
              <a:rPr lang="en-US" sz="2400" b="1" dirty="0" smtClean="0">
                <a:latin typeface="+mj-lt"/>
              </a:rPr>
              <a:t>feel confident </a:t>
            </a:r>
            <a:r>
              <a:rPr lang="en-US" sz="2400" dirty="0" smtClean="0">
                <a:latin typeface="+mj-lt"/>
              </a:rPr>
              <a:t>that you know how you can go about starting to develop/improve this concept in your lessons.</a:t>
            </a:r>
            <a:endParaRPr lang="en-US" sz="2400" dirty="0">
              <a:latin typeface="+mj-lt"/>
            </a:endParaRPr>
          </a:p>
        </p:txBody>
      </p:sp>
      <p:sp>
        <p:nvSpPr>
          <p:cNvPr id="4" name="Oval 3"/>
          <p:cNvSpPr/>
          <p:nvPr/>
        </p:nvSpPr>
        <p:spPr>
          <a:xfrm>
            <a:off x="3572341" y="5833320"/>
            <a:ext cx="809368" cy="800099"/>
          </a:xfrm>
          <a:prstGeom prst="ellips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5" name="Oval 4"/>
          <p:cNvSpPr/>
          <p:nvPr/>
        </p:nvSpPr>
        <p:spPr>
          <a:xfrm>
            <a:off x="5453983" y="5833320"/>
            <a:ext cx="809368" cy="800099"/>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6" name="Oval 5"/>
          <p:cNvSpPr/>
          <p:nvPr/>
        </p:nvSpPr>
        <p:spPr>
          <a:xfrm>
            <a:off x="7428270" y="5833319"/>
            <a:ext cx="809368" cy="800099"/>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Tree>
    <p:extLst>
      <p:ext uri="{BB962C8B-B14F-4D97-AF65-F5344CB8AC3E}">
        <p14:creationId xmlns:p14="http://schemas.microsoft.com/office/powerpoint/2010/main" val="3292609085"/>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8058" t="11428" r="32726" b="7234"/>
          <a:stretch/>
        </p:blipFill>
        <p:spPr bwMode="auto">
          <a:xfrm>
            <a:off x="259915" y="939451"/>
            <a:ext cx="6040677" cy="56128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extBox 7"/>
          <p:cNvSpPr txBox="1"/>
          <p:nvPr/>
        </p:nvSpPr>
        <p:spPr>
          <a:xfrm>
            <a:off x="6475956" y="1089764"/>
            <a:ext cx="5361140" cy="3046988"/>
          </a:xfrm>
          <a:prstGeom prst="rect">
            <a:avLst/>
          </a:prstGeom>
          <a:noFill/>
        </p:spPr>
        <p:txBody>
          <a:bodyPr wrap="square" rtlCol="0">
            <a:spAutoFit/>
          </a:bodyPr>
          <a:lstStyle/>
          <a:p>
            <a:pPr marL="457200" indent="-457200">
              <a:buFont typeface="+mj-lt"/>
              <a:buAutoNum type="arabicPeriod"/>
            </a:pPr>
            <a:r>
              <a:rPr lang="en-GB" sz="2400" dirty="0" smtClean="0">
                <a:latin typeface="+mj-lt"/>
              </a:rPr>
              <a:t>Complete an evaluation of this session.</a:t>
            </a:r>
          </a:p>
          <a:p>
            <a:pPr marL="457200" indent="-457200">
              <a:buFont typeface="+mj-lt"/>
              <a:buAutoNum type="arabicPeriod"/>
            </a:pPr>
            <a:endParaRPr lang="en-GB" sz="2400" dirty="0">
              <a:latin typeface="+mj-lt"/>
            </a:endParaRPr>
          </a:p>
          <a:p>
            <a:pPr marL="457200" indent="-457200">
              <a:buFont typeface="+mj-lt"/>
              <a:buAutoNum type="arabicPeriod"/>
            </a:pPr>
            <a:r>
              <a:rPr lang="en-GB" sz="2400" dirty="0" smtClean="0">
                <a:latin typeface="+mj-lt"/>
              </a:rPr>
              <a:t>Complete the LET and consider using a faculty meeting to discuss.</a:t>
            </a:r>
          </a:p>
          <a:p>
            <a:endParaRPr lang="en-GB" sz="2400" dirty="0">
              <a:latin typeface="+mj-lt"/>
            </a:endParaRPr>
          </a:p>
          <a:p>
            <a:endParaRPr lang="en-GB" sz="2400" dirty="0" smtClean="0">
              <a:latin typeface="+mj-lt"/>
            </a:endParaRPr>
          </a:p>
        </p:txBody>
      </p:sp>
    </p:spTree>
    <p:extLst>
      <p:ext uri="{BB962C8B-B14F-4D97-AF65-F5344CB8AC3E}">
        <p14:creationId xmlns:p14="http://schemas.microsoft.com/office/powerpoint/2010/main" val="3765683814"/>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Urban">
  <a:themeElements>
    <a:clrScheme name="Urban">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fontScheme name="Urban">
      <a:majorFont>
        <a:latin typeface="Trebuchet MS"/>
        <a:ea typeface=""/>
        <a:cs typeface=""/>
        <a:font script="Jpan" typeface="HGｺﾞｼｯｸM"/>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eorgia"/>
        <a:ea typeface=""/>
        <a:cs typeface=""/>
        <a:font script="Jpan" typeface="HG明朝B"/>
        <a:font script="Hang" typeface="맑은 고딕"/>
        <a:font script="Hans" typeface="宋体"/>
        <a:font script="Hant" typeface="新細明體"/>
        <a:font script="Arab" typeface="Arial"/>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Urban">
      <a:fillStyleLst>
        <a:solidFill>
          <a:schemeClr val="phClr"/>
        </a:solidFill>
        <a:gradFill rotWithShape="1">
          <a:gsLst>
            <a:gs pos="0">
              <a:schemeClr val="phClr">
                <a:tint val="1000"/>
                <a:satMod val="255000"/>
              </a:schemeClr>
            </a:gs>
            <a:gs pos="55000">
              <a:schemeClr val="phClr">
                <a:tint val="12000"/>
                <a:satMod val="255000"/>
              </a:schemeClr>
            </a:gs>
            <a:gs pos="100000">
              <a:schemeClr val="phClr">
                <a:tint val="45000"/>
                <a:satMod val="250000"/>
              </a:schemeClr>
            </a:gs>
          </a:gsLst>
          <a:path path="circle">
            <a:fillToRect l="-40000" t="-90000" r="140000" b="190000"/>
          </a:path>
        </a:gradFill>
        <a:gradFill rotWithShape="1">
          <a:gsLst>
            <a:gs pos="0">
              <a:schemeClr val="phClr">
                <a:tint val="43000"/>
                <a:satMod val="165000"/>
              </a:schemeClr>
            </a:gs>
            <a:gs pos="55000">
              <a:schemeClr val="phClr">
                <a:tint val="83000"/>
                <a:satMod val="155000"/>
              </a:schemeClr>
            </a:gs>
            <a:gs pos="100000">
              <a:schemeClr val="phClr">
                <a:shade val="85000"/>
              </a:schemeClr>
            </a:gs>
          </a:gsLst>
          <a:path path="circle">
            <a:fillToRect l="-40000" t="-90000" r="140000" b="190000"/>
          </a:path>
        </a:gradFill>
      </a:fillStyleLst>
      <a:lnStyleLst>
        <a:ln w="9525" cap="flat" cmpd="sng" algn="ctr">
          <a:solidFill>
            <a:schemeClr val="phClr"/>
          </a:solidFill>
          <a:prstDash val="solid"/>
        </a:ln>
        <a:ln w="19050" cap="flat" cmpd="sng" algn="ctr">
          <a:solidFill>
            <a:schemeClr val="phClr"/>
          </a:solidFill>
          <a:prstDash val="solid"/>
        </a:ln>
        <a:ln w="31750" cap="flat" cmpd="sng" algn="ctr">
          <a:solidFill>
            <a:schemeClr val="phClr"/>
          </a:solidFill>
          <a:prstDash val="solid"/>
        </a:ln>
      </a:lnStyleLst>
      <a:effectStyleLst>
        <a:effectStyle>
          <a:effectLst>
            <a:outerShdw blurRad="51500" dist="25400" dir="5400000" rotWithShape="0">
              <a:srgbClr val="000000">
                <a:alpha val="40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flat" dir="t">
              <a:rot lat="0" lon="0" rev="20040000"/>
            </a:lightRig>
          </a:scene3d>
          <a:sp3d contourW="12700" prstMaterial="dkEdge">
            <a:bevelT w="25400" h="38100" prst="convex"/>
            <a:contourClr>
              <a:schemeClr val="phClr">
                <a:satMod val="115000"/>
              </a:schemeClr>
            </a:contourClr>
          </a:sp3d>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Urban</Template>
  <TotalTime>19736</TotalTime>
  <Words>2226</Words>
  <Application>Microsoft Office PowerPoint</Application>
  <PresentationFormat>Custom</PresentationFormat>
  <Paragraphs>324</Paragraphs>
  <Slides>50</Slides>
  <Notes>8</Notes>
  <HiddenSlides>0</HiddenSlides>
  <MMClips>0</MMClips>
  <ScaleCrop>false</ScaleCrop>
  <HeadingPairs>
    <vt:vector size="4" baseType="variant">
      <vt:variant>
        <vt:lpstr>Theme</vt:lpstr>
      </vt:variant>
      <vt:variant>
        <vt:i4>1</vt:i4>
      </vt:variant>
      <vt:variant>
        <vt:lpstr>Slide Titles</vt:lpstr>
      </vt:variant>
      <vt:variant>
        <vt:i4>50</vt:i4>
      </vt:variant>
    </vt:vector>
  </HeadingPairs>
  <TitlesOfParts>
    <vt:vector size="51" baseType="lpstr">
      <vt:lpstr>Urban</vt:lpstr>
      <vt:lpstr>Visible learning</vt:lpstr>
      <vt:lpstr>PowerPoint Presentation</vt:lpstr>
      <vt:lpstr>Aims</vt:lpstr>
      <vt:lpstr>PART 1: TEACHERS AS ACTIVATORS OF LEARNING</vt:lpstr>
      <vt:lpstr>Learning intention &amp; success criteria</vt:lpstr>
      <vt:lpstr>Activity</vt:lpstr>
      <vt:lpstr>PART 2: TEACHERS AS EVALUATORS OF IMPACT</vt:lpstr>
      <vt:lpstr>Learning intention &amp; success criteria</vt:lpstr>
      <vt:lpstr>Evaluating impact: the key question</vt:lpstr>
      <vt:lpstr>In terms of our LET and SIP:</vt:lpstr>
      <vt:lpstr>But one of the most important (and most challenging) principles in relation to this is the idea that it is about evaluating the learning of…</vt:lpstr>
      <vt:lpstr>We touched on some of this in Part 1</vt:lpstr>
      <vt:lpstr>Video (On EHSTeaching website)</vt:lpstr>
      <vt:lpstr>David Bowie</vt:lpstr>
      <vt:lpstr>Learning intention</vt:lpstr>
      <vt:lpstr>Learning intention &amp; success criteria</vt:lpstr>
      <vt:lpstr>Where are we starting from? Show me</vt:lpstr>
      <vt:lpstr>Preparation for activities</vt:lpstr>
      <vt:lpstr>Activity 1 (Discuss: ~2 minutes)</vt:lpstr>
      <vt:lpstr>Activity 1</vt:lpstr>
      <vt:lpstr>Activity 2 (Discuss: ~2 minutes) </vt:lpstr>
      <vt:lpstr>Activity 2 (Discuss: ~2 minutes) </vt:lpstr>
      <vt:lpstr>Learning intention &amp; success criteria</vt:lpstr>
      <vt:lpstr>Where are we starting from? Show me</vt:lpstr>
      <vt:lpstr>Planners</vt:lpstr>
      <vt:lpstr>A “learning diary”</vt:lpstr>
      <vt:lpstr>But it’s all about how we use it</vt:lpstr>
      <vt:lpstr>A note of caution about where we are</vt:lpstr>
      <vt:lpstr>Back to Bowie</vt:lpstr>
      <vt:lpstr>Some thoughts on the “lesson”</vt:lpstr>
      <vt:lpstr>A personal thought</vt:lpstr>
      <vt:lpstr>“Assessment”</vt:lpstr>
      <vt:lpstr>“Assessment”</vt:lpstr>
      <vt:lpstr>Should we be trying to reduce assessment?</vt:lpstr>
      <vt:lpstr>Activity</vt:lpstr>
      <vt:lpstr>PowerPoint Presentation</vt:lpstr>
      <vt:lpstr>PowerPoint Presentation</vt:lpstr>
      <vt:lpstr>Odd one out</vt:lpstr>
      <vt:lpstr>Sorting / grouping / ranking</vt:lpstr>
      <vt:lpstr>Matching</vt:lpstr>
      <vt:lpstr>PowerPoint Presentation</vt:lpstr>
      <vt:lpstr>Formative &amp; summative assessment</vt:lpstr>
      <vt:lpstr>Purposes of assessment</vt:lpstr>
      <vt:lpstr>PowerPoint Presentation</vt:lpstr>
      <vt:lpstr>Conclusion</vt:lpstr>
      <vt:lpstr>Critical evaluation: thoughts of Hattie</vt:lpstr>
      <vt:lpstr>In terms of our LET and SIP:</vt:lpstr>
      <vt:lpstr>Next steps for developing these strategies</vt:lpstr>
      <vt:lpstr>Learning intention &amp; success criteria</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Active lesson conclusions</dc:title>
  <dc:creator>Mr Robertson</dc:creator>
  <cp:lastModifiedBy>Bruce Robertson</cp:lastModifiedBy>
  <cp:revision>121</cp:revision>
  <dcterms:created xsi:type="dcterms:W3CDTF">2016-08-24T18:32:59Z</dcterms:created>
  <dcterms:modified xsi:type="dcterms:W3CDTF">2017-10-02T16:15:59Z</dcterms:modified>
</cp:coreProperties>
</file>