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5"/>
  </p:notesMasterIdLst>
  <p:sldIdLst>
    <p:sldId id="256" r:id="rId2"/>
    <p:sldId id="686" r:id="rId3"/>
    <p:sldId id="775" r:id="rId4"/>
    <p:sldId id="774" r:id="rId5"/>
    <p:sldId id="777" r:id="rId6"/>
    <p:sldId id="782" r:id="rId7"/>
    <p:sldId id="792" r:id="rId8"/>
    <p:sldId id="754" r:id="rId9"/>
    <p:sldId id="778" r:id="rId10"/>
    <p:sldId id="746" r:id="rId11"/>
    <p:sldId id="643" r:id="rId12"/>
    <p:sldId id="644" r:id="rId13"/>
    <p:sldId id="785" r:id="rId14"/>
    <p:sldId id="783" r:id="rId15"/>
    <p:sldId id="784" r:id="rId16"/>
    <p:sldId id="779" r:id="rId17"/>
    <p:sldId id="739" r:id="rId18"/>
    <p:sldId id="740" r:id="rId19"/>
    <p:sldId id="647" r:id="rId20"/>
    <p:sldId id="648" r:id="rId21"/>
    <p:sldId id="649" r:id="rId22"/>
    <p:sldId id="689" r:id="rId23"/>
    <p:sldId id="690" r:id="rId24"/>
    <p:sldId id="654" r:id="rId25"/>
    <p:sldId id="655" r:id="rId26"/>
    <p:sldId id="741" r:id="rId27"/>
    <p:sldId id="791" r:id="rId28"/>
    <p:sldId id="656" r:id="rId29"/>
    <p:sldId id="742" r:id="rId30"/>
    <p:sldId id="658" r:id="rId31"/>
    <p:sldId id="743" r:id="rId32"/>
    <p:sldId id="691" r:id="rId33"/>
    <p:sldId id="771" r:id="rId34"/>
    <p:sldId id="660" r:id="rId35"/>
    <p:sldId id="747" r:id="rId36"/>
    <p:sldId id="744" r:id="rId37"/>
    <p:sldId id="748" r:id="rId38"/>
    <p:sldId id="710" r:id="rId39"/>
    <p:sldId id="736" r:id="rId40"/>
    <p:sldId id="745" r:id="rId41"/>
    <p:sldId id="712" r:id="rId42"/>
    <p:sldId id="789" r:id="rId43"/>
    <p:sldId id="790" r:id="rId44"/>
    <p:sldId id="697" r:id="rId45"/>
    <p:sldId id="735" r:id="rId46"/>
    <p:sldId id="750" r:id="rId47"/>
    <p:sldId id="693" r:id="rId48"/>
    <p:sldId id="695" r:id="rId49"/>
    <p:sldId id="698" r:id="rId50"/>
    <p:sldId id="699" r:id="rId51"/>
    <p:sldId id="700" r:id="rId52"/>
    <p:sldId id="701" r:id="rId53"/>
    <p:sldId id="703" r:id="rId54"/>
    <p:sldId id="705" r:id="rId55"/>
    <p:sldId id="706" r:id="rId56"/>
    <p:sldId id="760" r:id="rId57"/>
    <p:sldId id="666" r:id="rId58"/>
    <p:sldId id="731" r:id="rId59"/>
    <p:sldId id="753" r:id="rId60"/>
    <p:sldId id="707" r:id="rId61"/>
    <p:sldId id="788" r:id="rId62"/>
    <p:sldId id="632" r:id="rId63"/>
    <p:sldId id="773" r:id="rId64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C00CC"/>
    <a:srgbClr val="66FF33"/>
    <a:srgbClr val="FF99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1"/>
    <p:restoredTop sz="93606" autoAdjust="0"/>
  </p:normalViewPr>
  <p:slideViewPr>
    <p:cSldViewPr snapToGrid="0" snapToObjects="1">
      <p:cViewPr>
        <p:scale>
          <a:sx n="72" d="100"/>
          <a:sy n="72" d="100"/>
        </p:scale>
        <p:origin x="-34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CF9DFD-B38F-44BB-811B-629C07A5D069}" type="doc">
      <dgm:prSet loTypeId="urn:microsoft.com/office/officeart/2005/8/layout/hList1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73C885E9-B6B9-4AA6-A0D0-B5376ACB2D22}">
      <dgm:prSet phldrT="[Text]" custT="1"/>
      <dgm:spPr/>
      <dgm:t>
        <a:bodyPr/>
        <a:lstStyle/>
        <a:p>
          <a:r>
            <a:rPr lang="en-GB" sz="2800" b="1" dirty="0" smtClean="0">
              <a:latin typeface="+mj-lt"/>
            </a:rPr>
            <a:t>Read</a:t>
          </a:r>
          <a:endParaRPr lang="en-GB" sz="2800" dirty="0">
            <a:latin typeface="+mj-lt"/>
          </a:endParaRPr>
        </a:p>
      </dgm:t>
    </dgm:pt>
    <dgm:pt modelId="{F72E0ACB-174C-4F5E-9740-45465E52AB0D}" type="parTrans" cxnId="{EE9FF54D-C616-462D-849A-D2148C8BBEB0}">
      <dgm:prSet/>
      <dgm:spPr/>
      <dgm:t>
        <a:bodyPr/>
        <a:lstStyle/>
        <a:p>
          <a:endParaRPr lang="en-GB"/>
        </a:p>
      </dgm:t>
    </dgm:pt>
    <dgm:pt modelId="{07002389-16A4-45AF-852F-723105879AC5}" type="sibTrans" cxnId="{EE9FF54D-C616-462D-849A-D2148C8BBEB0}">
      <dgm:prSet custT="1"/>
      <dgm:spPr/>
      <dgm:t>
        <a:bodyPr/>
        <a:lstStyle/>
        <a:p>
          <a:endParaRPr lang="en-GB"/>
        </a:p>
      </dgm:t>
    </dgm:pt>
    <dgm:pt modelId="{B56ADA31-8C34-4B0C-B509-DDCAAD18BC49}">
      <dgm:prSet phldrT="[Text]" custT="1"/>
      <dgm:spPr/>
      <dgm:t>
        <a:bodyPr/>
        <a:lstStyle/>
        <a:p>
          <a:r>
            <a:rPr lang="en-GB" sz="2000" dirty="0" smtClean="0">
              <a:latin typeface="+mj-lt"/>
            </a:rPr>
            <a:t>Books</a:t>
          </a:r>
          <a:endParaRPr lang="en-GB" sz="2000" dirty="0">
            <a:latin typeface="+mj-lt"/>
          </a:endParaRPr>
        </a:p>
      </dgm:t>
    </dgm:pt>
    <dgm:pt modelId="{3BAD5267-02AB-4F79-9908-B8FE81668745}" type="parTrans" cxnId="{489E5320-34FC-4A54-B8C2-9C8AA5F48CB6}">
      <dgm:prSet/>
      <dgm:spPr/>
      <dgm:t>
        <a:bodyPr/>
        <a:lstStyle/>
        <a:p>
          <a:endParaRPr lang="en-GB"/>
        </a:p>
      </dgm:t>
    </dgm:pt>
    <dgm:pt modelId="{F2CBA07D-C260-43EA-9714-3CFF5C9EB9DD}" type="sibTrans" cxnId="{489E5320-34FC-4A54-B8C2-9C8AA5F48CB6}">
      <dgm:prSet/>
      <dgm:spPr/>
      <dgm:t>
        <a:bodyPr/>
        <a:lstStyle/>
        <a:p>
          <a:endParaRPr lang="en-GB"/>
        </a:p>
      </dgm:t>
    </dgm:pt>
    <dgm:pt modelId="{F9F72597-344E-492F-9BFB-803E673479E2}">
      <dgm:prSet phldrT="[Text]" custT="1"/>
      <dgm:spPr/>
      <dgm:t>
        <a:bodyPr/>
        <a:lstStyle/>
        <a:p>
          <a:r>
            <a:rPr lang="en-GB" sz="2800" b="1" dirty="0" smtClean="0">
              <a:latin typeface="+mj-lt"/>
            </a:rPr>
            <a:t>Observe</a:t>
          </a:r>
          <a:r>
            <a:rPr lang="en-GB" sz="1700" dirty="0" smtClean="0"/>
            <a:t> </a:t>
          </a:r>
          <a:endParaRPr lang="en-GB" sz="1700" dirty="0"/>
        </a:p>
      </dgm:t>
    </dgm:pt>
    <dgm:pt modelId="{B7629F5E-1948-48A5-AA0F-2283C182F280}" type="parTrans" cxnId="{8F351310-0B0F-4938-9D6C-5795225F0500}">
      <dgm:prSet/>
      <dgm:spPr/>
      <dgm:t>
        <a:bodyPr/>
        <a:lstStyle/>
        <a:p>
          <a:endParaRPr lang="en-GB"/>
        </a:p>
      </dgm:t>
    </dgm:pt>
    <dgm:pt modelId="{4B525979-5F73-47CF-BCC3-5935688923C8}" type="sibTrans" cxnId="{8F351310-0B0F-4938-9D6C-5795225F0500}">
      <dgm:prSet/>
      <dgm:spPr/>
      <dgm:t>
        <a:bodyPr/>
        <a:lstStyle/>
        <a:p>
          <a:endParaRPr lang="en-GB"/>
        </a:p>
      </dgm:t>
    </dgm:pt>
    <dgm:pt modelId="{447D43DC-78A2-4D08-9F2F-51EED3CAEE56}">
      <dgm:prSet phldrT="[Text]" custT="1"/>
      <dgm:spPr/>
      <dgm:t>
        <a:bodyPr/>
        <a:lstStyle/>
        <a:p>
          <a:r>
            <a:rPr lang="en-GB" sz="2000" dirty="0" smtClean="0">
              <a:latin typeface="+mj-lt"/>
            </a:rPr>
            <a:t>Other teachers</a:t>
          </a:r>
          <a:endParaRPr lang="en-GB" sz="2000" dirty="0">
            <a:latin typeface="+mj-lt"/>
          </a:endParaRPr>
        </a:p>
      </dgm:t>
    </dgm:pt>
    <dgm:pt modelId="{2D1030B5-1185-4ED2-8C5F-DB7C695A68BF}" type="parTrans" cxnId="{75E84344-2131-474D-9AB9-B54931BBFB80}">
      <dgm:prSet/>
      <dgm:spPr/>
      <dgm:t>
        <a:bodyPr/>
        <a:lstStyle/>
        <a:p>
          <a:endParaRPr lang="en-GB"/>
        </a:p>
      </dgm:t>
    </dgm:pt>
    <dgm:pt modelId="{DE642D59-9C24-4F4C-97B6-1B62C30348FE}" type="sibTrans" cxnId="{75E84344-2131-474D-9AB9-B54931BBFB80}">
      <dgm:prSet/>
      <dgm:spPr/>
      <dgm:t>
        <a:bodyPr/>
        <a:lstStyle/>
        <a:p>
          <a:endParaRPr lang="en-GB"/>
        </a:p>
      </dgm:t>
    </dgm:pt>
    <dgm:pt modelId="{D29F4642-D6D5-40E3-A052-D20D6818A0C5}">
      <dgm:prSet phldrT="[Text]" custT="1"/>
      <dgm:spPr/>
      <dgm:t>
        <a:bodyPr/>
        <a:lstStyle/>
        <a:p>
          <a:r>
            <a:rPr lang="en-GB" sz="2400" b="1" dirty="0" smtClean="0">
              <a:latin typeface="+mj-lt"/>
            </a:rPr>
            <a:t>Do</a:t>
          </a:r>
          <a:r>
            <a:rPr lang="en-GB" sz="1800" b="1" dirty="0" smtClean="0">
              <a:latin typeface="+mj-lt"/>
            </a:rPr>
            <a:t> </a:t>
          </a:r>
        </a:p>
        <a:p>
          <a:r>
            <a:rPr lang="en-GB" sz="1800" b="1" dirty="0" smtClean="0">
              <a:latin typeface="+mj-lt"/>
            </a:rPr>
            <a:t>&amp; self-evaluate</a:t>
          </a:r>
          <a:endParaRPr lang="en-GB" sz="1800" b="1" dirty="0">
            <a:latin typeface="+mj-lt"/>
          </a:endParaRPr>
        </a:p>
      </dgm:t>
    </dgm:pt>
    <dgm:pt modelId="{41237A7C-524E-4AA1-9890-3DAB0FF13851}" type="parTrans" cxnId="{4D578C6C-0A0B-460F-8D36-6702F5536CA7}">
      <dgm:prSet/>
      <dgm:spPr/>
      <dgm:t>
        <a:bodyPr/>
        <a:lstStyle/>
        <a:p>
          <a:endParaRPr lang="en-GB"/>
        </a:p>
      </dgm:t>
    </dgm:pt>
    <dgm:pt modelId="{FC8A2EF3-C018-4ABC-8F65-FCA75F2D85C3}" type="sibTrans" cxnId="{4D578C6C-0A0B-460F-8D36-6702F5536CA7}">
      <dgm:prSet/>
      <dgm:spPr/>
      <dgm:t>
        <a:bodyPr/>
        <a:lstStyle/>
        <a:p>
          <a:endParaRPr lang="en-GB"/>
        </a:p>
      </dgm:t>
    </dgm:pt>
    <dgm:pt modelId="{C41D7530-CE5C-456E-A392-DF3770AF75E4}">
      <dgm:prSet custT="1"/>
      <dgm:spPr/>
      <dgm:t>
        <a:bodyPr/>
        <a:lstStyle/>
        <a:p>
          <a:r>
            <a:rPr lang="en-GB" sz="2800" b="1" dirty="0" smtClean="0">
              <a:latin typeface="+mj-lt"/>
            </a:rPr>
            <a:t>Discuss</a:t>
          </a:r>
          <a:endParaRPr lang="en-GB" sz="2800" b="1" dirty="0">
            <a:latin typeface="+mj-lt"/>
          </a:endParaRPr>
        </a:p>
      </dgm:t>
    </dgm:pt>
    <dgm:pt modelId="{5D347B31-3447-46DD-971E-4FBF66F8BD49}" type="parTrans" cxnId="{E3441AD6-33EA-4A80-83C4-45F48FD11A87}">
      <dgm:prSet/>
      <dgm:spPr/>
      <dgm:t>
        <a:bodyPr/>
        <a:lstStyle/>
        <a:p>
          <a:endParaRPr lang="en-GB"/>
        </a:p>
      </dgm:t>
    </dgm:pt>
    <dgm:pt modelId="{92A74FEC-E8D9-4C82-B1DA-282F9E7F7752}" type="sibTrans" cxnId="{E3441AD6-33EA-4A80-83C4-45F48FD11A87}">
      <dgm:prSet/>
      <dgm:spPr/>
      <dgm:t>
        <a:bodyPr/>
        <a:lstStyle/>
        <a:p>
          <a:endParaRPr lang="en-GB"/>
        </a:p>
      </dgm:t>
    </dgm:pt>
    <dgm:pt modelId="{0679FFC0-7CE9-4F2B-8E22-5B8E0F722576}">
      <dgm:prSet custT="1"/>
      <dgm:spPr/>
      <dgm:t>
        <a:bodyPr/>
        <a:lstStyle/>
        <a:p>
          <a:r>
            <a:rPr lang="en-GB" sz="2000" dirty="0" smtClean="0">
              <a:latin typeface="+mj-lt"/>
            </a:rPr>
            <a:t>Faculty </a:t>
          </a:r>
          <a:r>
            <a:rPr lang="en-GB" sz="2000" dirty="0" smtClean="0">
              <a:latin typeface="+mj-lt"/>
            </a:rPr>
            <a:t>meetings</a:t>
          </a:r>
          <a:endParaRPr lang="en-GB" sz="2000" dirty="0">
            <a:latin typeface="+mj-lt"/>
          </a:endParaRPr>
        </a:p>
      </dgm:t>
    </dgm:pt>
    <dgm:pt modelId="{9472EB24-C446-4492-B756-28E4605233DC}" type="parTrans" cxnId="{F90BD0C8-2734-467A-AE57-06E6284B4067}">
      <dgm:prSet/>
      <dgm:spPr/>
      <dgm:t>
        <a:bodyPr/>
        <a:lstStyle/>
        <a:p>
          <a:endParaRPr lang="en-GB"/>
        </a:p>
      </dgm:t>
    </dgm:pt>
    <dgm:pt modelId="{FD41FE24-1CD8-4B1A-8588-360F2B0FB8FC}" type="sibTrans" cxnId="{F90BD0C8-2734-467A-AE57-06E6284B4067}">
      <dgm:prSet/>
      <dgm:spPr/>
      <dgm:t>
        <a:bodyPr/>
        <a:lstStyle/>
        <a:p>
          <a:endParaRPr lang="en-GB"/>
        </a:p>
      </dgm:t>
    </dgm:pt>
    <dgm:pt modelId="{BBBCB0A7-3E89-4C8D-9FB4-DADD776835A7}">
      <dgm:prSet custT="1"/>
      <dgm:spPr/>
      <dgm:t>
        <a:bodyPr/>
        <a:lstStyle/>
        <a:p>
          <a:r>
            <a:rPr lang="en-GB" sz="2400" b="1" dirty="0" smtClean="0">
              <a:latin typeface="+mj-lt"/>
            </a:rPr>
            <a:t>Get feedback</a:t>
          </a:r>
        </a:p>
      </dgm:t>
    </dgm:pt>
    <dgm:pt modelId="{23357832-37E3-4BF2-8F43-68EB8DAF6087}" type="parTrans" cxnId="{162B4910-AA43-41E0-98B5-2AC3FA5B7A7B}">
      <dgm:prSet/>
      <dgm:spPr/>
      <dgm:t>
        <a:bodyPr/>
        <a:lstStyle/>
        <a:p>
          <a:endParaRPr lang="en-GB"/>
        </a:p>
      </dgm:t>
    </dgm:pt>
    <dgm:pt modelId="{68697414-060E-4CD3-994A-96BBFBCFB96C}" type="sibTrans" cxnId="{162B4910-AA43-41E0-98B5-2AC3FA5B7A7B}">
      <dgm:prSet/>
      <dgm:spPr/>
      <dgm:t>
        <a:bodyPr/>
        <a:lstStyle/>
        <a:p>
          <a:endParaRPr lang="en-GB"/>
        </a:p>
      </dgm:t>
    </dgm:pt>
    <dgm:pt modelId="{BCB33C95-D350-4F58-9873-34418A016009}">
      <dgm:prSet phldrT="[Text]" custT="1"/>
      <dgm:spPr/>
      <dgm:t>
        <a:bodyPr/>
        <a:lstStyle/>
        <a:p>
          <a:r>
            <a:rPr lang="en-GB" sz="2000" dirty="0" smtClean="0">
              <a:latin typeface="+mj-lt"/>
            </a:rPr>
            <a:t>Articles</a:t>
          </a:r>
          <a:endParaRPr lang="en-GB" sz="2000" dirty="0">
            <a:latin typeface="+mj-lt"/>
          </a:endParaRPr>
        </a:p>
      </dgm:t>
    </dgm:pt>
    <dgm:pt modelId="{2E1F8F58-170D-43B5-98ED-99A20499315B}" type="parTrans" cxnId="{3BB71ABD-1CA3-4522-A4AE-75EA64EB5147}">
      <dgm:prSet/>
      <dgm:spPr/>
      <dgm:t>
        <a:bodyPr/>
        <a:lstStyle/>
        <a:p>
          <a:endParaRPr lang="en-GB"/>
        </a:p>
      </dgm:t>
    </dgm:pt>
    <dgm:pt modelId="{68295D31-C5D1-4FF8-AB83-A69F1771733A}" type="sibTrans" cxnId="{3BB71ABD-1CA3-4522-A4AE-75EA64EB5147}">
      <dgm:prSet/>
      <dgm:spPr/>
      <dgm:t>
        <a:bodyPr/>
        <a:lstStyle/>
        <a:p>
          <a:endParaRPr lang="en-GB"/>
        </a:p>
      </dgm:t>
    </dgm:pt>
    <dgm:pt modelId="{9A6621A2-308E-4B75-805C-AA122188C1EF}">
      <dgm:prSet custT="1"/>
      <dgm:spPr/>
      <dgm:t>
        <a:bodyPr/>
        <a:lstStyle/>
        <a:p>
          <a:r>
            <a:rPr lang="en-GB" sz="2000" dirty="0" smtClean="0">
              <a:latin typeface="+mj-lt"/>
            </a:rPr>
            <a:t>Peers</a:t>
          </a:r>
          <a:endParaRPr lang="en-GB" sz="2000" dirty="0">
            <a:latin typeface="+mj-lt"/>
          </a:endParaRPr>
        </a:p>
      </dgm:t>
    </dgm:pt>
    <dgm:pt modelId="{38F5777B-669D-4AA0-BC01-0E151A603130}" type="parTrans" cxnId="{082FC315-9DDB-44A1-AFB7-EA1263A08F35}">
      <dgm:prSet/>
      <dgm:spPr/>
      <dgm:t>
        <a:bodyPr/>
        <a:lstStyle/>
        <a:p>
          <a:endParaRPr lang="en-GB"/>
        </a:p>
      </dgm:t>
    </dgm:pt>
    <dgm:pt modelId="{ECE582D1-3701-4224-A088-F3A5B265E88D}" type="sibTrans" cxnId="{082FC315-9DDB-44A1-AFB7-EA1263A08F35}">
      <dgm:prSet/>
      <dgm:spPr/>
      <dgm:t>
        <a:bodyPr/>
        <a:lstStyle/>
        <a:p>
          <a:endParaRPr lang="en-GB"/>
        </a:p>
      </dgm:t>
    </dgm:pt>
    <dgm:pt modelId="{41129DE0-2BD8-4569-A140-FDB3FE22049D}">
      <dgm:prSet custT="1"/>
      <dgm:spPr/>
      <dgm:t>
        <a:bodyPr/>
        <a:lstStyle/>
        <a:p>
          <a:r>
            <a:rPr lang="en-GB" sz="2000" dirty="0" smtClean="0">
              <a:latin typeface="+mj-lt"/>
            </a:rPr>
            <a:t>PT</a:t>
          </a:r>
          <a:endParaRPr lang="en-GB" sz="2000" dirty="0">
            <a:latin typeface="+mj-lt"/>
          </a:endParaRPr>
        </a:p>
      </dgm:t>
    </dgm:pt>
    <dgm:pt modelId="{8A933A9C-459B-4CC7-A664-9EE0BCB4CF62}" type="parTrans" cxnId="{DBE4F085-AA39-4A35-A3CF-E81DFC44ABC9}">
      <dgm:prSet/>
      <dgm:spPr/>
      <dgm:t>
        <a:bodyPr/>
        <a:lstStyle/>
        <a:p>
          <a:endParaRPr lang="en-GB"/>
        </a:p>
      </dgm:t>
    </dgm:pt>
    <dgm:pt modelId="{AFB5CE84-7EAD-4414-A262-E5016915C1FB}" type="sibTrans" cxnId="{DBE4F085-AA39-4A35-A3CF-E81DFC44ABC9}">
      <dgm:prSet/>
      <dgm:spPr/>
      <dgm:t>
        <a:bodyPr/>
        <a:lstStyle/>
        <a:p>
          <a:endParaRPr lang="en-GB"/>
        </a:p>
      </dgm:t>
    </dgm:pt>
    <dgm:pt modelId="{29393E61-B1E5-4CAF-ACEC-282AB98E19EE}">
      <dgm:prSet phldrT="[Text]" custT="1"/>
      <dgm:spPr/>
      <dgm:t>
        <a:bodyPr/>
        <a:lstStyle/>
        <a:p>
          <a:r>
            <a:rPr lang="en-GB" sz="2000" dirty="0" smtClean="0">
              <a:latin typeface="+mj-lt"/>
            </a:rPr>
            <a:t>Practise</a:t>
          </a:r>
          <a:endParaRPr lang="en-GB" sz="2000" dirty="0">
            <a:latin typeface="+mj-lt"/>
          </a:endParaRPr>
        </a:p>
      </dgm:t>
    </dgm:pt>
    <dgm:pt modelId="{784CED70-97DF-4AE9-8E63-C20BDAC95660}" type="parTrans" cxnId="{141D9279-195A-441B-9022-B4B9EE1C1F8D}">
      <dgm:prSet/>
      <dgm:spPr/>
      <dgm:t>
        <a:bodyPr/>
        <a:lstStyle/>
        <a:p>
          <a:endParaRPr lang="en-GB"/>
        </a:p>
      </dgm:t>
    </dgm:pt>
    <dgm:pt modelId="{34C83F8F-6DAF-479A-8A1D-B17D95283823}" type="sibTrans" cxnId="{141D9279-195A-441B-9022-B4B9EE1C1F8D}">
      <dgm:prSet/>
      <dgm:spPr/>
      <dgm:t>
        <a:bodyPr/>
        <a:lstStyle/>
        <a:p>
          <a:endParaRPr lang="en-GB"/>
        </a:p>
      </dgm:t>
    </dgm:pt>
    <dgm:pt modelId="{CFE753D9-A5B1-4A4B-9DA4-015AF8FAEEFB}">
      <dgm:prSet custT="1"/>
      <dgm:spPr/>
      <dgm:t>
        <a:bodyPr/>
        <a:lstStyle/>
        <a:p>
          <a:r>
            <a:rPr lang="en-GB" sz="2000" dirty="0" smtClean="0">
              <a:latin typeface="+mj-lt"/>
            </a:rPr>
            <a:t>After observed lessons</a:t>
          </a:r>
          <a:endParaRPr lang="en-GB" sz="2000" dirty="0">
            <a:latin typeface="+mj-lt"/>
          </a:endParaRPr>
        </a:p>
      </dgm:t>
    </dgm:pt>
    <dgm:pt modelId="{5E313B40-32CA-464D-B149-B3C9A1F15B82}" type="parTrans" cxnId="{E093A884-69C8-4DA2-BF40-6664A5A702CC}">
      <dgm:prSet/>
      <dgm:spPr/>
      <dgm:t>
        <a:bodyPr/>
        <a:lstStyle/>
        <a:p>
          <a:endParaRPr lang="en-GB"/>
        </a:p>
      </dgm:t>
    </dgm:pt>
    <dgm:pt modelId="{98354B9A-84F8-4834-A755-2D05F3D61F47}" type="sibTrans" cxnId="{E093A884-69C8-4DA2-BF40-6664A5A702CC}">
      <dgm:prSet/>
      <dgm:spPr/>
      <dgm:t>
        <a:bodyPr/>
        <a:lstStyle/>
        <a:p>
          <a:endParaRPr lang="en-GB"/>
        </a:p>
      </dgm:t>
    </dgm:pt>
    <dgm:pt modelId="{99B2E215-5BA9-46E4-9C45-DEC161A59236}">
      <dgm:prSet custT="1"/>
      <dgm:spPr/>
      <dgm:t>
        <a:bodyPr/>
        <a:lstStyle/>
        <a:p>
          <a:endParaRPr lang="en-GB" sz="2000" dirty="0">
            <a:latin typeface="+mj-lt"/>
          </a:endParaRPr>
        </a:p>
      </dgm:t>
    </dgm:pt>
    <dgm:pt modelId="{96C7AEAB-D51E-477B-875A-BE010B75B9D9}" type="parTrans" cxnId="{AE6A9A90-820A-446F-8634-2C7F4439A2F7}">
      <dgm:prSet/>
      <dgm:spPr/>
      <dgm:t>
        <a:bodyPr/>
        <a:lstStyle/>
        <a:p>
          <a:endParaRPr lang="en-GB"/>
        </a:p>
      </dgm:t>
    </dgm:pt>
    <dgm:pt modelId="{A18D1109-110D-43C9-BC33-95A46A26B5F9}" type="sibTrans" cxnId="{AE6A9A90-820A-446F-8634-2C7F4439A2F7}">
      <dgm:prSet/>
      <dgm:spPr/>
      <dgm:t>
        <a:bodyPr/>
        <a:lstStyle/>
        <a:p>
          <a:endParaRPr lang="en-GB"/>
        </a:p>
      </dgm:t>
    </dgm:pt>
    <dgm:pt modelId="{8775CEFC-6554-4018-88FF-344F915684FD}">
      <dgm:prSet phldrT="[Text]" custT="1"/>
      <dgm:spPr/>
      <dgm:t>
        <a:bodyPr/>
        <a:lstStyle/>
        <a:p>
          <a:r>
            <a:rPr lang="en-GB" sz="2000" dirty="0" smtClean="0">
              <a:latin typeface="+mj-lt"/>
            </a:rPr>
            <a:t>Blogs</a:t>
          </a:r>
          <a:endParaRPr lang="en-GB" sz="2000" dirty="0">
            <a:latin typeface="+mj-lt"/>
          </a:endParaRPr>
        </a:p>
      </dgm:t>
    </dgm:pt>
    <dgm:pt modelId="{5A63D9F0-082E-4BEF-8F7B-F4F644437BF2}" type="sibTrans" cxnId="{975535B3-D0C3-4099-86EE-6EB8A132566A}">
      <dgm:prSet/>
      <dgm:spPr/>
      <dgm:t>
        <a:bodyPr/>
        <a:lstStyle/>
        <a:p>
          <a:endParaRPr lang="en-GB"/>
        </a:p>
      </dgm:t>
    </dgm:pt>
    <dgm:pt modelId="{0A61F755-AD10-47B5-9F99-9BE19A0F71A4}" type="parTrans" cxnId="{975535B3-D0C3-4099-86EE-6EB8A132566A}">
      <dgm:prSet/>
      <dgm:spPr/>
      <dgm:t>
        <a:bodyPr/>
        <a:lstStyle/>
        <a:p>
          <a:endParaRPr lang="en-GB"/>
        </a:p>
      </dgm:t>
    </dgm:pt>
    <dgm:pt modelId="{4B506773-246A-427A-BC52-4C402074DAD0}">
      <dgm:prSet phldrT="[Text]" custT="1"/>
      <dgm:spPr/>
      <dgm:t>
        <a:bodyPr/>
        <a:lstStyle/>
        <a:p>
          <a:endParaRPr lang="en-GB" sz="2000" dirty="0">
            <a:latin typeface="+mj-lt"/>
          </a:endParaRPr>
        </a:p>
      </dgm:t>
    </dgm:pt>
    <dgm:pt modelId="{D8CBDDDA-2E5E-4522-AB1B-57D2E9CD8ACD}" type="parTrans" cxnId="{A21544CD-E129-4CD5-8E66-5CE16ECE921F}">
      <dgm:prSet/>
      <dgm:spPr/>
      <dgm:t>
        <a:bodyPr/>
        <a:lstStyle/>
        <a:p>
          <a:endParaRPr lang="en-GB"/>
        </a:p>
      </dgm:t>
    </dgm:pt>
    <dgm:pt modelId="{D602E01B-F8D3-4D33-8AC8-6E283662747A}" type="sibTrans" cxnId="{A21544CD-E129-4CD5-8E66-5CE16ECE921F}">
      <dgm:prSet/>
      <dgm:spPr/>
      <dgm:t>
        <a:bodyPr/>
        <a:lstStyle/>
        <a:p>
          <a:endParaRPr lang="en-GB"/>
        </a:p>
      </dgm:t>
    </dgm:pt>
    <dgm:pt modelId="{88AEDDE1-3E12-4F6B-8FAE-C11E7B8A4340}">
      <dgm:prSet custT="1"/>
      <dgm:spPr/>
      <dgm:t>
        <a:bodyPr/>
        <a:lstStyle/>
        <a:p>
          <a:r>
            <a:rPr lang="en-GB" sz="2000" dirty="0" smtClean="0">
              <a:latin typeface="+mj-lt"/>
            </a:rPr>
            <a:t>SMT</a:t>
          </a:r>
          <a:endParaRPr lang="en-GB" sz="2000" dirty="0">
            <a:latin typeface="+mj-lt"/>
          </a:endParaRPr>
        </a:p>
      </dgm:t>
    </dgm:pt>
    <dgm:pt modelId="{4E01AB02-5714-49F4-B41B-3D1321F84C68}" type="parTrans" cxnId="{2A7C00B2-1A1E-449A-9B76-3D6296A6402C}">
      <dgm:prSet/>
      <dgm:spPr/>
      <dgm:t>
        <a:bodyPr/>
        <a:lstStyle/>
        <a:p>
          <a:endParaRPr lang="en-GB"/>
        </a:p>
      </dgm:t>
    </dgm:pt>
    <dgm:pt modelId="{D6557092-0501-4D24-BB2D-58798BE0B39F}" type="sibTrans" cxnId="{2A7C00B2-1A1E-449A-9B76-3D6296A6402C}">
      <dgm:prSet/>
      <dgm:spPr/>
      <dgm:t>
        <a:bodyPr/>
        <a:lstStyle/>
        <a:p>
          <a:endParaRPr lang="en-GB"/>
        </a:p>
      </dgm:t>
    </dgm:pt>
    <dgm:pt modelId="{771286A9-52C3-44F7-9EC4-570E426AD62C}">
      <dgm:prSet custT="1"/>
      <dgm:spPr/>
      <dgm:t>
        <a:bodyPr/>
        <a:lstStyle/>
        <a:p>
          <a:r>
            <a:rPr lang="en-GB" sz="2000" dirty="0" smtClean="0">
              <a:latin typeface="+mj-lt"/>
            </a:rPr>
            <a:t>Students</a:t>
          </a:r>
          <a:endParaRPr lang="en-GB" sz="2000" dirty="0">
            <a:latin typeface="+mj-lt"/>
          </a:endParaRPr>
        </a:p>
      </dgm:t>
    </dgm:pt>
    <dgm:pt modelId="{B9D3010A-1935-405A-BAB3-1B3D88BAD415}" type="parTrans" cxnId="{F9C6E0B8-AD52-47BC-BE7C-394A93B2290A}">
      <dgm:prSet/>
      <dgm:spPr/>
      <dgm:t>
        <a:bodyPr/>
        <a:lstStyle/>
        <a:p>
          <a:endParaRPr lang="en-GB"/>
        </a:p>
      </dgm:t>
    </dgm:pt>
    <dgm:pt modelId="{BC7AC752-3687-4BC7-BCFD-6C135F9E7675}" type="sibTrans" cxnId="{F9C6E0B8-AD52-47BC-BE7C-394A93B2290A}">
      <dgm:prSet/>
      <dgm:spPr/>
      <dgm:t>
        <a:bodyPr/>
        <a:lstStyle/>
        <a:p>
          <a:endParaRPr lang="en-GB"/>
        </a:p>
      </dgm:t>
    </dgm:pt>
    <dgm:pt modelId="{849F5226-0EE6-4A6F-918E-BEE3F94E5C02}">
      <dgm:prSet phldrT="[Text]" custT="1"/>
      <dgm:spPr/>
      <dgm:t>
        <a:bodyPr/>
        <a:lstStyle/>
        <a:p>
          <a:r>
            <a:rPr lang="en-GB" sz="2000" dirty="0" smtClean="0">
              <a:latin typeface="+mj-lt"/>
            </a:rPr>
            <a:t>Use the LET</a:t>
          </a:r>
          <a:endParaRPr lang="en-GB" sz="2000" dirty="0">
            <a:latin typeface="+mj-lt"/>
          </a:endParaRPr>
        </a:p>
      </dgm:t>
    </dgm:pt>
    <dgm:pt modelId="{2F347C17-130B-47EF-84D6-7049A65C6E95}" type="parTrans" cxnId="{11B7B4E1-2311-4F72-AFFC-F284CBBA3DFA}">
      <dgm:prSet/>
      <dgm:spPr/>
      <dgm:t>
        <a:bodyPr/>
        <a:lstStyle/>
        <a:p>
          <a:endParaRPr lang="en-GB"/>
        </a:p>
      </dgm:t>
    </dgm:pt>
    <dgm:pt modelId="{6D698E8C-28A0-482C-8B83-AAAA78F124C2}" type="sibTrans" cxnId="{11B7B4E1-2311-4F72-AFFC-F284CBBA3DFA}">
      <dgm:prSet/>
      <dgm:spPr/>
      <dgm:t>
        <a:bodyPr/>
        <a:lstStyle/>
        <a:p>
          <a:endParaRPr lang="en-GB"/>
        </a:p>
      </dgm:t>
    </dgm:pt>
    <dgm:pt modelId="{940267B9-0284-471D-9125-B481C007B3CE}">
      <dgm:prSet custT="1"/>
      <dgm:spPr/>
      <dgm:t>
        <a:bodyPr/>
        <a:lstStyle/>
        <a:p>
          <a:r>
            <a:rPr lang="en-GB" sz="2000" dirty="0" smtClean="0">
              <a:latin typeface="+mj-lt"/>
            </a:rPr>
            <a:t>PT T&amp;L</a:t>
          </a:r>
          <a:endParaRPr lang="en-GB" sz="2000" dirty="0">
            <a:latin typeface="+mj-lt"/>
          </a:endParaRPr>
        </a:p>
      </dgm:t>
    </dgm:pt>
    <dgm:pt modelId="{9F2E219F-0FC4-4BF1-A428-18EFD335A8CD}" type="parTrans" cxnId="{963775AE-CE11-4069-90D0-A92B6939465E}">
      <dgm:prSet/>
      <dgm:spPr/>
      <dgm:t>
        <a:bodyPr/>
        <a:lstStyle/>
        <a:p>
          <a:endParaRPr lang="en-GB"/>
        </a:p>
      </dgm:t>
    </dgm:pt>
    <dgm:pt modelId="{BD60614D-4863-4DAD-AD93-7598FC1C2AD8}" type="sibTrans" cxnId="{963775AE-CE11-4069-90D0-A92B6939465E}">
      <dgm:prSet/>
      <dgm:spPr/>
      <dgm:t>
        <a:bodyPr/>
        <a:lstStyle/>
        <a:p>
          <a:endParaRPr lang="en-GB"/>
        </a:p>
      </dgm:t>
    </dgm:pt>
    <dgm:pt modelId="{D9CBD1F9-BAB4-4CCE-80EA-EC750875FA18}">
      <dgm:prSet custT="1"/>
      <dgm:spPr/>
      <dgm:t>
        <a:bodyPr/>
        <a:lstStyle/>
        <a:p>
          <a:r>
            <a:rPr lang="en-GB" sz="2000" dirty="0" smtClean="0">
              <a:latin typeface="+mj-lt"/>
            </a:rPr>
            <a:t>In-school groups</a:t>
          </a:r>
          <a:endParaRPr lang="en-GB" sz="2000" dirty="0">
            <a:latin typeface="+mj-lt"/>
          </a:endParaRPr>
        </a:p>
      </dgm:t>
    </dgm:pt>
    <dgm:pt modelId="{3B9C1927-8029-4D87-9DD8-8A0B24574D4E}" type="parTrans" cxnId="{9949A8FD-C150-4296-952E-335D25D276B3}">
      <dgm:prSet/>
      <dgm:spPr/>
      <dgm:t>
        <a:bodyPr/>
        <a:lstStyle/>
        <a:p>
          <a:endParaRPr lang="en-GB"/>
        </a:p>
      </dgm:t>
    </dgm:pt>
    <dgm:pt modelId="{84DF2B02-2413-4A9B-8B1A-D02A5BFF2A58}" type="sibTrans" cxnId="{9949A8FD-C150-4296-952E-335D25D276B3}">
      <dgm:prSet/>
      <dgm:spPr/>
      <dgm:t>
        <a:bodyPr/>
        <a:lstStyle/>
        <a:p>
          <a:endParaRPr lang="en-GB"/>
        </a:p>
      </dgm:t>
    </dgm:pt>
    <dgm:pt modelId="{2BB7E514-82E0-4C56-ABAC-A1D28C54190B}" type="pres">
      <dgm:prSet presAssocID="{8CCF9DFD-B38F-44BB-811B-629C07A5D06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43B7FE8-AA3A-4299-A2B7-CC0F277463EF}" type="pres">
      <dgm:prSet presAssocID="{73C885E9-B6B9-4AA6-A0D0-B5376ACB2D22}" presName="composite" presStyleCnt="0"/>
      <dgm:spPr/>
    </dgm:pt>
    <dgm:pt modelId="{D662BE7B-77A2-47FC-BBFE-F53C91741165}" type="pres">
      <dgm:prSet presAssocID="{73C885E9-B6B9-4AA6-A0D0-B5376ACB2D22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161B9CA-52BF-4A48-9415-F31C805D1CDE}" type="pres">
      <dgm:prSet presAssocID="{73C885E9-B6B9-4AA6-A0D0-B5376ACB2D22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FD8BF3E-9A05-45E3-B710-BD01ECE7057F}" type="pres">
      <dgm:prSet presAssocID="{07002389-16A4-45AF-852F-723105879AC5}" presName="space" presStyleCnt="0"/>
      <dgm:spPr/>
    </dgm:pt>
    <dgm:pt modelId="{1C48B4E3-3C52-4A9B-AF76-0AD382044E4B}" type="pres">
      <dgm:prSet presAssocID="{F9F72597-344E-492F-9BFB-803E673479E2}" presName="composite" presStyleCnt="0"/>
      <dgm:spPr/>
    </dgm:pt>
    <dgm:pt modelId="{17F8DF70-AB7A-4B11-A2A4-E5229B370F94}" type="pres">
      <dgm:prSet presAssocID="{F9F72597-344E-492F-9BFB-803E673479E2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748B373-079F-4116-A979-BFE023D84FED}" type="pres">
      <dgm:prSet presAssocID="{F9F72597-344E-492F-9BFB-803E673479E2}" presName="desTx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364BF88-4EE9-4BB3-AC5A-B0A7EF8D0B19}" type="pres">
      <dgm:prSet presAssocID="{4B525979-5F73-47CF-BCC3-5935688923C8}" presName="space" presStyleCnt="0"/>
      <dgm:spPr/>
    </dgm:pt>
    <dgm:pt modelId="{BF95BECB-23B0-4A97-8B4F-10CD36008F1F}" type="pres">
      <dgm:prSet presAssocID="{D29F4642-D6D5-40E3-A052-D20D6818A0C5}" presName="composite" presStyleCnt="0"/>
      <dgm:spPr/>
    </dgm:pt>
    <dgm:pt modelId="{D7B9EF82-5DD0-4475-8DDE-D68EF1835A78}" type="pres">
      <dgm:prSet presAssocID="{D29F4642-D6D5-40E3-A052-D20D6818A0C5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EE9CAFA-07FB-40A7-A296-A00E2C94D972}" type="pres">
      <dgm:prSet presAssocID="{D29F4642-D6D5-40E3-A052-D20D6818A0C5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D683E9A-57F3-4196-827D-D87AC5D20AA0}" type="pres">
      <dgm:prSet presAssocID="{FC8A2EF3-C018-4ABC-8F65-FCA75F2D85C3}" presName="space" presStyleCnt="0"/>
      <dgm:spPr/>
    </dgm:pt>
    <dgm:pt modelId="{C38471C7-B16C-405B-8AB8-19B2C01493FE}" type="pres">
      <dgm:prSet presAssocID="{BBBCB0A7-3E89-4C8D-9FB4-DADD776835A7}" presName="composite" presStyleCnt="0"/>
      <dgm:spPr/>
    </dgm:pt>
    <dgm:pt modelId="{D654B069-D56E-402D-966D-0B103B2BF2A8}" type="pres">
      <dgm:prSet presAssocID="{BBBCB0A7-3E89-4C8D-9FB4-DADD776835A7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58A0F57-84F7-49E5-B9E7-E6FE578E6A08}" type="pres">
      <dgm:prSet presAssocID="{BBBCB0A7-3E89-4C8D-9FB4-DADD776835A7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DFE9D2F-493B-49F3-B2DF-29FE1B5B0B56}" type="pres">
      <dgm:prSet presAssocID="{68697414-060E-4CD3-994A-96BBFBCFB96C}" presName="space" presStyleCnt="0"/>
      <dgm:spPr/>
    </dgm:pt>
    <dgm:pt modelId="{0F788F80-CFAB-446A-B4BA-AE64F6CFAEFD}" type="pres">
      <dgm:prSet presAssocID="{C41D7530-CE5C-456E-A392-DF3770AF75E4}" presName="composite" presStyleCnt="0"/>
      <dgm:spPr/>
    </dgm:pt>
    <dgm:pt modelId="{EAA1A329-0F2E-460D-B31C-8C27B6A70CE3}" type="pres">
      <dgm:prSet presAssocID="{C41D7530-CE5C-456E-A392-DF3770AF75E4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D6447-96EF-4CD3-879D-E7FF40A42D9A}" type="pres">
      <dgm:prSet presAssocID="{C41D7530-CE5C-456E-A392-DF3770AF75E4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F1F51DC-0885-4102-803E-A8AAC410FA57}" type="presOf" srcId="{771286A9-52C3-44F7-9EC4-570E426AD62C}" destId="{D58A0F57-84F7-49E5-B9E7-E6FE578E6A08}" srcOrd="0" destOrd="4" presId="urn:microsoft.com/office/officeart/2005/8/layout/hList1"/>
    <dgm:cxn modelId="{50F3211E-A3D7-4082-ADFE-762924532AAB}" type="presOf" srcId="{C41D7530-CE5C-456E-A392-DF3770AF75E4}" destId="{EAA1A329-0F2E-460D-B31C-8C27B6A70CE3}" srcOrd="0" destOrd="0" presId="urn:microsoft.com/office/officeart/2005/8/layout/hList1"/>
    <dgm:cxn modelId="{F9C6E0B8-AD52-47BC-BE7C-394A93B2290A}" srcId="{BBBCB0A7-3E89-4C8D-9FB4-DADD776835A7}" destId="{771286A9-52C3-44F7-9EC4-570E426AD62C}" srcOrd="4" destOrd="0" parTransId="{B9D3010A-1935-405A-BAB3-1B3D88BAD415}" sibTransId="{BC7AC752-3687-4BC7-BCFD-6C135F9E7675}"/>
    <dgm:cxn modelId="{2A7C00B2-1A1E-449A-9B76-3D6296A6402C}" srcId="{BBBCB0A7-3E89-4C8D-9FB4-DADD776835A7}" destId="{88AEDDE1-3E12-4F6B-8FAE-C11E7B8A4340}" srcOrd="3" destOrd="0" parTransId="{4E01AB02-5714-49F4-B41B-3D1321F84C68}" sibTransId="{D6557092-0501-4D24-BB2D-58798BE0B39F}"/>
    <dgm:cxn modelId="{E3441AD6-33EA-4A80-83C4-45F48FD11A87}" srcId="{8CCF9DFD-B38F-44BB-811B-629C07A5D069}" destId="{C41D7530-CE5C-456E-A392-DF3770AF75E4}" srcOrd="4" destOrd="0" parTransId="{5D347B31-3447-46DD-971E-4FBF66F8BD49}" sibTransId="{92A74FEC-E8D9-4C82-B1DA-282F9E7F7752}"/>
    <dgm:cxn modelId="{5D75ADF1-B0C7-4961-BEB6-82CCEFB68E32}" type="presOf" srcId="{940267B9-0284-471D-9125-B481C007B3CE}" destId="{D58A0F57-84F7-49E5-B9E7-E6FE578E6A08}" srcOrd="0" destOrd="2" presId="urn:microsoft.com/office/officeart/2005/8/layout/hList1"/>
    <dgm:cxn modelId="{8E32346B-F451-4C25-A456-EB5A2C55ED9B}" type="presOf" srcId="{F9F72597-344E-492F-9BFB-803E673479E2}" destId="{17F8DF70-AB7A-4B11-A2A4-E5229B370F94}" srcOrd="0" destOrd="0" presId="urn:microsoft.com/office/officeart/2005/8/layout/hList1"/>
    <dgm:cxn modelId="{E8A1192E-C310-497F-AE83-03D6F1CF53AD}" type="presOf" srcId="{9A6621A2-308E-4B75-805C-AA122188C1EF}" destId="{D58A0F57-84F7-49E5-B9E7-E6FE578E6A08}" srcOrd="0" destOrd="0" presId="urn:microsoft.com/office/officeart/2005/8/layout/hList1"/>
    <dgm:cxn modelId="{624AD4FD-ED15-4977-9D2A-385D146048CE}" type="presOf" srcId="{BCB33C95-D350-4F58-9873-34418A016009}" destId="{4161B9CA-52BF-4A48-9415-F31C805D1CDE}" srcOrd="0" destOrd="1" presId="urn:microsoft.com/office/officeart/2005/8/layout/hList1"/>
    <dgm:cxn modelId="{963775AE-CE11-4069-90D0-A92B6939465E}" srcId="{BBBCB0A7-3E89-4C8D-9FB4-DADD776835A7}" destId="{940267B9-0284-471D-9125-B481C007B3CE}" srcOrd="2" destOrd="0" parTransId="{9F2E219F-0FC4-4BF1-A428-18EFD335A8CD}" sibTransId="{BD60614D-4863-4DAD-AD93-7598FC1C2AD8}"/>
    <dgm:cxn modelId="{E3971883-E880-44FD-9D8A-42411C12274F}" type="presOf" srcId="{41129DE0-2BD8-4569-A140-FDB3FE22049D}" destId="{D58A0F57-84F7-49E5-B9E7-E6FE578E6A08}" srcOrd="0" destOrd="1" presId="urn:microsoft.com/office/officeart/2005/8/layout/hList1"/>
    <dgm:cxn modelId="{489E5320-34FC-4A54-B8C2-9C8AA5F48CB6}" srcId="{73C885E9-B6B9-4AA6-A0D0-B5376ACB2D22}" destId="{B56ADA31-8C34-4B0C-B509-DDCAAD18BC49}" srcOrd="0" destOrd="0" parTransId="{3BAD5267-02AB-4F79-9908-B8FE81668745}" sibTransId="{F2CBA07D-C260-43EA-9714-3CFF5C9EB9DD}"/>
    <dgm:cxn modelId="{162B4910-AA43-41E0-98B5-2AC3FA5B7A7B}" srcId="{8CCF9DFD-B38F-44BB-811B-629C07A5D069}" destId="{BBBCB0A7-3E89-4C8D-9FB4-DADD776835A7}" srcOrd="3" destOrd="0" parTransId="{23357832-37E3-4BF2-8F43-68EB8DAF6087}" sibTransId="{68697414-060E-4CD3-994A-96BBFBCFB96C}"/>
    <dgm:cxn modelId="{A21544CD-E129-4CD5-8E66-5CE16ECE921F}" srcId="{D29F4642-D6D5-40E3-A052-D20D6818A0C5}" destId="{4B506773-246A-427A-BC52-4C402074DAD0}" srcOrd="2" destOrd="0" parTransId="{D8CBDDDA-2E5E-4522-AB1B-57D2E9CD8ACD}" sibTransId="{D602E01B-F8D3-4D33-8AC8-6E283662747A}"/>
    <dgm:cxn modelId="{FA52C4CE-BA2A-47EA-8855-DCE85B275886}" type="presOf" srcId="{849F5226-0EE6-4A6F-918E-BEE3F94E5C02}" destId="{3EE9CAFA-07FB-40A7-A296-A00E2C94D972}" srcOrd="0" destOrd="1" presId="urn:microsoft.com/office/officeart/2005/8/layout/hList1"/>
    <dgm:cxn modelId="{BBED18D5-D6BA-4451-AF0B-47E310F5B094}" type="presOf" srcId="{0679FFC0-7CE9-4F2B-8E22-5B8E0F722576}" destId="{0AFD6447-96EF-4CD3-879D-E7FF40A42D9A}" srcOrd="0" destOrd="0" presId="urn:microsoft.com/office/officeart/2005/8/layout/hList1"/>
    <dgm:cxn modelId="{3BB71ABD-1CA3-4522-A4AE-75EA64EB5147}" srcId="{73C885E9-B6B9-4AA6-A0D0-B5376ACB2D22}" destId="{BCB33C95-D350-4F58-9873-34418A016009}" srcOrd="1" destOrd="0" parTransId="{2E1F8F58-170D-43B5-98ED-99A20499315B}" sibTransId="{68295D31-C5D1-4FF8-AB83-A69F1771733A}"/>
    <dgm:cxn modelId="{9949A8FD-C150-4296-952E-335D25D276B3}" srcId="{C41D7530-CE5C-456E-A392-DF3770AF75E4}" destId="{D9CBD1F9-BAB4-4CCE-80EA-EC750875FA18}" srcOrd="2" destOrd="0" parTransId="{3B9C1927-8029-4D87-9DD8-8A0B24574D4E}" sibTransId="{84DF2B02-2413-4A9B-8B1A-D02A5BFF2A58}"/>
    <dgm:cxn modelId="{B6E0FB17-D5FC-44E5-8176-0DDB5AAD5360}" type="presOf" srcId="{8CCF9DFD-B38F-44BB-811B-629C07A5D069}" destId="{2BB7E514-82E0-4C56-ABAC-A1D28C54190B}" srcOrd="0" destOrd="0" presId="urn:microsoft.com/office/officeart/2005/8/layout/hList1"/>
    <dgm:cxn modelId="{E6B46610-7FBF-4921-AA61-DF2DA7FC77E0}" type="presOf" srcId="{447D43DC-78A2-4D08-9F2F-51EED3CAEE56}" destId="{4748B373-079F-4116-A979-BFE023D84FED}" srcOrd="0" destOrd="0" presId="urn:microsoft.com/office/officeart/2005/8/layout/hList1"/>
    <dgm:cxn modelId="{19AD2A5E-66F9-4E21-BC4D-B1EE49679BBB}" type="presOf" srcId="{D29F4642-D6D5-40E3-A052-D20D6818A0C5}" destId="{D7B9EF82-5DD0-4475-8DDE-D68EF1835A78}" srcOrd="0" destOrd="0" presId="urn:microsoft.com/office/officeart/2005/8/layout/hList1"/>
    <dgm:cxn modelId="{5E8CFDFE-C6BD-4A58-9423-8A97B54F3968}" type="presOf" srcId="{4B506773-246A-427A-BC52-4C402074DAD0}" destId="{3EE9CAFA-07FB-40A7-A296-A00E2C94D972}" srcOrd="0" destOrd="2" presId="urn:microsoft.com/office/officeart/2005/8/layout/hList1"/>
    <dgm:cxn modelId="{3255D506-1362-4FDF-9179-8B2DA538ACFC}" type="presOf" srcId="{8775CEFC-6554-4018-88FF-344F915684FD}" destId="{4161B9CA-52BF-4A48-9415-F31C805D1CDE}" srcOrd="0" destOrd="2" presId="urn:microsoft.com/office/officeart/2005/8/layout/hList1"/>
    <dgm:cxn modelId="{975535B3-D0C3-4099-86EE-6EB8A132566A}" srcId="{73C885E9-B6B9-4AA6-A0D0-B5376ACB2D22}" destId="{8775CEFC-6554-4018-88FF-344F915684FD}" srcOrd="2" destOrd="0" parTransId="{0A61F755-AD10-47B5-9F99-9BE19A0F71A4}" sibTransId="{5A63D9F0-082E-4BEF-8F7B-F4F644437BF2}"/>
    <dgm:cxn modelId="{EE9FF54D-C616-462D-849A-D2148C8BBEB0}" srcId="{8CCF9DFD-B38F-44BB-811B-629C07A5D069}" destId="{73C885E9-B6B9-4AA6-A0D0-B5376ACB2D22}" srcOrd="0" destOrd="0" parTransId="{F72E0ACB-174C-4F5E-9740-45465E52AB0D}" sibTransId="{07002389-16A4-45AF-852F-723105879AC5}"/>
    <dgm:cxn modelId="{E6F425D7-1425-4E3D-88B3-53069847C227}" type="presOf" srcId="{73C885E9-B6B9-4AA6-A0D0-B5376ACB2D22}" destId="{D662BE7B-77A2-47FC-BBFE-F53C91741165}" srcOrd="0" destOrd="0" presId="urn:microsoft.com/office/officeart/2005/8/layout/hList1"/>
    <dgm:cxn modelId="{A9CA358C-34C3-4B17-BB17-2D3D2511DB33}" type="presOf" srcId="{99B2E215-5BA9-46E4-9C45-DEC161A59236}" destId="{0AFD6447-96EF-4CD3-879D-E7FF40A42D9A}" srcOrd="0" destOrd="3" presId="urn:microsoft.com/office/officeart/2005/8/layout/hList1"/>
    <dgm:cxn modelId="{F90BD0C8-2734-467A-AE57-06E6284B4067}" srcId="{C41D7530-CE5C-456E-A392-DF3770AF75E4}" destId="{0679FFC0-7CE9-4F2B-8E22-5B8E0F722576}" srcOrd="0" destOrd="0" parTransId="{9472EB24-C446-4492-B756-28E4605233DC}" sibTransId="{FD41FE24-1CD8-4B1A-8588-360F2B0FB8FC}"/>
    <dgm:cxn modelId="{141D9279-195A-441B-9022-B4B9EE1C1F8D}" srcId="{D29F4642-D6D5-40E3-A052-D20D6818A0C5}" destId="{29393E61-B1E5-4CAF-ACEC-282AB98E19EE}" srcOrd="0" destOrd="0" parTransId="{784CED70-97DF-4AE9-8E63-C20BDAC95660}" sibTransId="{34C83F8F-6DAF-479A-8A1D-B17D95283823}"/>
    <dgm:cxn modelId="{0A106343-9E03-45ED-A886-B572F4D188D6}" type="presOf" srcId="{B56ADA31-8C34-4B0C-B509-DDCAAD18BC49}" destId="{4161B9CA-52BF-4A48-9415-F31C805D1CDE}" srcOrd="0" destOrd="0" presId="urn:microsoft.com/office/officeart/2005/8/layout/hList1"/>
    <dgm:cxn modelId="{DBE4F085-AA39-4A35-A3CF-E81DFC44ABC9}" srcId="{BBBCB0A7-3E89-4C8D-9FB4-DADD776835A7}" destId="{41129DE0-2BD8-4569-A140-FDB3FE22049D}" srcOrd="1" destOrd="0" parTransId="{8A933A9C-459B-4CC7-A664-9EE0BCB4CF62}" sibTransId="{AFB5CE84-7EAD-4414-A262-E5016915C1FB}"/>
    <dgm:cxn modelId="{DA4205CB-4FD0-4958-B6B4-3FDF19658CED}" type="presOf" srcId="{D9CBD1F9-BAB4-4CCE-80EA-EC750875FA18}" destId="{0AFD6447-96EF-4CD3-879D-E7FF40A42D9A}" srcOrd="0" destOrd="2" presId="urn:microsoft.com/office/officeart/2005/8/layout/hList1"/>
    <dgm:cxn modelId="{C5D40420-D497-4601-96B4-26C04B9C290C}" type="presOf" srcId="{88AEDDE1-3E12-4F6B-8FAE-C11E7B8A4340}" destId="{D58A0F57-84F7-49E5-B9E7-E6FE578E6A08}" srcOrd="0" destOrd="3" presId="urn:microsoft.com/office/officeart/2005/8/layout/hList1"/>
    <dgm:cxn modelId="{8F351310-0B0F-4938-9D6C-5795225F0500}" srcId="{8CCF9DFD-B38F-44BB-811B-629C07A5D069}" destId="{F9F72597-344E-492F-9BFB-803E673479E2}" srcOrd="1" destOrd="0" parTransId="{B7629F5E-1948-48A5-AA0F-2283C182F280}" sibTransId="{4B525979-5F73-47CF-BCC3-5935688923C8}"/>
    <dgm:cxn modelId="{E093A884-69C8-4DA2-BF40-6664A5A702CC}" srcId="{C41D7530-CE5C-456E-A392-DF3770AF75E4}" destId="{CFE753D9-A5B1-4A4B-9DA4-015AF8FAEEFB}" srcOrd="1" destOrd="0" parTransId="{5E313B40-32CA-464D-B149-B3C9A1F15B82}" sibTransId="{98354B9A-84F8-4834-A755-2D05F3D61F47}"/>
    <dgm:cxn modelId="{11B7B4E1-2311-4F72-AFFC-F284CBBA3DFA}" srcId="{D29F4642-D6D5-40E3-A052-D20D6818A0C5}" destId="{849F5226-0EE6-4A6F-918E-BEE3F94E5C02}" srcOrd="1" destOrd="0" parTransId="{2F347C17-130B-47EF-84D6-7049A65C6E95}" sibTransId="{6D698E8C-28A0-482C-8B83-AAAA78F124C2}"/>
    <dgm:cxn modelId="{01FA1699-7FDC-45EC-BB77-5D0ADAE1D5FC}" type="presOf" srcId="{CFE753D9-A5B1-4A4B-9DA4-015AF8FAEEFB}" destId="{0AFD6447-96EF-4CD3-879D-E7FF40A42D9A}" srcOrd="0" destOrd="1" presId="urn:microsoft.com/office/officeart/2005/8/layout/hList1"/>
    <dgm:cxn modelId="{4D578C6C-0A0B-460F-8D36-6702F5536CA7}" srcId="{8CCF9DFD-B38F-44BB-811B-629C07A5D069}" destId="{D29F4642-D6D5-40E3-A052-D20D6818A0C5}" srcOrd="2" destOrd="0" parTransId="{41237A7C-524E-4AA1-9890-3DAB0FF13851}" sibTransId="{FC8A2EF3-C018-4ABC-8F65-FCA75F2D85C3}"/>
    <dgm:cxn modelId="{75E84344-2131-474D-9AB9-B54931BBFB80}" srcId="{F9F72597-344E-492F-9BFB-803E673479E2}" destId="{447D43DC-78A2-4D08-9F2F-51EED3CAEE56}" srcOrd="0" destOrd="0" parTransId="{2D1030B5-1185-4ED2-8C5F-DB7C695A68BF}" sibTransId="{DE642D59-9C24-4F4C-97B6-1B62C30348FE}"/>
    <dgm:cxn modelId="{AE6A9A90-820A-446F-8634-2C7F4439A2F7}" srcId="{C41D7530-CE5C-456E-A392-DF3770AF75E4}" destId="{99B2E215-5BA9-46E4-9C45-DEC161A59236}" srcOrd="3" destOrd="0" parTransId="{96C7AEAB-D51E-477B-875A-BE010B75B9D9}" sibTransId="{A18D1109-110D-43C9-BC33-95A46A26B5F9}"/>
    <dgm:cxn modelId="{082FC315-9DDB-44A1-AFB7-EA1263A08F35}" srcId="{BBBCB0A7-3E89-4C8D-9FB4-DADD776835A7}" destId="{9A6621A2-308E-4B75-805C-AA122188C1EF}" srcOrd="0" destOrd="0" parTransId="{38F5777B-669D-4AA0-BC01-0E151A603130}" sibTransId="{ECE582D1-3701-4224-A088-F3A5B265E88D}"/>
    <dgm:cxn modelId="{9F1ECE02-0AFD-4EB2-A710-2EFAAD54DF91}" type="presOf" srcId="{BBBCB0A7-3E89-4C8D-9FB4-DADD776835A7}" destId="{D654B069-D56E-402D-966D-0B103B2BF2A8}" srcOrd="0" destOrd="0" presId="urn:microsoft.com/office/officeart/2005/8/layout/hList1"/>
    <dgm:cxn modelId="{099D412B-26ED-409E-B084-8E97C8A9E1FF}" type="presOf" srcId="{29393E61-B1E5-4CAF-ACEC-282AB98E19EE}" destId="{3EE9CAFA-07FB-40A7-A296-A00E2C94D972}" srcOrd="0" destOrd="0" presId="urn:microsoft.com/office/officeart/2005/8/layout/hList1"/>
    <dgm:cxn modelId="{F4546DF1-8DCF-4948-9FCA-55B808A7CE77}" type="presParOf" srcId="{2BB7E514-82E0-4C56-ABAC-A1D28C54190B}" destId="{B43B7FE8-AA3A-4299-A2B7-CC0F277463EF}" srcOrd="0" destOrd="0" presId="urn:microsoft.com/office/officeart/2005/8/layout/hList1"/>
    <dgm:cxn modelId="{87206468-BC90-48E5-86ED-B362F2D15CE1}" type="presParOf" srcId="{B43B7FE8-AA3A-4299-A2B7-CC0F277463EF}" destId="{D662BE7B-77A2-47FC-BBFE-F53C91741165}" srcOrd="0" destOrd="0" presId="urn:microsoft.com/office/officeart/2005/8/layout/hList1"/>
    <dgm:cxn modelId="{50832B35-D70A-4C24-B814-32883AAE73B0}" type="presParOf" srcId="{B43B7FE8-AA3A-4299-A2B7-CC0F277463EF}" destId="{4161B9CA-52BF-4A48-9415-F31C805D1CDE}" srcOrd="1" destOrd="0" presId="urn:microsoft.com/office/officeart/2005/8/layout/hList1"/>
    <dgm:cxn modelId="{7524CB48-D315-4E30-9650-73AE6FBDC19A}" type="presParOf" srcId="{2BB7E514-82E0-4C56-ABAC-A1D28C54190B}" destId="{0FD8BF3E-9A05-45E3-B710-BD01ECE7057F}" srcOrd="1" destOrd="0" presId="urn:microsoft.com/office/officeart/2005/8/layout/hList1"/>
    <dgm:cxn modelId="{E380B9CA-8B8F-45DD-8998-93D7BF7B67AD}" type="presParOf" srcId="{2BB7E514-82E0-4C56-ABAC-A1D28C54190B}" destId="{1C48B4E3-3C52-4A9B-AF76-0AD382044E4B}" srcOrd="2" destOrd="0" presId="urn:microsoft.com/office/officeart/2005/8/layout/hList1"/>
    <dgm:cxn modelId="{2BAC02B1-B59D-4430-A4F9-FA72F04B1594}" type="presParOf" srcId="{1C48B4E3-3C52-4A9B-AF76-0AD382044E4B}" destId="{17F8DF70-AB7A-4B11-A2A4-E5229B370F94}" srcOrd="0" destOrd="0" presId="urn:microsoft.com/office/officeart/2005/8/layout/hList1"/>
    <dgm:cxn modelId="{98AE85F5-1ECF-4534-B0B2-A7122D3DDADC}" type="presParOf" srcId="{1C48B4E3-3C52-4A9B-AF76-0AD382044E4B}" destId="{4748B373-079F-4116-A979-BFE023D84FED}" srcOrd="1" destOrd="0" presId="urn:microsoft.com/office/officeart/2005/8/layout/hList1"/>
    <dgm:cxn modelId="{F1301ABA-8CBD-4F5A-807D-25285BA94BBF}" type="presParOf" srcId="{2BB7E514-82E0-4C56-ABAC-A1D28C54190B}" destId="{3364BF88-4EE9-4BB3-AC5A-B0A7EF8D0B19}" srcOrd="3" destOrd="0" presId="urn:microsoft.com/office/officeart/2005/8/layout/hList1"/>
    <dgm:cxn modelId="{3CD82CF2-112F-4E87-BE45-6F976B5107B9}" type="presParOf" srcId="{2BB7E514-82E0-4C56-ABAC-A1D28C54190B}" destId="{BF95BECB-23B0-4A97-8B4F-10CD36008F1F}" srcOrd="4" destOrd="0" presId="urn:microsoft.com/office/officeart/2005/8/layout/hList1"/>
    <dgm:cxn modelId="{B3C8D20E-5C88-4354-9921-F86A8D7B9638}" type="presParOf" srcId="{BF95BECB-23B0-4A97-8B4F-10CD36008F1F}" destId="{D7B9EF82-5DD0-4475-8DDE-D68EF1835A78}" srcOrd="0" destOrd="0" presId="urn:microsoft.com/office/officeart/2005/8/layout/hList1"/>
    <dgm:cxn modelId="{F179148F-553C-4FF3-A2A7-561874409BB6}" type="presParOf" srcId="{BF95BECB-23B0-4A97-8B4F-10CD36008F1F}" destId="{3EE9CAFA-07FB-40A7-A296-A00E2C94D972}" srcOrd="1" destOrd="0" presId="urn:microsoft.com/office/officeart/2005/8/layout/hList1"/>
    <dgm:cxn modelId="{031E6456-F60E-4F38-8069-BE5FA7D4DBD1}" type="presParOf" srcId="{2BB7E514-82E0-4C56-ABAC-A1D28C54190B}" destId="{FD683E9A-57F3-4196-827D-D87AC5D20AA0}" srcOrd="5" destOrd="0" presId="urn:microsoft.com/office/officeart/2005/8/layout/hList1"/>
    <dgm:cxn modelId="{5F97D43A-1D1F-48C0-9205-8211F1DFD49B}" type="presParOf" srcId="{2BB7E514-82E0-4C56-ABAC-A1D28C54190B}" destId="{C38471C7-B16C-405B-8AB8-19B2C01493FE}" srcOrd="6" destOrd="0" presId="urn:microsoft.com/office/officeart/2005/8/layout/hList1"/>
    <dgm:cxn modelId="{19167156-FBB7-4BCF-9C01-128BADDAE0E5}" type="presParOf" srcId="{C38471C7-B16C-405B-8AB8-19B2C01493FE}" destId="{D654B069-D56E-402D-966D-0B103B2BF2A8}" srcOrd="0" destOrd="0" presId="urn:microsoft.com/office/officeart/2005/8/layout/hList1"/>
    <dgm:cxn modelId="{82CD2C09-851E-4EDC-A85F-79360953B572}" type="presParOf" srcId="{C38471C7-B16C-405B-8AB8-19B2C01493FE}" destId="{D58A0F57-84F7-49E5-B9E7-E6FE578E6A08}" srcOrd="1" destOrd="0" presId="urn:microsoft.com/office/officeart/2005/8/layout/hList1"/>
    <dgm:cxn modelId="{DBBFD31E-BF0F-4635-8E58-207643806C83}" type="presParOf" srcId="{2BB7E514-82E0-4C56-ABAC-A1D28C54190B}" destId="{BDFE9D2F-493B-49F3-B2DF-29FE1B5B0B56}" srcOrd="7" destOrd="0" presId="urn:microsoft.com/office/officeart/2005/8/layout/hList1"/>
    <dgm:cxn modelId="{0D3BB0A2-F666-48BF-A444-057FA59CA078}" type="presParOf" srcId="{2BB7E514-82E0-4C56-ABAC-A1D28C54190B}" destId="{0F788F80-CFAB-446A-B4BA-AE64F6CFAEFD}" srcOrd="8" destOrd="0" presId="urn:microsoft.com/office/officeart/2005/8/layout/hList1"/>
    <dgm:cxn modelId="{868505FD-5759-444C-99B5-48DBF18683A2}" type="presParOf" srcId="{0F788F80-CFAB-446A-B4BA-AE64F6CFAEFD}" destId="{EAA1A329-0F2E-460D-B31C-8C27B6A70CE3}" srcOrd="0" destOrd="0" presId="urn:microsoft.com/office/officeart/2005/8/layout/hList1"/>
    <dgm:cxn modelId="{721CAC9E-F91F-4D32-9984-5433F3FC4426}" type="presParOf" srcId="{0F788F80-CFAB-446A-B4BA-AE64F6CFAEFD}" destId="{0AFD6447-96EF-4CD3-879D-E7FF40A42D9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62BE7B-77A2-47FC-BBFE-F53C91741165}">
      <dsp:nvSpPr>
        <dsp:cNvPr id="0" name=""/>
        <dsp:cNvSpPr/>
      </dsp:nvSpPr>
      <dsp:spPr>
        <a:xfrm>
          <a:off x="5344" y="49968"/>
          <a:ext cx="2048587" cy="81943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1" kern="1200" dirty="0" smtClean="0">
              <a:latin typeface="+mj-lt"/>
            </a:rPr>
            <a:t>Read</a:t>
          </a:r>
          <a:endParaRPr lang="en-GB" sz="2800" kern="1200" dirty="0">
            <a:latin typeface="+mj-lt"/>
          </a:endParaRPr>
        </a:p>
      </dsp:txBody>
      <dsp:txXfrm>
        <a:off x="5344" y="49968"/>
        <a:ext cx="2048587" cy="819434"/>
      </dsp:txXfrm>
    </dsp:sp>
    <dsp:sp modelId="{4161B9CA-52BF-4A48-9415-F31C805D1CDE}">
      <dsp:nvSpPr>
        <dsp:cNvPr id="0" name=""/>
        <dsp:cNvSpPr/>
      </dsp:nvSpPr>
      <dsp:spPr>
        <a:xfrm>
          <a:off x="5344" y="869402"/>
          <a:ext cx="2048587" cy="281088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Books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Articles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Blogs</a:t>
          </a:r>
          <a:endParaRPr lang="en-GB" sz="2000" kern="1200" dirty="0">
            <a:latin typeface="+mj-lt"/>
          </a:endParaRPr>
        </a:p>
      </dsp:txBody>
      <dsp:txXfrm>
        <a:off x="5344" y="869402"/>
        <a:ext cx="2048587" cy="2810880"/>
      </dsp:txXfrm>
    </dsp:sp>
    <dsp:sp modelId="{17F8DF70-AB7A-4B11-A2A4-E5229B370F94}">
      <dsp:nvSpPr>
        <dsp:cNvPr id="0" name=""/>
        <dsp:cNvSpPr/>
      </dsp:nvSpPr>
      <dsp:spPr>
        <a:xfrm>
          <a:off x="2340733" y="49968"/>
          <a:ext cx="2048587" cy="81943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1" kern="1200" dirty="0" smtClean="0">
              <a:latin typeface="+mj-lt"/>
            </a:rPr>
            <a:t>Observe</a:t>
          </a:r>
          <a:r>
            <a:rPr lang="en-GB" sz="1700" kern="1200" dirty="0" smtClean="0"/>
            <a:t> </a:t>
          </a:r>
          <a:endParaRPr lang="en-GB" sz="1700" kern="1200" dirty="0"/>
        </a:p>
      </dsp:txBody>
      <dsp:txXfrm>
        <a:off x="2340733" y="49968"/>
        <a:ext cx="2048587" cy="819434"/>
      </dsp:txXfrm>
    </dsp:sp>
    <dsp:sp modelId="{4748B373-079F-4116-A979-BFE023D84FED}">
      <dsp:nvSpPr>
        <dsp:cNvPr id="0" name=""/>
        <dsp:cNvSpPr/>
      </dsp:nvSpPr>
      <dsp:spPr>
        <a:xfrm>
          <a:off x="2340733" y="869402"/>
          <a:ext cx="2048587" cy="281088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Other teachers</a:t>
          </a:r>
          <a:endParaRPr lang="en-GB" sz="2000" kern="1200" dirty="0">
            <a:latin typeface="+mj-lt"/>
          </a:endParaRPr>
        </a:p>
      </dsp:txBody>
      <dsp:txXfrm>
        <a:off x="2340733" y="869402"/>
        <a:ext cx="2048587" cy="2810880"/>
      </dsp:txXfrm>
    </dsp:sp>
    <dsp:sp modelId="{D7B9EF82-5DD0-4475-8DDE-D68EF1835A78}">
      <dsp:nvSpPr>
        <dsp:cNvPr id="0" name=""/>
        <dsp:cNvSpPr/>
      </dsp:nvSpPr>
      <dsp:spPr>
        <a:xfrm>
          <a:off x="4676123" y="49968"/>
          <a:ext cx="2048587" cy="81943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smtClean="0">
              <a:latin typeface="+mj-lt"/>
            </a:rPr>
            <a:t>Do</a:t>
          </a:r>
          <a:r>
            <a:rPr lang="en-GB" sz="1800" b="1" kern="1200" dirty="0" smtClean="0">
              <a:latin typeface="+mj-lt"/>
            </a:rPr>
            <a:t>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latin typeface="+mj-lt"/>
            </a:rPr>
            <a:t>&amp; self-evaluate</a:t>
          </a:r>
          <a:endParaRPr lang="en-GB" sz="1800" b="1" kern="1200" dirty="0">
            <a:latin typeface="+mj-lt"/>
          </a:endParaRPr>
        </a:p>
      </dsp:txBody>
      <dsp:txXfrm>
        <a:off x="4676123" y="49968"/>
        <a:ext cx="2048587" cy="819434"/>
      </dsp:txXfrm>
    </dsp:sp>
    <dsp:sp modelId="{3EE9CAFA-07FB-40A7-A296-A00E2C94D972}">
      <dsp:nvSpPr>
        <dsp:cNvPr id="0" name=""/>
        <dsp:cNvSpPr/>
      </dsp:nvSpPr>
      <dsp:spPr>
        <a:xfrm>
          <a:off x="4676123" y="869402"/>
          <a:ext cx="2048587" cy="281088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Practise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Use the LET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000" kern="1200" dirty="0">
            <a:latin typeface="+mj-lt"/>
          </a:endParaRPr>
        </a:p>
      </dsp:txBody>
      <dsp:txXfrm>
        <a:off x="4676123" y="869402"/>
        <a:ext cx="2048587" cy="2810880"/>
      </dsp:txXfrm>
    </dsp:sp>
    <dsp:sp modelId="{D654B069-D56E-402D-966D-0B103B2BF2A8}">
      <dsp:nvSpPr>
        <dsp:cNvPr id="0" name=""/>
        <dsp:cNvSpPr/>
      </dsp:nvSpPr>
      <dsp:spPr>
        <a:xfrm>
          <a:off x="7011512" y="49968"/>
          <a:ext cx="2048587" cy="81943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smtClean="0">
              <a:latin typeface="+mj-lt"/>
            </a:rPr>
            <a:t>Get feedback</a:t>
          </a:r>
        </a:p>
      </dsp:txBody>
      <dsp:txXfrm>
        <a:off x="7011512" y="49968"/>
        <a:ext cx="2048587" cy="819434"/>
      </dsp:txXfrm>
    </dsp:sp>
    <dsp:sp modelId="{D58A0F57-84F7-49E5-B9E7-E6FE578E6A08}">
      <dsp:nvSpPr>
        <dsp:cNvPr id="0" name=""/>
        <dsp:cNvSpPr/>
      </dsp:nvSpPr>
      <dsp:spPr>
        <a:xfrm>
          <a:off x="7011512" y="869402"/>
          <a:ext cx="2048587" cy="281088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Peers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PT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PT T&amp;L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SMT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Students</a:t>
          </a:r>
          <a:endParaRPr lang="en-GB" sz="2000" kern="1200" dirty="0">
            <a:latin typeface="+mj-lt"/>
          </a:endParaRPr>
        </a:p>
      </dsp:txBody>
      <dsp:txXfrm>
        <a:off x="7011512" y="869402"/>
        <a:ext cx="2048587" cy="2810880"/>
      </dsp:txXfrm>
    </dsp:sp>
    <dsp:sp modelId="{EAA1A329-0F2E-460D-B31C-8C27B6A70CE3}">
      <dsp:nvSpPr>
        <dsp:cNvPr id="0" name=""/>
        <dsp:cNvSpPr/>
      </dsp:nvSpPr>
      <dsp:spPr>
        <a:xfrm>
          <a:off x="9346902" y="49968"/>
          <a:ext cx="2048587" cy="81943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1" kern="1200" dirty="0" smtClean="0">
              <a:latin typeface="+mj-lt"/>
            </a:rPr>
            <a:t>Discuss</a:t>
          </a:r>
          <a:endParaRPr lang="en-GB" sz="2800" b="1" kern="1200" dirty="0">
            <a:latin typeface="+mj-lt"/>
          </a:endParaRPr>
        </a:p>
      </dsp:txBody>
      <dsp:txXfrm>
        <a:off x="9346902" y="49968"/>
        <a:ext cx="2048587" cy="819434"/>
      </dsp:txXfrm>
    </dsp:sp>
    <dsp:sp modelId="{0AFD6447-96EF-4CD3-879D-E7FF40A42D9A}">
      <dsp:nvSpPr>
        <dsp:cNvPr id="0" name=""/>
        <dsp:cNvSpPr/>
      </dsp:nvSpPr>
      <dsp:spPr>
        <a:xfrm>
          <a:off x="9346902" y="869402"/>
          <a:ext cx="2048587" cy="2810880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Faculty </a:t>
          </a:r>
          <a:r>
            <a:rPr lang="en-GB" sz="2000" kern="1200" dirty="0" smtClean="0">
              <a:latin typeface="+mj-lt"/>
            </a:rPr>
            <a:t>meetings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After observed lessons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kern="1200" dirty="0" smtClean="0">
              <a:latin typeface="+mj-lt"/>
            </a:rPr>
            <a:t>In-school groups</a:t>
          </a:r>
          <a:endParaRPr lang="en-GB" sz="2000" kern="1200" dirty="0"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000" kern="1200" dirty="0">
            <a:latin typeface="+mj-lt"/>
          </a:endParaRPr>
        </a:p>
      </dsp:txBody>
      <dsp:txXfrm>
        <a:off x="9346902" y="869402"/>
        <a:ext cx="2048587" cy="2810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087A4-70D4-C048-B5FF-D790F2AE10A9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DF7F2-AED6-6640-B323-9486A70B1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548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4702F-B431-0C4C-AC68-53A043DA865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035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DF7F2-AED6-6640-B323-9486A70B18F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227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DF7F2-AED6-6640-B323-9486A70B18F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643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0957AEB-1632-9B47-8006-CF636A99C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096213E-53A6-DC4A-BC93-F8F4F0C8F5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rebuchet MS" panose="020B070302020209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281974C-5322-3B4B-8154-A96ECE49E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9/2/2018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1698898-6630-2C4B-BFA5-317DD6434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6A2AA8C-C600-B54A-B506-749906E7C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6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C856AE4-020D-184D-90BB-F4AFC0EC0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857"/>
            <a:ext cx="10515600" cy="1325563"/>
          </a:xfrm>
        </p:spPr>
        <p:txBody>
          <a:bodyPr/>
          <a:lstStyle>
            <a:lvl1pPr>
              <a:defRPr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417449C-5030-A94F-B6D3-562108214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  <a:lvl2pPr>
              <a:defRPr>
                <a:latin typeface="Trebuchet MS" panose="020B0703020202090204" pitchFamily="34" charset="0"/>
              </a:defRPr>
            </a:lvl2pPr>
            <a:lvl3pPr>
              <a:defRPr>
                <a:latin typeface="Trebuchet MS" panose="020B0703020202090204" pitchFamily="34" charset="0"/>
              </a:defRPr>
            </a:lvl3pPr>
            <a:lvl4pPr>
              <a:defRPr>
                <a:latin typeface="Trebuchet MS" panose="020B0703020202090204" pitchFamily="34" charset="0"/>
              </a:defRPr>
            </a:lvl4pPr>
            <a:lvl5pPr>
              <a:defRPr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C4DA83-53EB-564D-B8E3-037A2CF90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9/2/2018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3EBCE7-1DEB-564B-8E57-0FBE9F2E5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F230F6D-4741-7440-BF27-BB69F801F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ECEC992D-2ADF-A74A-A6E0-0A06EA12DA92}"/>
              </a:ext>
            </a:extLst>
          </p:cNvPr>
          <p:cNvCxnSpPr/>
          <p:nvPr userDrawn="1"/>
        </p:nvCxnSpPr>
        <p:spPr>
          <a:xfrm>
            <a:off x="92765" y="1690688"/>
            <a:ext cx="1199321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72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66A596-0B7A-2F4B-B324-C41BC64E3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DAB5EDE-36BA-F844-8A65-CBBB006C1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234117F-0D95-914B-ADDC-86281FBBD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66755E6-3794-5343-BF3F-6B1EE76A6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B23D259-4F0A-0E4E-8578-F57D57C55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55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A3872CF-6992-0D45-A5DA-28624A610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861C29F-0160-354F-B20A-11DA17CF0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8C293E1-BE04-5144-8BCE-F6DB20C59B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1E42381-54BE-584B-A258-36000FCE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028C8A2-E395-6B4F-93DD-1C238DB9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05A65A5-44D5-D24F-927F-120847B30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9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9ACCF9-57C7-1E4A-AB43-995A918C1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FF0B9B6-9148-5944-986B-70F251A9D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B6A777A-2791-BA47-9888-15D9492E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6CE9611-847C-8F40-AA00-262DFEBA43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F37BA8A-0754-E846-9392-DC79D28A90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E08ED856-C55D-7C4C-8CD1-998570CDD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FC11F40-F171-464F-B330-4FBA9F07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0F9E1C3-04FF-E944-98F6-91B291F18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88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CF40563-A126-A447-9AF6-897721B74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44DF4FC-71B8-AB47-AD9D-CD17E3051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22E9A20-9272-E841-88FA-90A670076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CCF721E-89C5-7640-936F-B7C2859AF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57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D3F0C1B-B514-D643-AC6F-61DE2AB60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0C276D9C-9544-544F-84A3-7D139C60C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8D3ECADE-5451-B84A-8B7F-7FE0CF78F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226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707F30-A7A8-0847-B299-D0DDE3D2A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1024A8A-86EB-734A-99CE-3622C38DE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2630CE-A371-B144-BDFC-71F29081E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494C9E2-1886-434A-B1CB-1849E7CBA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3FA5662-CF44-BA45-A3CD-DEC1390EE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40A542D-B8D7-914C-9C6B-69E68334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826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DBD7E94-5636-3541-9448-DF57343AF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B4DD235E-9EC4-344D-B609-F5225CA57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65325FB-A3CC-E84A-8208-FB85C1EF5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4D10C21-079E-DD42-93D1-5E368743C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9FE14E4-410A-5244-B253-83F822284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C356CE3-6310-B242-AB3A-49E31087C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44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28F9F2C-03C1-B246-85FF-F332A0587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786684B-A8B9-A54A-A074-B11DA023A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8B8536A-F7E9-B649-8D79-051982FD2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0EBECEE-DC71-B940-8FDB-754E034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43A3489-8465-F841-A0FB-0A4E830F6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90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99B3C584-8DF0-3D4A-9ED5-9FB2B2FC8E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1044304-609E-0B46-9741-DDB051331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52C595D-0346-0646-8D87-3E611ECBA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BC707FD-4FEE-6C44-8849-8935F5702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AFF68D0-53D9-A144-A286-883DCCBC2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40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0A481D3-EF6A-064D-9775-DC6429C8F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DCA65DB-EB45-FD46-B994-85C890B53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1967C9B-2519-2849-B9C7-07F5F56FCB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22B57-0EAB-204F-9ED8-C72FF5686F9E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3B12263-A6BE-114D-AA7C-FA80F77F95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3779CE9-3DC1-404F-81EC-DED1678FA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93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39D22A0-A86B-644A-BCFC-66CCA195F3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357" y="1122363"/>
            <a:ext cx="10707756" cy="23876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Towards great teaching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DA41CAD-BAC6-5647-BCF9-AEED9173BE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Linking international research to classroom practice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398DD60D-B7A1-294E-B703-11F532AF33C3}"/>
              </a:ext>
            </a:extLst>
          </p:cNvPr>
          <p:cNvSpPr txBox="1">
            <a:spLocks/>
          </p:cNvSpPr>
          <p:nvPr/>
        </p:nvSpPr>
        <p:spPr>
          <a:xfrm>
            <a:off x="1524000" y="5257800"/>
            <a:ext cx="9144000" cy="203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Trebuchet MS" panose="020B070302020209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</a:rPr>
              <a:t>Bruce </a:t>
            </a:r>
            <a:r>
              <a:rPr lang="en-US" dirty="0" smtClean="0">
                <a:solidFill>
                  <a:schemeClr val="bg1"/>
                </a:solidFill>
              </a:rPr>
              <a:t>Robertson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September </a:t>
            </a:r>
            <a:r>
              <a:rPr lang="en-US" dirty="0" smtClean="0">
                <a:solidFill>
                  <a:schemeClr val="bg1"/>
                </a:solidFill>
              </a:rPr>
              <a:t>2018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6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Repeat and consolidate some of the teaching and learning themes we have looked at and discussed over the past 18 months.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Get you to think more about how messages from internationa</a:t>
            </a:r>
            <a:r>
              <a:rPr lang="en-GB" dirty="0" smtClean="0"/>
              <a:t>l research can help you to make teaching and learning in your classroom (even) better.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077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February 2018 In-Servi</a:t>
            </a:r>
            <a:r>
              <a:rPr lang="en-GB" dirty="0" smtClean="0"/>
              <a:t>c</a:t>
            </a:r>
            <a:r>
              <a:rPr lang="en-GB" b="1" dirty="0" smtClean="0">
                <a:solidFill>
                  <a:srgbClr val="0070C0"/>
                </a:solidFill>
              </a:rPr>
              <a:t>e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To what extent is Eyemouth High School a great school?</a:t>
            </a:r>
          </a:p>
          <a:p>
            <a:pPr>
              <a:buClrTx/>
            </a:pPr>
            <a:endParaRPr lang="en-GB" dirty="0"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The </a:t>
            </a:r>
            <a:r>
              <a:rPr lang="en-GB" dirty="0" smtClean="0">
                <a:latin typeface="Trebuchet MS" panose="020B0603020202020204" pitchFamily="34" charset="0"/>
              </a:rPr>
              <a:t>key measure of greatness is </a:t>
            </a:r>
            <a:r>
              <a:rPr lang="en-GB" b="1" dirty="0" smtClean="0">
                <a:latin typeface="Trebuchet MS" panose="020B0603020202020204" pitchFamily="34" charset="0"/>
              </a:rPr>
              <a:t>the quality of teaching and learning</a:t>
            </a:r>
          </a:p>
          <a:p>
            <a:pPr lvl="1">
              <a:buClrTx/>
            </a:pPr>
            <a:r>
              <a:rPr lang="en-GB" dirty="0">
                <a:latin typeface="Trebuchet MS" panose="020B0603020202020204" pitchFamily="34" charset="0"/>
              </a:rPr>
              <a:t>Every teacher can directly influence </a:t>
            </a:r>
            <a:r>
              <a:rPr lang="en-GB" dirty="0" smtClean="0">
                <a:latin typeface="Trebuchet MS" panose="020B0603020202020204" pitchFamily="34" charset="0"/>
              </a:rPr>
              <a:t>this</a:t>
            </a:r>
            <a:endParaRPr lang="en-GB" b="1" dirty="0" smtClean="0">
              <a:latin typeface="Trebuchet MS" panose="020B0603020202020204" pitchFamily="34" charset="0"/>
            </a:endParaRPr>
          </a:p>
          <a:p>
            <a:pPr lvl="1">
              <a:buClrTx/>
            </a:pPr>
            <a:r>
              <a:rPr lang="en-GB" dirty="0" smtClean="0">
                <a:latin typeface="Trebuchet MS" panose="020B0603020202020204" pitchFamily="34" charset="0"/>
              </a:rPr>
              <a:t>Underpinned </a:t>
            </a:r>
            <a:r>
              <a:rPr lang="en-GB" dirty="0" smtClean="0">
                <a:latin typeface="Trebuchet MS" panose="020B0603020202020204" pitchFamily="34" charset="0"/>
              </a:rPr>
              <a:t>by </a:t>
            </a:r>
            <a:r>
              <a:rPr lang="en-GB" dirty="0" smtClean="0">
                <a:latin typeface="Trebuchet MS" panose="020B0603020202020204" pitchFamily="34" charset="0"/>
              </a:rPr>
              <a:t>strong </a:t>
            </a:r>
            <a:r>
              <a:rPr lang="en-GB" dirty="0" smtClean="0">
                <a:latin typeface="Trebuchet MS" panose="020B0603020202020204" pitchFamily="34" charset="0"/>
              </a:rPr>
              <a:t>relationships</a:t>
            </a:r>
            <a:r>
              <a:rPr lang="en-GB" dirty="0" smtClean="0">
                <a:latin typeface="Trebuchet MS" panose="020B0603020202020204" pitchFamily="34" charset="0"/>
              </a:rPr>
              <a:t>, </a:t>
            </a:r>
            <a:r>
              <a:rPr lang="en-GB" dirty="0" smtClean="0">
                <a:latin typeface="Trebuchet MS" panose="020B0603020202020204" pitchFamily="34" charset="0"/>
              </a:rPr>
              <a:t>leadershi</a:t>
            </a:r>
            <a:r>
              <a:rPr lang="en-GB" dirty="0" smtClean="0">
                <a:latin typeface="Trebuchet MS" panose="020B0603020202020204" pitchFamily="34" charset="0"/>
              </a:rPr>
              <a:t>p, </a:t>
            </a:r>
            <a:r>
              <a:rPr lang="en-GB" dirty="0" smtClean="0">
                <a:latin typeface="Trebuchet MS" panose="020B0603020202020204" pitchFamily="34" charset="0"/>
              </a:rPr>
              <a:t>curriculum </a:t>
            </a:r>
            <a:r>
              <a:rPr lang="en-GB" dirty="0" smtClean="0">
                <a:latin typeface="Trebuchet MS" panose="020B0603020202020204" pitchFamily="34" charset="0"/>
              </a:rPr>
              <a:t>and support.</a:t>
            </a:r>
          </a:p>
          <a:p>
            <a:pPr lvl="1">
              <a:buClrTx/>
            </a:pPr>
            <a:endParaRPr lang="en-GB" dirty="0" smtClean="0"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There is nothing to stop the quality of teaching and learning in Eyemouth High School being the best in the Borders, or indeed, the best in the country</a:t>
            </a:r>
            <a:r>
              <a:rPr lang="en-GB" dirty="0" smtClean="0">
                <a:latin typeface="Trebuchet MS" panose="020B0603020202020204" pitchFamily="34" charset="0"/>
              </a:rPr>
              <a:t>.</a:t>
            </a:r>
            <a:endParaRPr lang="en-GB" dirty="0" smtClean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20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314292" y="128592"/>
            <a:ext cx="8172450" cy="7846545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585492" y="5985701"/>
            <a:ext cx="1853514" cy="729049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+mj-lt"/>
              </a:rPr>
              <a:t>Vision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9005" y="5985701"/>
            <a:ext cx="1927655" cy="729049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+mj-lt"/>
              </a:rPr>
              <a:t>Aims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66660" y="5985704"/>
            <a:ext cx="1853514" cy="729049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+mj-lt"/>
              </a:rPr>
              <a:t>Values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27146" y="6712818"/>
            <a:ext cx="6623222" cy="12480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1585492" y="2837586"/>
            <a:ext cx="1853512" cy="1683022"/>
          </a:xfrm>
          <a:prstGeom prst="rect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+mj-lt"/>
              </a:rPr>
              <a:t>Curriculum</a:t>
            </a:r>
            <a:endParaRPr lang="en-US" sz="1600" dirty="0">
              <a:latin typeface="+mj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439004" y="2847080"/>
            <a:ext cx="1927655" cy="1673527"/>
          </a:xfrm>
          <a:prstGeom prst="rect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+mj-lt"/>
              </a:rPr>
              <a:t>Pedagogy</a:t>
            </a:r>
            <a:endParaRPr lang="en-US" sz="1600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66660" y="2837586"/>
            <a:ext cx="1853513" cy="1683021"/>
          </a:xfrm>
          <a:prstGeom prst="rect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+mj-lt"/>
              </a:rPr>
              <a:t>Support</a:t>
            </a:r>
            <a:endParaRPr lang="en-US" sz="1600" dirty="0">
              <a:latin typeface="+mj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89826" y="221785"/>
            <a:ext cx="4287796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+mj-lt"/>
              </a:rPr>
              <a:t>EHS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  <a:latin typeface="+mj-lt"/>
              </a:rPr>
              <a:t>Climate &amp; Culture</a:t>
            </a:r>
            <a:endParaRPr lang="en-US" sz="3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585491" y="1388821"/>
            <a:ext cx="5634684" cy="72904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+mj-lt"/>
              </a:rPr>
              <a:t>Successful Learners; Confident Individuals; 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  <a:latin typeface="+mj-lt"/>
              </a:rPr>
              <a:t>Effective Contributors; Responsible Citizens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366659" y="2109655"/>
            <a:ext cx="1853514" cy="729049"/>
          </a:xfrm>
          <a:prstGeom prst="rect">
            <a:avLst/>
          </a:prstGeom>
          <a:solidFill>
            <a:srgbClr val="FF69E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+mj-lt"/>
              </a:rPr>
              <a:t>Achievement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585491" y="2109652"/>
            <a:ext cx="1853514" cy="729049"/>
          </a:xfrm>
          <a:prstGeom prst="rect">
            <a:avLst/>
          </a:prstGeom>
          <a:solidFill>
            <a:srgbClr val="FF69E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+mj-lt"/>
              </a:rPr>
              <a:t>Engagement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439004" y="2109652"/>
            <a:ext cx="1927655" cy="729049"/>
          </a:xfrm>
          <a:prstGeom prst="rect">
            <a:avLst/>
          </a:prstGeom>
          <a:solidFill>
            <a:srgbClr val="FF69E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+mj-lt"/>
              </a:rPr>
              <a:t>Enjoyment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761290" y="1545794"/>
            <a:ext cx="32146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+mj-lt"/>
              </a:rPr>
              <a:t>KEY</a:t>
            </a:r>
          </a:p>
          <a:p>
            <a:pPr algn="ctr"/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896968" y="2354358"/>
            <a:ext cx="3043239" cy="54292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latin typeface="+mj-lt"/>
              </a:rPr>
              <a:t>Drivers</a:t>
            </a:r>
            <a:r>
              <a:rPr lang="en-US" sz="1600" dirty="0" smtClean="0">
                <a:latin typeface="+mj-lt"/>
              </a:rPr>
              <a:t> – what we should focus on</a:t>
            </a:r>
            <a:endParaRPr lang="en-US" sz="1600" dirty="0">
              <a:latin typeface="+mj-lt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896968" y="1706168"/>
            <a:ext cx="3043239" cy="542925"/>
          </a:xfrm>
          <a:prstGeom prst="rect">
            <a:avLst/>
          </a:prstGeom>
          <a:solidFill>
            <a:srgbClr val="FF69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latin typeface="+mj-lt"/>
              </a:rPr>
              <a:t>Measures</a:t>
            </a:r>
            <a:r>
              <a:rPr lang="en-US" sz="1600" dirty="0" smtClean="0">
                <a:latin typeface="+mj-lt"/>
              </a:rPr>
              <a:t> – what we gather data on</a:t>
            </a:r>
            <a:endParaRPr lang="en-US" sz="1600" dirty="0">
              <a:latin typeface="+mj-lt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8903078" y="1057978"/>
            <a:ext cx="3037129" cy="54292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Outputs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 – what we are aiming to achieve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8888633" y="3002548"/>
            <a:ext cx="3051574" cy="54292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Foundations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– what everything is built upon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8888632" y="421592"/>
            <a:ext cx="3051575" cy="54292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bg1"/>
                </a:solidFill>
                <a:latin typeface="+mj-lt"/>
              </a:rPr>
              <a:t>Climate  &amp; Culture </a:t>
            </a:r>
            <a:r>
              <a:rPr lang="en-US" sz="1600" dirty="0" smtClean="0">
                <a:solidFill>
                  <a:schemeClr val="bg1"/>
                </a:solidFill>
                <a:latin typeface="+mj-lt"/>
              </a:rPr>
              <a:t>– what it’s like to be part of our school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83176" y="5257192"/>
            <a:ext cx="5634681" cy="729049"/>
          </a:xfrm>
          <a:prstGeom prst="rect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+mj-lt"/>
              </a:rPr>
              <a:t>Relationships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585494" y="4520608"/>
            <a:ext cx="5634681" cy="729049"/>
          </a:xfrm>
          <a:prstGeom prst="rect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+mj-lt"/>
              </a:rPr>
              <a:t>Leadership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7220173" y="2124205"/>
            <a:ext cx="0" cy="4602901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1585491" y="2111849"/>
            <a:ext cx="0" cy="4602901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37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we ensure great teaching?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24078" indent="-514350">
              <a:buFont typeface="+mj-lt"/>
              <a:buAutoNum type="arabicPeriod"/>
            </a:pPr>
            <a:r>
              <a:rPr lang="en-GB" dirty="0" smtClean="0">
                <a:latin typeface="Trebuchet MS" panose="020B0603020202020204" pitchFamily="34" charset="0"/>
              </a:rPr>
              <a:t>By ensuring that teaching and learning is ‘the thing’ – that we are </a:t>
            </a:r>
            <a:r>
              <a:rPr lang="en-GB" b="1" dirty="0" smtClean="0">
                <a:solidFill>
                  <a:srgbClr val="0070C0"/>
                </a:solidFill>
                <a:latin typeface="Trebuchet MS" panose="020B0603020202020204" pitchFamily="34" charset="0"/>
              </a:rPr>
              <a:t>always</a:t>
            </a:r>
            <a:r>
              <a:rPr lang="en-GB" dirty="0" smtClean="0">
                <a:solidFill>
                  <a:srgbClr val="0070C0"/>
                </a:solidFill>
                <a:latin typeface="Trebuchet MS" panose="020B0603020202020204" pitchFamily="34" charset="0"/>
              </a:rPr>
              <a:t> </a:t>
            </a:r>
            <a:r>
              <a:rPr lang="en-GB" b="1" dirty="0" smtClean="0">
                <a:solidFill>
                  <a:srgbClr val="0070C0"/>
                </a:solidFill>
                <a:latin typeface="Trebuchet MS" panose="020B0603020202020204" pitchFamily="34" charset="0"/>
              </a:rPr>
              <a:t>thinking about it</a:t>
            </a:r>
            <a:r>
              <a:rPr lang="en-GB" b="1" dirty="0" smtClean="0">
                <a:latin typeface="Trebuchet MS" panose="020B0603020202020204" pitchFamily="34" charset="0"/>
              </a:rPr>
              <a:t> </a:t>
            </a:r>
            <a:r>
              <a:rPr lang="en-GB" dirty="0" smtClean="0">
                <a:latin typeface="Trebuchet MS" panose="020B0603020202020204" pitchFamily="34" charset="0"/>
              </a:rPr>
              <a:t>and </a:t>
            </a:r>
            <a:r>
              <a:rPr lang="en-GB" b="1" dirty="0" smtClean="0">
                <a:solidFill>
                  <a:srgbClr val="0070C0"/>
                </a:solidFill>
                <a:latin typeface="Trebuchet MS" panose="020B0603020202020204" pitchFamily="34" charset="0"/>
              </a:rPr>
              <a:t>always talking about it</a:t>
            </a:r>
            <a:r>
              <a:rPr lang="en-GB" dirty="0" smtClean="0">
                <a:latin typeface="Trebuchet MS" panose="020B0603020202020204" pitchFamily="34" charset="0"/>
              </a:rPr>
              <a:t>.</a:t>
            </a:r>
          </a:p>
          <a:p>
            <a:pPr marL="624078" indent="-514350">
              <a:buFont typeface="+mj-lt"/>
              <a:buAutoNum type="arabicPeriod"/>
            </a:pPr>
            <a:endParaRPr lang="en-GB" dirty="0">
              <a:latin typeface="Trebuchet MS" panose="020B0603020202020204" pitchFamily="34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en-GB" dirty="0" smtClean="0">
                <a:latin typeface="Trebuchet MS" panose="020B0603020202020204" pitchFamily="34" charset="0"/>
              </a:rPr>
              <a:t>By ensuring that we have a </a:t>
            </a:r>
            <a:r>
              <a:rPr lang="en-GB" b="1" dirty="0" smtClean="0">
                <a:solidFill>
                  <a:srgbClr val="0070C0"/>
                </a:solidFill>
                <a:latin typeface="Trebuchet MS" panose="020B0603020202020204" pitchFamily="34" charset="0"/>
              </a:rPr>
              <a:t>shared understanding </a:t>
            </a:r>
            <a:r>
              <a:rPr lang="en-GB" dirty="0" smtClean="0">
                <a:latin typeface="Trebuchet MS" panose="020B0603020202020204" pitchFamily="34" charset="0"/>
              </a:rPr>
              <a:t>of what we mean by great teaching and learning</a:t>
            </a:r>
            <a:r>
              <a:rPr lang="en-GB" dirty="0" smtClean="0">
                <a:latin typeface="Trebuchet MS" panose="020B0603020202020204" pitchFamily="34" charset="0"/>
              </a:rPr>
              <a:t>.</a:t>
            </a:r>
          </a:p>
          <a:p>
            <a:pPr marL="624078" indent="-514350">
              <a:buFont typeface="+mj-lt"/>
              <a:buAutoNum type="arabicPeriod"/>
            </a:pPr>
            <a:endParaRPr lang="en-GB" dirty="0">
              <a:latin typeface="Trebuchet MS" panose="020B0603020202020204" pitchFamily="34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en-GB" dirty="0"/>
              <a:t>By ensuring that we have a </a:t>
            </a:r>
            <a:r>
              <a:rPr lang="en-GB" b="1" dirty="0">
                <a:solidFill>
                  <a:srgbClr val="0070C0"/>
                </a:solidFill>
              </a:rPr>
              <a:t>culture of professional learning (or learning).</a:t>
            </a:r>
          </a:p>
          <a:p>
            <a:pPr lvl="2"/>
            <a:r>
              <a:rPr lang="en-GB" sz="2400" dirty="0"/>
              <a:t>Not seeing classrooms as discrete and autonomous – rather, we steep ourselves in collaboration.</a:t>
            </a:r>
          </a:p>
          <a:p>
            <a:pPr marL="624078" indent="-514350">
              <a:buFont typeface="+mj-lt"/>
              <a:buAutoNum type="arabicPeriod"/>
            </a:pPr>
            <a:endParaRPr lang="en-GB" dirty="0" smtClean="0">
              <a:latin typeface="Trebuchet MS" panose="020B0603020202020204" pitchFamily="34" charset="0"/>
            </a:endParaRPr>
          </a:p>
          <a:p>
            <a:pPr marL="624078" indent="-514350">
              <a:buFont typeface="+mj-lt"/>
              <a:buAutoNum type="arabicPeriod"/>
            </a:pPr>
            <a:endParaRPr lang="en-GB" dirty="0" smtClean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26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we ensure great teaching?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Font typeface="+mj-lt"/>
              <a:buAutoNum type="arabicPeriod" startAt="4"/>
            </a:pPr>
            <a:r>
              <a:rPr lang="en-GB" dirty="0"/>
              <a:t>By ensuring that we think about </a:t>
            </a:r>
            <a:r>
              <a:rPr lang="en-GB" b="1" dirty="0">
                <a:solidFill>
                  <a:srgbClr val="0070C0"/>
                </a:solidFill>
              </a:rPr>
              <a:t>barriers</a:t>
            </a:r>
            <a:r>
              <a:rPr lang="en-GB" dirty="0"/>
              <a:t> and </a:t>
            </a:r>
            <a:r>
              <a:rPr lang="en-GB" b="1" dirty="0">
                <a:solidFill>
                  <a:srgbClr val="0070C0"/>
                </a:solidFill>
              </a:rPr>
              <a:t>do something to address these</a:t>
            </a:r>
            <a:r>
              <a:rPr lang="en-GB" b="1" dirty="0" smtClean="0">
                <a:solidFill>
                  <a:srgbClr val="0070C0"/>
                </a:solidFill>
              </a:rPr>
              <a:t>.</a:t>
            </a:r>
            <a:endParaRPr lang="en-GB" b="1" dirty="0">
              <a:solidFill>
                <a:srgbClr val="0070C0"/>
              </a:solidFill>
            </a:endParaRPr>
          </a:p>
          <a:p>
            <a:pPr lvl="2">
              <a:buClrTx/>
            </a:pPr>
            <a:r>
              <a:rPr lang="en-GB" dirty="0"/>
              <a:t>Not seeing the idea of ‘continuous improvement’ as being about criticism that we aren’t good enough – we value learning and we value learning from each other.</a:t>
            </a:r>
          </a:p>
          <a:p>
            <a:pPr lvl="2">
              <a:buClrTx/>
            </a:pPr>
            <a:endParaRPr lang="en-GB" dirty="0"/>
          </a:p>
          <a:p>
            <a:pPr lvl="2">
              <a:buClrTx/>
            </a:pPr>
            <a:r>
              <a:rPr lang="en-GB" dirty="0"/>
              <a:t>Accepting that time will always be an issue but to strive to make time for our own learning every week – otherwise we are just busy ‘doing’, not ‘improving’.</a:t>
            </a:r>
          </a:p>
          <a:p>
            <a:pPr marL="624078" indent="-514350"/>
            <a:endParaRPr lang="en-GB" dirty="0" smtClean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3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classroom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would you rate (typical) teaching and learning in your classroom?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761985" y="3671646"/>
            <a:ext cx="1340622" cy="123226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5219724" y="3671646"/>
            <a:ext cx="1340622" cy="12322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90714" y="3671646"/>
            <a:ext cx="1340622" cy="123226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3860" y="5049089"/>
            <a:ext cx="438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10, 9, 8, 7, 6, 5, 4, 3, 2, 1</a:t>
            </a:r>
            <a:endParaRPr lang="en-GB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75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Professional Learning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Trebuchet MS" panose="020B0603020202020204" pitchFamily="34" charset="0"/>
            </a:endParaRPr>
          </a:p>
          <a:p>
            <a:endParaRPr lang="en-GB" dirty="0">
              <a:latin typeface="Trebuchet MS" panose="020B0603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71188374"/>
              </p:ext>
            </p:extLst>
          </p:nvPr>
        </p:nvGraphicFramePr>
        <p:xfrm>
          <a:off x="323528" y="2194559"/>
          <a:ext cx="11400834" cy="3730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40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visible learning for teach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988" y="3045437"/>
            <a:ext cx="2384367" cy="340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G_38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7" t="21562" r="3026" b="16562"/>
          <a:stretch>
            <a:fillRect/>
          </a:stretch>
        </p:blipFill>
        <p:spPr bwMode="auto">
          <a:xfrm>
            <a:off x="231729" y="851101"/>
            <a:ext cx="4121063" cy="2052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" t="14898" r="34439" b="15871"/>
          <a:stretch/>
        </p:blipFill>
        <p:spPr bwMode="auto">
          <a:xfrm>
            <a:off x="484428" y="4188959"/>
            <a:ext cx="3615657" cy="2298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161" y="851101"/>
            <a:ext cx="3397562" cy="1910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58" t="11429" r="32726" b="36002"/>
          <a:stretch/>
        </p:blipFill>
        <p:spPr bwMode="auto">
          <a:xfrm>
            <a:off x="2177339" y="2215411"/>
            <a:ext cx="3845491" cy="2309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8041710" y="851101"/>
            <a:ext cx="3983276" cy="5730330"/>
          </a:xfrm>
          <a:solidFill>
            <a:schemeClr val="accent1"/>
          </a:solidFill>
        </p:spPr>
        <p:txBody>
          <a:bodyPr>
            <a:normAutofit fontScale="92500" lnSpcReduction="10000"/>
          </a:bodyPr>
          <a:lstStyle/>
          <a:p>
            <a:pPr>
              <a:buClrTx/>
            </a:pPr>
            <a:r>
              <a:rPr lang="en-GB" sz="2200" b="1" i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Lesson Evaluation Toolkit</a:t>
            </a:r>
          </a:p>
          <a:p>
            <a:r>
              <a:rPr lang="en-GB" sz="2000" dirty="0">
                <a:solidFill>
                  <a:schemeClr val="bg1"/>
                </a:solidFill>
                <a:latin typeface="Trebuchet MS" panose="020B0603020202020204" pitchFamily="34" charset="0"/>
              </a:rPr>
              <a:t>Learning &amp; </a:t>
            </a: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Teaching Improvement Group</a:t>
            </a:r>
            <a:endParaRPr lang="en-GB" sz="2000" dirty="0" smtClean="0">
              <a:solidFill>
                <a:schemeClr val="bg1"/>
              </a:solidFill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Workshops</a:t>
            </a:r>
            <a:endParaRPr lang="en-GB" sz="2000" dirty="0" smtClean="0">
              <a:solidFill>
                <a:schemeClr val="bg1"/>
              </a:solidFill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Peer Observation Fortnights</a:t>
            </a: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In-faculty peer observation</a:t>
            </a:r>
          </a:p>
          <a:p>
            <a:pPr>
              <a:buClrTx/>
            </a:pPr>
            <a:r>
              <a:rPr lang="en-GB" sz="2000" dirty="0" err="1" smtClean="0">
                <a:solidFill>
                  <a:schemeClr val="bg1"/>
                </a:solidFill>
                <a:latin typeface="Trebuchet MS" panose="020B0603020202020204" pitchFamily="34" charset="0"/>
              </a:rPr>
              <a:t>EHSTeaching</a:t>
            </a: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 website</a:t>
            </a: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Sharing practice discussions at faculty meetings</a:t>
            </a: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Sharing Practice </a:t>
            </a:r>
            <a:r>
              <a:rPr lang="en-GB" sz="2000" dirty="0">
                <a:solidFill>
                  <a:schemeClr val="bg1"/>
                </a:solidFill>
                <a:latin typeface="Trebuchet MS" panose="020B0603020202020204" pitchFamily="34" charset="0"/>
              </a:rPr>
              <a:t>B</a:t>
            </a: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oards</a:t>
            </a:r>
          </a:p>
          <a:p>
            <a:pPr>
              <a:buClrTx/>
            </a:pPr>
            <a:r>
              <a:rPr lang="en-GB" sz="2000" dirty="0">
                <a:solidFill>
                  <a:schemeClr val="bg1"/>
                </a:solidFill>
                <a:latin typeface="Trebuchet MS" panose="020B0603020202020204" pitchFamily="34" charset="0"/>
              </a:rPr>
              <a:t>Professional Reading Group</a:t>
            </a: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Faculty Fortnight Review Programme</a:t>
            </a: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PT Teaching &amp; Learning</a:t>
            </a:r>
            <a:endParaRPr lang="en-GB" sz="2000" dirty="0" smtClean="0">
              <a:solidFill>
                <a:schemeClr val="bg1"/>
              </a:solidFill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Teacher </a:t>
            </a:r>
            <a:r>
              <a:rPr lang="en-GB" sz="2000" i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Professional Learning Plans</a:t>
            </a:r>
          </a:p>
          <a:p>
            <a:pPr>
              <a:buClrTx/>
            </a:pPr>
            <a:r>
              <a:rPr lang="en-GB" sz="2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Annual PRD</a:t>
            </a:r>
          </a:p>
          <a:p>
            <a:endParaRPr lang="en-GB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99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“learning”?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Take 1 minute to discuss with a partner.</a:t>
            </a:r>
          </a:p>
          <a:p>
            <a:endParaRPr lang="en-GB" dirty="0"/>
          </a:p>
          <a:p>
            <a:r>
              <a:rPr lang="en-GB" dirty="0" smtClean="0"/>
              <a:t>“</a:t>
            </a:r>
            <a:r>
              <a:rPr lang="en-GB" b="1" dirty="0" smtClean="0"/>
              <a:t>A change in long-term memory</a:t>
            </a:r>
            <a:r>
              <a:rPr lang="en-GB" dirty="0" smtClean="0"/>
              <a:t>” – </a:t>
            </a:r>
            <a:r>
              <a:rPr lang="en-GB" dirty="0" err="1" smtClean="0"/>
              <a:t>Kirschner</a:t>
            </a:r>
            <a:r>
              <a:rPr lang="en-GB" dirty="0" smtClean="0"/>
              <a:t>, </a:t>
            </a:r>
            <a:r>
              <a:rPr lang="en-GB" dirty="0" err="1" smtClean="0"/>
              <a:t>Sweller</a:t>
            </a:r>
            <a:r>
              <a:rPr lang="en-GB" dirty="0" smtClean="0"/>
              <a:t>, Clark (1998)</a:t>
            </a:r>
          </a:p>
          <a:p>
            <a:endParaRPr lang="en-GB" dirty="0"/>
          </a:p>
          <a:p>
            <a:r>
              <a:rPr lang="en-GB" dirty="0"/>
              <a:t>T</a:t>
            </a:r>
            <a:r>
              <a:rPr lang="en-GB" dirty="0" smtClean="0"/>
              <a:t>eachers are in the business of </a:t>
            </a:r>
            <a:r>
              <a:rPr lang="en-GB" i="1" dirty="0" smtClean="0"/>
              <a:t>developing the long-term memory of young people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We need to ensure that we have a good understanding of what research says about how we can bes</a:t>
            </a:r>
            <a:r>
              <a:rPr lang="en-GB" dirty="0" smtClean="0"/>
              <a:t>t do that.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021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58" t="16486" r="28097" b="6250"/>
          <a:stretch/>
        </p:blipFill>
        <p:spPr bwMode="auto">
          <a:xfrm>
            <a:off x="3578092" y="371061"/>
            <a:ext cx="5278487" cy="61564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74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The Sutton Trust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24078" lvl="0" indent="-514350">
              <a:buClrTx/>
              <a:buFont typeface="+mj-lt"/>
              <a:buAutoNum type="arabicPeriod"/>
            </a:pPr>
            <a:r>
              <a:rPr lang="en-GB" b="1" dirty="0">
                <a:latin typeface="Trebuchet MS" panose="020B0603020202020204" pitchFamily="34" charset="0"/>
              </a:rPr>
              <a:t>(Pedagogical) content knowledge –</a:t>
            </a:r>
            <a:r>
              <a:rPr lang="en-GB" dirty="0">
                <a:latin typeface="Trebuchet MS" panose="020B0603020202020204" pitchFamily="34" charset="0"/>
              </a:rPr>
              <a:t> having a deep knowledge of what is to be taught and the way that students typically think about it i.e. their common conceptions;</a:t>
            </a:r>
          </a:p>
          <a:p>
            <a:pPr marL="624078" indent="-514350">
              <a:buFont typeface="+mj-lt"/>
              <a:buAutoNum type="arabicPeriod"/>
            </a:pPr>
            <a:endParaRPr lang="en-GB" dirty="0">
              <a:latin typeface="Trebuchet MS" panose="020B0603020202020204" pitchFamily="34" charset="0"/>
            </a:endParaRPr>
          </a:p>
          <a:p>
            <a:pPr marL="624078" lvl="0" indent="-514350">
              <a:buClrTx/>
              <a:buFont typeface="+mj-lt"/>
              <a:buAutoNum type="arabicPeriod"/>
            </a:pPr>
            <a:r>
              <a:rPr lang="en-GB" b="1" dirty="0">
                <a:latin typeface="Trebuchet MS" panose="020B0603020202020204" pitchFamily="34" charset="0"/>
              </a:rPr>
              <a:t>Quality of instruction i.e. pedagogy</a:t>
            </a:r>
            <a:r>
              <a:rPr lang="en-GB" dirty="0">
                <a:latin typeface="Trebuchet MS" panose="020B0603020202020204" pitchFamily="34" charset="0"/>
              </a:rPr>
              <a:t> – how content is taught;</a:t>
            </a:r>
          </a:p>
          <a:p>
            <a:pPr marL="624078" indent="-514350">
              <a:buClrTx/>
              <a:buFont typeface="+mj-lt"/>
              <a:buAutoNum type="arabicPeriod"/>
            </a:pPr>
            <a:endParaRPr lang="en-GB" dirty="0">
              <a:latin typeface="Trebuchet MS" panose="020B0603020202020204" pitchFamily="34" charset="0"/>
            </a:endParaRPr>
          </a:p>
          <a:p>
            <a:pPr marL="624078" lvl="0" indent="-514350">
              <a:buClrTx/>
              <a:buFont typeface="+mj-lt"/>
              <a:buAutoNum type="arabicPeriod"/>
            </a:pPr>
            <a:r>
              <a:rPr lang="en-GB" b="1" dirty="0">
                <a:latin typeface="Trebuchet MS" panose="020B0603020202020204" pitchFamily="34" charset="0"/>
              </a:rPr>
              <a:t>Classroom climate</a:t>
            </a:r>
            <a:r>
              <a:rPr lang="en-GB" dirty="0">
                <a:latin typeface="Trebuchet MS" panose="020B0603020202020204" pitchFamily="34" charset="0"/>
              </a:rPr>
              <a:t> – the interactions between teachers and students, teacher expectations, recognising effort and motivating </a:t>
            </a:r>
            <a:r>
              <a:rPr lang="en-GB" dirty="0" smtClean="0">
                <a:latin typeface="Trebuchet MS" panose="020B0603020202020204" pitchFamily="34" charset="0"/>
              </a:rPr>
              <a:t>students;</a:t>
            </a:r>
          </a:p>
          <a:p>
            <a:pPr marL="624078" lvl="0" indent="-514350">
              <a:buClrTx/>
              <a:buFont typeface="+mj-lt"/>
              <a:buAutoNum type="arabicPeriod"/>
            </a:pPr>
            <a:endParaRPr lang="en-GB" dirty="0" smtClean="0">
              <a:latin typeface="Trebuchet MS" panose="020B0603020202020204" pitchFamily="34" charset="0"/>
            </a:endParaRPr>
          </a:p>
          <a:p>
            <a:pPr marL="624078" indent="-514350">
              <a:buFont typeface="+mj-lt"/>
              <a:buAutoNum type="arabicPeriod"/>
            </a:pP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23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The Sutton Trust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24078" lvl="0" indent="-514350">
              <a:buClrTx/>
              <a:buFont typeface="+mj-lt"/>
              <a:buAutoNum type="arabicPeriod" startAt="4"/>
            </a:pPr>
            <a:r>
              <a:rPr lang="en-GB" b="1" dirty="0" smtClean="0">
                <a:latin typeface="Trebuchet MS" panose="020B0603020202020204" pitchFamily="34" charset="0"/>
              </a:rPr>
              <a:t>Classroom </a:t>
            </a:r>
            <a:r>
              <a:rPr lang="en-GB" b="1" dirty="0" smtClean="0">
                <a:latin typeface="Trebuchet MS" panose="020B0603020202020204" pitchFamily="34" charset="0"/>
              </a:rPr>
              <a:t>management</a:t>
            </a:r>
            <a:r>
              <a:rPr lang="en-GB" dirty="0" smtClean="0">
                <a:latin typeface="Trebuchet MS" panose="020B0603020202020204" pitchFamily="34" charset="0"/>
              </a:rPr>
              <a:t> – making efficient use of the time available, use of resources, management of student behaviour;</a:t>
            </a:r>
          </a:p>
          <a:p>
            <a:pPr marL="624078" indent="-514350">
              <a:buClrTx/>
              <a:buFont typeface="+mj-lt"/>
              <a:buAutoNum type="arabicPeriod" startAt="4"/>
            </a:pPr>
            <a:endParaRPr lang="en-GB" dirty="0" smtClean="0">
              <a:latin typeface="Trebuchet MS" panose="020B0603020202020204" pitchFamily="34" charset="0"/>
            </a:endParaRPr>
          </a:p>
          <a:p>
            <a:pPr marL="624078" lvl="0" indent="-514350">
              <a:buClrTx/>
              <a:buFont typeface="+mj-lt"/>
              <a:buAutoNum type="arabicPeriod" startAt="4"/>
            </a:pPr>
            <a:r>
              <a:rPr lang="en-GB" b="1" dirty="0" smtClean="0">
                <a:latin typeface="Trebuchet MS" panose="020B0603020202020204" pitchFamily="34" charset="0"/>
              </a:rPr>
              <a:t>Teacher beliefs</a:t>
            </a:r>
            <a:r>
              <a:rPr lang="en-GB" dirty="0" smtClean="0">
                <a:latin typeface="Trebuchet MS" panose="020B0603020202020204" pitchFamily="34" charset="0"/>
              </a:rPr>
              <a:t> – their theories about learning and how it happens;</a:t>
            </a:r>
          </a:p>
          <a:p>
            <a:pPr marL="624078" indent="-514350">
              <a:buClrTx/>
              <a:buFont typeface="+mj-lt"/>
              <a:buAutoNum type="arabicPeriod" startAt="4"/>
            </a:pPr>
            <a:endParaRPr lang="en-GB" dirty="0" smtClean="0">
              <a:latin typeface="Trebuchet MS" panose="020B0603020202020204" pitchFamily="34" charset="0"/>
            </a:endParaRPr>
          </a:p>
          <a:p>
            <a:pPr marL="624078" lvl="0" indent="-514350">
              <a:buClrTx/>
              <a:buFont typeface="+mj-lt"/>
              <a:buAutoNum type="arabicPeriod" startAt="4"/>
            </a:pPr>
            <a:r>
              <a:rPr lang="en-GB" b="1" dirty="0" smtClean="0">
                <a:latin typeface="Trebuchet MS" panose="020B0603020202020204" pitchFamily="34" charset="0"/>
              </a:rPr>
              <a:t>Professional behaviours</a:t>
            </a:r>
            <a:r>
              <a:rPr lang="en-GB" dirty="0" smtClean="0">
                <a:latin typeface="Trebuchet MS" panose="020B0603020202020204" pitchFamily="34" charset="0"/>
              </a:rPr>
              <a:t> – reflecting on a developing professional practice, participation in professional learning, supporting colleagues, communicating with parents. </a:t>
            </a:r>
          </a:p>
          <a:p>
            <a:pPr marL="624078" indent="-514350">
              <a:buFont typeface="+mj-lt"/>
              <a:buAutoNum type="arabicPeriod" startAt="4"/>
            </a:pP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31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2" t="13870" r="28374" b="8733"/>
          <a:stretch/>
        </p:blipFill>
        <p:spPr bwMode="auto">
          <a:xfrm>
            <a:off x="2083132" y="424070"/>
            <a:ext cx="8418589" cy="62895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40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9" t="13528" r="28182" b="8219"/>
          <a:stretch/>
        </p:blipFill>
        <p:spPr bwMode="auto">
          <a:xfrm>
            <a:off x="2186973" y="437322"/>
            <a:ext cx="8228787" cy="61749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44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Odd one out?</a:t>
            </a:r>
          </a:p>
        </p:txBody>
      </p:sp>
      <p:sp>
        <p:nvSpPr>
          <p:cNvPr id="4" name="Rectangle 3"/>
          <p:cNvSpPr/>
          <p:nvPr/>
        </p:nvSpPr>
        <p:spPr>
          <a:xfrm>
            <a:off x="2810331" y="2024323"/>
            <a:ext cx="2993721" cy="212942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Student control over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5956452" y="2024323"/>
            <a:ext cx="2993721" cy="212942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Enquiry-based learning</a:t>
            </a:r>
          </a:p>
        </p:txBody>
      </p:sp>
      <p:sp>
        <p:nvSpPr>
          <p:cNvPr id="6" name="Rectangle 5"/>
          <p:cNvSpPr/>
          <p:nvPr/>
        </p:nvSpPr>
        <p:spPr>
          <a:xfrm>
            <a:off x="2810330" y="4281096"/>
            <a:ext cx="2993721" cy="2129425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Within-class grouping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5956451" y="4281096"/>
            <a:ext cx="2993721" cy="212942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248372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39D22A0-A86B-644A-BCFC-66CCA195F3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357" y="1122363"/>
            <a:ext cx="10707756" cy="23876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Effect Sizes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398DD60D-B7A1-294E-B703-11F532AF33C3}"/>
              </a:ext>
            </a:extLst>
          </p:cNvPr>
          <p:cNvSpPr txBox="1">
            <a:spLocks/>
          </p:cNvSpPr>
          <p:nvPr/>
        </p:nvSpPr>
        <p:spPr>
          <a:xfrm>
            <a:off x="1524000" y="5257800"/>
            <a:ext cx="9144000" cy="203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Trebuchet MS" panose="020B070302020209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51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John Hattie’s Effect Sizes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Where would you rate your knowledge and understanding of ‘effect sizes’?</a:t>
            </a:r>
          </a:p>
          <a:p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761985" y="3671646"/>
            <a:ext cx="1340622" cy="123226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5219724" y="3671646"/>
            <a:ext cx="1340622" cy="12322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90714" y="3671646"/>
            <a:ext cx="1340622" cy="123226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3860" y="5049089"/>
            <a:ext cx="438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10, 9, 8, 7, 6, 5, 4, 3, 2, 1</a:t>
            </a:r>
            <a:endParaRPr lang="en-GB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12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</a:rPr>
              <a:t>Effect sizes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7531274" cy="434402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A means to compare the effectiveness of different teaching practices.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John Hattie presents “effect sizes” based on 800 meta-analyses of 50,000 research articles, involving around 240 million students.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Any effect size above zero means that the practice impacted positively on attainment</a:t>
            </a:r>
          </a:p>
          <a:p>
            <a:pPr lvl="1"/>
            <a:r>
              <a:rPr lang="en-GB" dirty="0" smtClean="0">
                <a:latin typeface="Trebuchet MS" panose="020B0603020202020204" pitchFamily="34" charset="0"/>
              </a:rPr>
              <a:t>Almost </a:t>
            </a:r>
            <a:r>
              <a:rPr lang="en-GB" dirty="0">
                <a:latin typeface="Trebuchet MS" panose="020B0603020202020204" pitchFamily="34" charset="0"/>
              </a:rPr>
              <a:t>any </a:t>
            </a:r>
            <a:r>
              <a:rPr lang="en-GB" dirty="0" smtClean="0">
                <a:latin typeface="Trebuchet MS" panose="020B0603020202020204" pitchFamily="34" charset="0"/>
              </a:rPr>
              <a:t>practice </a:t>
            </a:r>
            <a:r>
              <a:rPr lang="en-GB" dirty="0">
                <a:latin typeface="Trebuchet MS" panose="020B0603020202020204" pitchFamily="34" charset="0"/>
              </a:rPr>
              <a:t>can make a difference to student learning</a:t>
            </a:r>
            <a:r>
              <a:rPr lang="en-GB" dirty="0" smtClean="0">
                <a:latin typeface="Trebuchet MS" panose="020B0603020202020204" pitchFamily="34" charset="0"/>
              </a:rPr>
              <a:t>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endParaRPr lang="en-GB" dirty="0">
              <a:latin typeface="Trebuchet MS" panose="020B0603020202020204" pitchFamily="34" charset="0"/>
            </a:endParaRPr>
          </a:p>
          <a:p>
            <a:endParaRPr lang="en-GB" dirty="0" smtClean="0">
              <a:latin typeface="Trebuchet MS" panose="020B0603020202020204" pitchFamily="34" charset="0"/>
            </a:endParaRPr>
          </a:p>
        </p:txBody>
      </p:sp>
      <p:pic>
        <p:nvPicPr>
          <p:cNvPr id="4" name="Picture 3" descr="Image result for visible learning for teach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735" y="2031722"/>
            <a:ext cx="3025633" cy="432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23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</a:rPr>
              <a:t>Effect sizes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4800600" cy="3968245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But Hattie argues that this isn’t good enough and that effect sizes of </a:t>
            </a:r>
            <a:r>
              <a:rPr lang="en-GB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0.4 and above</a:t>
            </a:r>
            <a:r>
              <a:rPr lang="en-GB" dirty="0" smtClean="0">
                <a:solidFill>
                  <a:schemeClr val="accent6"/>
                </a:solidFill>
                <a:latin typeface="Trebuchet MS" panose="020B0603020202020204" pitchFamily="34" charset="0"/>
              </a:rPr>
              <a:t> </a:t>
            </a:r>
            <a:r>
              <a:rPr lang="en-GB" dirty="0" smtClean="0">
                <a:latin typeface="Trebuchet MS" panose="020B0603020202020204" pitchFamily="34" charset="0"/>
              </a:rPr>
              <a:t>(translating into one grade of difference) is what we should be focusing on.</a:t>
            </a:r>
          </a:p>
          <a:p>
            <a:endParaRPr lang="en-GB" sz="2400" dirty="0">
              <a:latin typeface="Trebuchet MS" panose="020B0603020202020204" pitchFamily="34" charset="0"/>
            </a:endParaRPr>
          </a:p>
          <a:p>
            <a:endParaRPr lang="en-GB" sz="2400" dirty="0" smtClean="0">
              <a:latin typeface="Trebuchet MS" panose="020B0603020202020204" pitchFamily="34" charset="0"/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5" t="32876" r="30010" b="37158"/>
          <a:stretch/>
        </p:blipFill>
        <p:spPr bwMode="auto">
          <a:xfrm>
            <a:off x="5784937" y="2194560"/>
            <a:ext cx="6185770" cy="3584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124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The practice of teaching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Hattie argues that there is a “practice of teaching”</a:t>
            </a:r>
          </a:p>
          <a:p>
            <a:pPr lvl="1"/>
            <a:r>
              <a:rPr lang="en-GB" dirty="0" smtClean="0">
                <a:latin typeface="Trebuchet MS" panose="020B0603020202020204" pitchFamily="34" charset="0"/>
              </a:rPr>
              <a:t>Not a fixed recipe </a:t>
            </a:r>
          </a:p>
          <a:p>
            <a:pPr lvl="1"/>
            <a:endParaRPr lang="en-GB" dirty="0" smtClean="0">
              <a:latin typeface="Trebuchet MS" panose="020B0603020202020204" pitchFamily="34" charset="0"/>
            </a:endParaRPr>
          </a:p>
          <a:p>
            <a:pPr lvl="1"/>
            <a:r>
              <a:rPr lang="en-GB" dirty="0" smtClean="0">
                <a:latin typeface="Trebuchet MS" panose="020B0603020202020204" pitchFamily="34" charset="0"/>
              </a:rPr>
              <a:t>Not a set of principles that apply to all students</a:t>
            </a:r>
          </a:p>
          <a:p>
            <a:pPr lvl="1"/>
            <a:endParaRPr lang="en-GB" dirty="0" smtClean="0">
              <a:latin typeface="Trebuchet MS" panose="020B0603020202020204" pitchFamily="34" charset="0"/>
            </a:endParaRPr>
          </a:p>
          <a:p>
            <a:pPr lvl="1"/>
            <a:r>
              <a:rPr lang="en-GB" dirty="0" smtClean="0">
                <a:latin typeface="Trebuchet MS" panose="020B0603020202020204" pitchFamily="34" charset="0"/>
              </a:rPr>
              <a:t>But practices that are particularly effective and practices which are not</a:t>
            </a:r>
          </a:p>
          <a:p>
            <a:pPr lvl="1"/>
            <a:endParaRPr lang="en-GB" dirty="0" smtClean="0">
              <a:latin typeface="Trebuchet MS" panose="020B0603020202020204" pitchFamily="34" charset="0"/>
            </a:endParaRPr>
          </a:p>
          <a:p>
            <a:pPr lvl="1"/>
            <a:r>
              <a:rPr lang="en-GB" dirty="0" smtClean="0">
                <a:latin typeface="Trebuchet MS" panose="020B0603020202020204" pitchFamily="34" charset="0"/>
              </a:rPr>
              <a:t>Teachers need to be focusing on the practices that </a:t>
            </a:r>
            <a:r>
              <a:rPr lang="en-GB" dirty="0">
                <a:latin typeface="Trebuchet MS" panose="020B0603020202020204" pitchFamily="34" charset="0"/>
              </a:rPr>
              <a:t>research suggests have the biggest impact on learning</a:t>
            </a:r>
          </a:p>
          <a:p>
            <a:pPr lvl="1"/>
            <a:endParaRPr lang="en-GB" dirty="0" smtClean="0">
              <a:latin typeface="Trebuchet MS" panose="020B0603020202020204" pitchFamily="34" charset="0"/>
            </a:endParaRPr>
          </a:p>
          <a:p>
            <a:pPr lvl="1"/>
            <a:endParaRPr lang="en-GB" dirty="0">
              <a:latin typeface="Trebuchet MS" panose="020B0603020202020204" pitchFamily="34" charset="0"/>
            </a:endParaRPr>
          </a:p>
          <a:p>
            <a:pPr marL="457200" lvl="1" indent="0">
              <a:buNone/>
            </a:pPr>
            <a:endParaRPr lang="en-GB" dirty="0" smtClean="0">
              <a:latin typeface="Trebuchet MS" panose="020B0603020202020204" pitchFamily="34" charset="0"/>
            </a:endParaRPr>
          </a:p>
          <a:p>
            <a:pPr lvl="1"/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19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b="1" dirty="0" smtClean="0">
                <a:solidFill>
                  <a:srgbClr val="0070C0"/>
                </a:solidFill>
              </a:rPr>
              <a:t>ffectiveness </a:t>
            </a:r>
            <a:r>
              <a:rPr lang="en-GB" b="1" dirty="0">
                <a:solidFill>
                  <a:srgbClr val="0070C0"/>
                </a:solidFill>
              </a:rPr>
              <a:t>of these practices?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1562" y="2209800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Co-operative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51561" y="3123157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Frequent testing</a:t>
            </a:r>
          </a:p>
        </p:txBody>
      </p:sp>
      <p:sp>
        <p:nvSpPr>
          <p:cNvPr id="6" name="Rectangle 5"/>
          <p:cNvSpPr/>
          <p:nvPr/>
        </p:nvSpPr>
        <p:spPr>
          <a:xfrm>
            <a:off x="751560" y="402816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Within-class grouping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739034" y="494256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Questioning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751562" y="5831910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Feedback</a:t>
            </a:r>
          </a:p>
        </p:txBody>
      </p:sp>
      <p:sp>
        <p:nvSpPr>
          <p:cNvPr id="9" name="Rectangle 8"/>
          <p:cNvSpPr/>
          <p:nvPr/>
        </p:nvSpPr>
        <p:spPr>
          <a:xfrm>
            <a:off x="4937343" y="2209800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Enquiry-based teaching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37343" y="310541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Goal setting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937342" y="4028161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Direct instruction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37341" y="494256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Student control over learning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937343" y="5831909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Discussion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369468" y="2209800"/>
            <a:ext cx="26179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Trebuchet MS" panose="020B0603020202020204" pitchFamily="34" charset="0"/>
              </a:rPr>
              <a:t>Take </a:t>
            </a:r>
            <a:r>
              <a:rPr lang="en-GB" sz="2400" dirty="0" smtClean="0">
                <a:latin typeface="Trebuchet MS" panose="020B0603020202020204" pitchFamily="34" charset="0"/>
              </a:rPr>
              <a:t>2 minutes to </a:t>
            </a:r>
            <a:r>
              <a:rPr lang="en-GB" sz="2400" dirty="0">
                <a:latin typeface="Trebuchet MS" panose="020B0603020202020204" pitchFamily="34" charset="0"/>
              </a:rPr>
              <a:t>discuss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Trebuchet MS" panose="020B0603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rebuchet MS" panose="020B0603020202020204" pitchFamily="34" charset="0"/>
              </a:rPr>
              <a:t>Write down the two you think are the highest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Trebuchet MS" panose="020B0603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rebuchet MS" panose="020B0603020202020204" pitchFamily="34" charset="0"/>
              </a:rPr>
              <a:t>Write down the two you think are the lowest</a:t>
            </a:r>
            <a:endParaRPr lang="en-GB" sz="24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83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b="1" dirty="0" smtClean="0">
                <a:solidFill>
                  <a:srgbClr val="0070C0"/>
                </a:solidFill>
              </a:rPr>
              <a:t>ffectiveness </a:t>
            </a:r>
            <a:r>
              <a:rPr lang="en-GB" b="1" dirty="0">
                <a:solidFill>
                  <a:srgbClr val="0070C0"/>
                </a:solidFill>
              </a:rPr>
              <a:t>of these practices?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90183" y="3105412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Teacher clarity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2709" y="2209799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Discussion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75965" y="2192053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0.82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75965" y="3105411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0.75</a:t>
            </a:r>
          </a:p>
        </p:txBody>
      </p:sp>
    </p:spTree>
    <p:extLst>
      <p:ext uri="{BB962C8B-B14F-4D97-AF65-F5344CB8AC3E}">
        <p14:creationId xmlns:p14="http://schemas.microsoft.com/office/powerpoint/2010/main" val="332645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4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“Teacher clarity” (0.75)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Tx/>
            </a:pPr>
            <a:r>
              <a:rPr lang="en-GB" sz="2400" dirty="0">
                <a:latin typeface="Trebuchet MS" panose="020B0603020202020204" pitchFamily="34" charset="0"/>
              </a:rPr>
              <a:t>Ensuring a clear </a:t>
            </a:r>
            <a:r>
              <a:rPr lang="en-GB" sz="2400" b="1" dirty="0">
                <a:latin typeface="Trebuchet MS" panose="020B0603020202020204" pitchFamily="34" charset="0"/>
              </a:rPr>
              <a:t>lesson purpose</a:t>
            </a:r>
            <a:r>
              <a:rPr lang="en-GB" sz="2400" dirty="0">
                <a:latin typeface="Trebuchet MS" panose="020B0603020202020204" pitchFamily="34" charset="0"/>
              </a:rPr>
              <a:t>; clear explanations; clear demonstrations; </a:t>
            </a:r>
            <a:r>
              <a:rPr lang="en-GB" sz="2400" dirty="0" smtClean="0">
                <a:latin typeface="Trebuchet MS" panose="020B0603020202020204" pitchFamily="34" charset="0"/>
              </a:rPr>
              <a:t>practice </a:t>
            </a:r>
            <a:r>
              <a:rPr lang="en-GB" sz="2400" dirty="0">
                <a:latin typeface="Trebuchet MS" panose="020B0603020202020204" pitchFamily="34" charset="0"/>
              </a:rPr>
              <a:t>tasks clearly focused on the lesson purpose; </a:t>
            </a:r>
            <a:r>
              <a:rPr lang="en-GB" sz="2400" b="1" dirty="0">
                <a:latin typeface="Trebuchet MS" panose="020B0603020202020204" pitchFamily="34" charset="0"/>
              </a:rPr>
              <a:t>checking that students have a clear understanding </a:t>
            </a:r>
            <a:r>
              <a:rPr lang="en-GB" sz="2400" dirty="0">
                <a:latin typeface="Trebuchet MS" panose="020B0603020202020204" pitchFamily="34" charset="0"/>
              </a:rPr>
              <a:t>on the new material. </a:t>
            </a:r>
          </a:p>
          <a:p>
            <a:pPr>
              <a:buClrTx/>
            </a:pPr>
            <a:endParaRPr lang="en-GB" sz="2400" dirty="0"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sz="2400" dirty="0">
                <a:latin typeface="Trebuchet MS" panose="020B0603020202020204" pitchFamily="34" charset="0"/>
              </a:rPr>
              <a:t>One of the main points of Hattie’s books about Visible Learning is the importance to clearly communicate the </a:t>
            </a:r>
            <a:r>
              <a:rPr lang="en-GB" sz="2400" b="1" dirty="0" smtClean="0">
                <a:latin typeface="Trebuchet MS" panose="020B0603020202020204" pitchFamily="34" charset="0"/>
              </a:rPr>
              <a:t>learning intentions </a:t>
            </a:r>
            <a:r>
              <a:rPr lang="en-GB" sz="2400" dirty="0">
                <a:latin typeface="Trebuchet MS" panose="020B0603020202020204" pitchFamily="34" charset="0"/>
              </a:rPr>
              <a:t>of the lessons and the </a:t>
            </a:r>
            <a:r>
              <a:rPr lang="en-GB" sz="2400" b="1" dirty="0">
                <a:latin typeface="Trebuchet MS" panose="020B0603020202020204" pitchFamily="34" charset="0"/>
              </a:rPr>
              <a:t>success criteria</a:t>
            </a:r>
            <a:r>
              <a:rPr lang="en-GB" sz="2400" dirty="0">
                <a:latin typeface="Trebuchet MS" panose="020B0603020202020204" pitchFamily="34" charset="0"/>
              </a:rPr>
              <a:t>. Clear learning intentions describe the </a:t>
            </a:r>
            <a:r>
              <a:rPr lang="en-GB" sz="2400" dirty="0" smtClean="0">
                <a:latin typeface="Trebuchet MS" panose="020B0603020202020204" pitchFamily="34" charset="0"/>
              </a:rPr>
              <a:t>knowledge, understanding and skills </a:t>
            </a:r>
            <a:r>
              <a:rPr lang="en-GB" sz="2400" dirty="0">
                <a:latin typeface="Trebuchet MS" panose="020B0603020202020204" pitchFamily="34" charset="0"/>
              </a:rPr>
              <a:t>that the student needs to learn. Teachers need to know the goals and success criteria of their lessons, </a:t>
            </a:r>
            <a:r>
              <a:rPr lang="en-GB" sz="2400" b="1" dirty="0">
                <a:latin typeface="Trebuchet MS" panose="020B0603020202020204" pitchFamily="34" charset="0"/>
              </a:rPr>
              <a:t>know how well </a:t>
            </a:r>
            <a:r>
              <a:rPr lang="en-GB" sz="2400" b="1" i="1" dirty="0">
                <a:latin typeface="Trebuchet MS" panose="020B0603020202020204" pitchFamily="34" charset="0"/>
              </a:rPr>
              <a:t>all</a:t>
            </a:r>
            <a:r>
              <a:rPr lang="en-GB" sz="2400" b="1" dirty="0">
                <a:latin typeface="Trebuchet MS" panose="020B0603020202020204" pitchFamily="34" charset="0"/>
              </a:rPr>
              <a:t> students in their class are progressing, and know where to go next</a:t>
            </a:r>
            <a:r>
              <a:rPr lang="en-GB" sz="2400" dirty="0">
                <a:latin typeface="Trebuchet MS" panose="020B0603020202020204" pitchFamily="34" charset="0"/>
              </a:rPr>
              <a:t>. Teachers need to be clear what the starting point is in terms of what students already know/can do and build on this.</a:t>
            </a:r>
          </a:p>
          <a:p>
            <a:endParaRPr lang="en-GB" sz="24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20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“Teacher clarity” (0.75)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Without a clear focus, it can be difficult to focus on what really matters.</a:t>
            </a:r>
          </a:p>
          <a:p>
            <a:pPr>
              <a:buClrTx/>
            </a:pPr>
            <a:endParaRPr lang="en-GB" dirty="0"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While it is possible to learn without knowing you’re learning (“tacit knowing”), for most people there needs to be a </a:t>
            </a:r>
            <a:r>
              <a:rPr lang="en-GB" b="1" dirty="0" smtClean="0">
                <a:latin typeface="Trebuchet MS" panose="020B0603020202020204" pitchFamily="34" charset="0"/>
              </a:rPr>
              <a:t>deliberate attempt </a:t>
            </a:r>
            <a:r>
              <a:rPr lang="en-GB" dirty="0" smtClean="0">
                <a:latin typeface="Trebuchet MS" panose="020B0603020202020204" pitchFamily="34" charset="0"/>
              </a:rPr>
              <a:t>to assimilate and accommodate new learning.</a:t>
            </a:r>
          </a:p>
          <a:p>
            <a:pPr>
              <a:buClrTx/>
            </a:pPr>
            <a:endParaRPr lang="en-GB" dirty="0"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Which is why the </a:t>
            </a:r>
            <a:r>
              <a:rPr lang="en-GB" b="1" dirty="0" smtClean="0">
                <a:latin typeface="Trebuchet MS" panose="020B0603020202020204" pitchFamily="34" charset="0"/>
              </a:rPr>
              <a:t>learning intention </a:t>
            </a:r>
            <a:r>
              <a:rPr lang="en-GB" dirty="0" smtClean="0">
                <a:latin typeface="Trebuchet MS" panose="020B0603020202020204" pitchFamily="34" charset="0"/>
              </a:rPr>
              <a:t>and </a:t>
            </a:r>
            <a:r>
              <a:rPr lang="en-GB" b="1" dirty="0" smtClean="0">
                <a:latin typeface="Trebuchet MS" panose="020B0603020202020204" pitchFamily="34" charset="0"/>
              </a:rPr>
              <a:t>success criteria </a:t>
            </a:r>
            <a:r>
              <a:rPr lang="en-GB" dirty="0" smtClean="0">
                <a:latin typeface="Trebuchet MS" panose="020B0603020202020204" pitchFamily="34" charset="0"/>
              </a:rPr>
              <a:t>are so important – </a:t>
            </a:r>
            <a:r>
              <a:rPr lang="en-GB" b="1" dirty="0" smtClean="0">
                <a:latin typeface="Trebuchet MS" panose="020B0603020202020204" pitchFamily="34" charset="0"/>
              </a:rPr>
              <a:t>WALT </a:t>
            </a:r>
            <a:r>
              <a:rPr lang="en-GB" dirty="0" smtClean="0">
                <a:latin typeface="Trebuchet MS" panose="020B0603020202020204" pitchFamily="34" charset="0"/>
              </a:rPr>
              <a:t>and </a:t>
            </a:r>
            <a:r>
              <a:rPr lang="en-GB" b="1" dirty="0" smtClean="0">
                <a:latin typeface="Trebuchet MS" panose="020B0603020202020204" pitchFamily="34" charset="0"/>
              </a:rPr>
              <a:t>WILF.</a:t>
            </a:r>
          </a:p>
          <a:p>
            <a:pPr>
              <a:buClrTx/>
            </a:pPr>
            <a:endParaRPr lang="en-GB" dirty="0">
              <a:latin typeface="Trebuchet MS" panose="020B0603020202020204" pitchFamily="34" charset="0"/>
            </a:endParaRPr>
          </a:p>
          <a:p>
            <a:pPr>
              <a:buClr>
                <a:schemeClr val="tx1"/>
              </a:buClr>
            </a:pPr>
            <a:r>
              <a:rPr lang="en-GB" dirty="0" smtClean="0">
                <a:latin typeface="Trebuchet MS" panose="020B0603020202020204" pitchFamily="34" charset="0"/>
              </a:rPr>
              <a:t>“The critical part when evaluating the success of a lesson is </a:t>
            </a:r>
            <a:r>
              <a:rPr lang="en-GB" b="1" dirty="0" smtClean="0">
                <a:latin typeface="Trebuchet MS" panose="020B0603020202020204" pitchFamily="34" charset="0"/>
              </a:rPr>
              <a:t>a review against the learning intention and success criteria</a:t>
            </a:r>
            <a:r>
              <a:rPr lang="en-GB" dirty="0" smtClean="0">
                <a:latin typeface="Trebuchet MS" panose="020B0603020202020204" pitchFamily="34" charset="0"/>
              </a:rPr>
              <a:t>” </a:t>
            </a:r>
            <a:r>
              <a:rPr lang="en-GB" i="1" dirty="0" smtClean="0">
                <a:latin typeface="Trebuchet MS" panose="020B0603020202020204" pitchFamily="34" charset="0"/>
              </a:rPr>
              <a:t>(</a:t>
            </a:r>
            <a:r>
              <a:rPr lang="en-GB" i="1" dirty="0" err="1" smtClean="0">
                <a:latin typeface="Trebuchet MS" panose="020B0603020202020204" pitchFamily="34" charset="0"/>
              </a:rPr>
              <a:t>VLfT</a:t>
            </a:r>
            <a:r>
              <a:rPr lang="en-GB" i="1" dirty="0" smtClean="0">
                <a:latin typeface="Trebuchet MS" panose="020B0603020202020204" pitchFamily="34" charset="0"/>
              </a:rPr>
              <a:t>, chapter 8)</a:t>
            </a:r>
          </a:p>
          <a:p>
            <a:pPr lvl="1">
              <a:buClrTx/>
            </a:pPr>
            <a:r>
              <a:rPr lang="en-GB" dirty="0" smtClean="0">
                <a:latin typeface="Trebuchet MS" panose="020B0603020202020204" pitchFamily="34" charset="0"/>
              </a:rPr>
              <a:t>80/20% vs 20/80% split in great vs good teachers (Doug </a:t>
            </a:r>
            <a:r>
              <a:rPr lang="en-GB" dirty="0" err="1" smtClean="0">
                <a:latin typeface="Trebuchet MS" panose="020B0603020202020204" pitchFamily="34" charset="0"/>
              </a:rPr>
              <a:t>Lemov</a:t>
            </a:r>
            <a:r>
              <a:rPr lang="en-GB" dirty="0" smtClean="0">
                <a:latin typeface="Trebuchet MS" panose="020B0603020202020204" pitchFamily="34" charset="0"/>
              </a:rPr>
              <a:t>)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65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b="1" dirty="0" smtClean="0">
                <a:solidFill>
                  <a:srgbClr val="0070C0"/>
                </a:solidFill>
              </a:rPr>
              <a:t>ffectiveness </a:t>
            </a:r>
            <a:r>
              <a:rPr lang="en-GB" b="1" dirty="0">
                <a:solidFill>
                  <a:srgbClr val="0070C0"/>
                </a:solidFill>
              </a:rPr>
              <a:t>of these practices?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90182" y="580268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Direct instruction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90183" y="3105412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Teacher clarity</a:t>
            </a:r>
          </a:p>
        </p:txBody>
      </p:sp>
      <p:sp>
        <p:nvSpPr>
          <p:cNvPr id="8" name="Rectangle 7"/>
          <p:cNvSpPr/>
          <p:nvPr/>
        </p:nvSpPr>
        <p:spPr>
          <a:xfrm>
            <a:off x="290183" y="4003110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Feedback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2709" y="2209799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Discussion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0183" y="4901851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‘Graded’ homework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75965" y="2192053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0.82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75965" y="3105411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0.75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75965" y="4003110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0.73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75965" y="4901851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0.64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475965" y="5796418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0.60</a:t>
            </a:r>
          </a:p>
        </p:txBody>
      </p:sp>
    </p:spTree>
    <p:extLst>
      <p:ext uri="{BB962C8B-B14F-4D97-AF65-F5344CB8AC3E}">
        <p14:creationId xmlns:p14="http://schemas.microsoft.com/office/powerpoint/2010/main" val="136677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6" grpId="0" animBg="1"/>
      <p:bldP spid="17" grpId="0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Direct Instruction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this?</a:t>
            </a:r>
          </a:p>
          <a:p>
            <a:pPr lvl="1"/>
            <a:r>
              <a:rPr lang="en-GB" dirty="0" smtClean="0"/>
              <a:t>Take a minute to discuss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068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“Direct instruction” (0.75)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</a:pPr>
            <a:r>
              <a:rPr lang="en-GB" dirty="0">
                <a:latin typeface="Trebuchet MS" panose="020B0603020202020204" pitchFamily="34" charset="0"/>
              </a:rPr>
              <a:t>Setting out the </a:t>
            </a:r>
            <a:r>
              <a:rPr lang="en-GB" b="1" dirty="0">
                <a:latin typeface="Trebuchet MS" panose="020B0603020202020204" pitchFamily="34" charset="0"/>
              </a:rPr>
              <a:t>learning intentions </a:t>
            </a:r>
            <a:r>
              <a:rPr lang="en-GB" dirty="0">
                <a:latin typeface="Trebuchet MS" panose="020B0603020202020204" pitchFamily="34" charset="0"/>
              </a:rPr>
              <a:t>and </a:t>
            </a:r>
            <a:r>
              <a:rPr lang="en-GB" b="1" dirty="0">
                <a:latin typeface="Trebuchet MS" panose="020B0603020202020204" pitchFamily="34" charset="0"/>
              </a:rPr>
              <a:t>success criteria </a:t>
            </a:r>
            <a:r>
              <a:rPr lang="en-GB" dirty="0">
                <a:latin typeface="Trebuchet MS" panose="020B0603020202020204" pitchFamily="34" charset="0"/>
              </a:rPr>
              <a:t>for the lesson</a:t>
            </a:r>
            <a:r>
              <a:rPr lang="en-GB" dirty="0" smtClean="0">
                <a:latin typeface="Trebuchet MS" panose="020B0603020202020204" pitchFamily="34" charset="0"/>
              </a:rPr>
              <a:t>; </a:t>
            </a:r>
          </a:p>
          <a:p>
            <a:pPr>
              <a:buClrTx/>
            </a:pPr>
            <a:r>
              <a:rPr lang="en-GB" b="1" dirty="0" smtClean="0">
                <a:latin typeface="Trebuchet MS" panose="020B0603020202020204" pitchFamily="34" charset="0"/>
              </a:rPr>
              <a:t>Reviewing prior learning</a:t>
            </a:r>
            <a:r>
              <a:rPr lang="en-GB" dirty="0" smtClean="0">
                <a:latin typeface="Trebuchet MS" panose="020B0603020202020204" pitchFamily="34" charset="0"/>
              </a:rPr>
              <a:t>; </a:t>
            </a: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Present new content; </a:t>
            </a: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Use of </a:t>
            </a:r>
            <a:r>
              <a:rPr lang="en-GB" b="1" dirty="0" smtClean="0">
                <a:latin typeface="Trebuchet MS" panose="020B0603020202020204" pitchFamily="34" charset="0"/>
              </a:rPr>
              <a:t>formative assessment to check understanding</a:t>
            </a:r>
            <a:r>
              <a:rPr lang="en-GB" dirty="0" smtClean="0">
                <a:latin typeface="Trebuchet MS" panose="020B0603020202020204" pitchFamily="34" charset="0"/>
              </a:rPr>
              <a:t>;</a:t>
            </a: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Allowing time for independent </a:t>
            </a:r>
            <a:r>
              <a:rPr lang="en-GB" b="1" dirty="0" smtClean="0">
                <a:latin typeface="Trebuchet MS" panose="020B0603020202020204" pitchFamily="34" charset="0"/>
              </a:rPr>
              <a:t>practise</a:t>
            </a:r>
            <a:r>
              <a:rPr lang="en-GB" dirty="0" smtClean="0">
                <a:latin typeface="Trebuchet MS" panose="020B0603020202020204" pitchFamily="34" charset="0"/>
              </a:rPr>
              <a:t>, with opportunities for teacher support and feedback;</a:t>
            </a:r>
          </a:p>
          <a:p>
            <a:pPr>
              <a:buClrTx/>
            </a:pPr>
            <a:r>
              <a:rPr lang="en-GB" b="1" dirty="0">
                <a:latin typeface="Trebuchet MS" panose="020B0603020202020204" pitchFamily="34" charset="0"/>
              </a:rPr>
              <a:t>R</a:t>
            </a:r>
            <a:r>
              <a:rPr lang="en-GB" b="1" dirty="0" smtClean="0">
                <a:latin typeface="Trebuchet MS" panose="020B0603020202020204" pitchFamily="34" charset="0"/>
              </a:rPr>
              <a:t>eview learning from the lesson</a:t>
            </a:r>
            <a:r>
              <a:rPr lang="en-GB" dirty="0" smtClean="0">
                <a:latin typeface="Trebuchet MS" panose="020B0603020202020204" pitchFamily="34" charset="0"/>
              </a:rPr>
              <a:t>, including how well it was learned and next steps.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4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b="1" dirty="0" smtClean="0">
                <a:solidFill>
                  <a:srgbClr val="0070C0"/>
                </a:solidFill>
              </a:rPr>
              <a:t>ffectiveness </a:t>
            </a:r>
            <a:r>
              <a:rPr lang="en-GB" b="1" dirty="0">
                <a:solidFill>
                  <a:srgbClr val="0070C0"/>
                </a:solidFill>
              </a:rPr>
              <a:t>of these practices?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90182" y="580268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Direct instruction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90183" y="3105412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Teacher clarity</a:t>
            </a:r>
          </a:p>
        </p:txBody>
      </p:sp>
      <p:sp>
        <p:nvSpPr>
          <p:cNvPr id="8" name="Rectangle 7"/>
          <p:cNvSpPr/>
          <p:nvPr/>
        </p:nvSpPr>
        <p:spPr>
          <a:xfrm>
            <a:off x="290183" y="4003110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Feedback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2709" y="2209799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Discussion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0183" y="4901851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‘Graded’ homework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75965" y="2192053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0.82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75965" y="3105411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0.75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75965" y="4003110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0.73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75965" y="4901851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0.64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475965" y="5796418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0.60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064683" y="2203534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Spaced vs mass practise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0237939" y="2185788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0.60</a:t>
            </a:r>
          </a:p>
        </p:txBody>
      </p:sp>
    </p:spTree>
    <p:extLst>
      <p:ext uri="{BB962C8B-B14F-4D97-AF65-F5344CB8AC3E}">
        <p14:creationId xmlns:p14="http://schemas.microsoft.com/office/powerpoint/2010/main" val="2183720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“Spaced vs mass practice” (0.6)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</a:pPr>
            <a:r>
              <a:rPr lang="en-GB" dirty="0">
                <a:latin typeface="Trebuchet MS" panose="020B0603020202020204" pitchFamily="34" charset="0"/>
              </a:rPr>
              <a:t>Frequency of different learning opportunities; </a:t>
            </a:r>
            <a:endParaRPr lang="en-GB" dirty="0" smtClean="0"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Three </a:t>
            </a:r>
            <a:r>
              <a:rPr lang="en-GB" dirty="0">
                <a:latin typeface="Trebuchet MS" panose="020B0603020202020204" pitchFamily="34" charset="0"/>
              </a:rPr>
              <a:t>to four exposures to learning over several days before learning </a:t>
            </a:r>
            <a:r>
              <a:rPr lang="en-GB" dirty="0" smtClean="0">
                <a:latin typeface="Trebuchet MS" panose="020B0603020202020204" pitchFamily="34" charset="0"/>
              </a:rPr>
              <a:t>occurs;</a:t>
            </a: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Spacing </a:t>
            </a:r>
            <a:r>
              <a:rPr lang="en-GB" dirty="0">
                <a:latin typeface="Trebuchet MS" panose="020B0603020202020204" pitchFamily="34" charset="0"/>
              </a:rPr>
              <a:t>the </a:t>
            </a:r>
            <a:r>
              <a:rPr lang="en-GB" dirty="0" smtClean="0">
                <a:latin typeface="Trebuchet MS" panose="020B0603020202020204" pitchFamily="34" charset="0"/>
              </a:rPr>
              <a:t>practise </a:t>
            </a:r>
            <a:r>
              <a:rPr lang="en-GB" dirty="0">
                <a:latin typeface="Trebuchet MS" panose="020B0603020202020204" pitchFamily="34" charset="0"/>
              </a:rPr>
              <a:t>of skills or applying knowledge over a long period of time</a:t>
            </a:r>
            <a:r>
              <a:rPr lang="en-GB" dirty="0" smtClean="0">
                <a:latin typeface="Trebuchet MS" panose="020B0603020202020204" pitchFamily="34" charset="0"/>
              </a:rPr>
              <a:t>.</a:t>
            </a:r>
          </a:p>
          <a:p>
            <a:pPr>
              <a:buClrTx/>
            </a:pP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297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b="1" dirty="0" smtClean="0">
                <a:solidFill>
                  <a:srgbClr val="0070C0"/>
                </a:solidFill>
              </a:rPr>
              <a:t>ffectiveness </a:t>
            </a:r>
            <a:r>
              <a:rPr lang="en-GB" b="1" dirty="0">
                <a:solidFill>
                  <a:srgbClr val="0070C0"/>
                </a:solidFill>
              </a:rPr>
              <a:t>of these practices?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064683" y="3994758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Scaffolding </a:t>
            </a:r>
          </a:p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(worked examples)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290182" y="580268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Direct instruction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6064683" y="4899240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Mega-cognition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90183" y="3105412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Teacher clarity</a:t>
            </a:r>
          </a:p>
        </p:txBody>
      </p:sp>
      <p:sp>
        <p:nvSpPr>
          <p:cNvPr id="8" name="Rectangle 7"/>
          <p:cNvSpPr/>
          <p:nvPr/>
        </p:nvSpPr>
        <p:spPr>
          <a:xfrm>
            <a:off x="290183" y="4003110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Feedback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64683" y="3099146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Co-operative learning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2709" y="2209799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Discussion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064683" y="5791197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Goal setting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0183" y="4901851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‘Graded’ homework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75965" y="2192053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0.82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75965" y="3105411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0.75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75965" y="4003110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0.73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75965" y="4901851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0.64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475965" y="5796418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0.60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223322" y="3099146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0.55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0210795" y="3994758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0.53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210795" y="4899239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0.53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210795" y="5782323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0.53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064683" y="2203534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Spaced vs mass practise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0237939" y="2185788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0.60</a:t>
            </a:r>
          </a:p>
        </p:txBody>
      </p:sp>
    </p:spTree>
    <p:extLst>
      <p:ext uri="{BB962C8B-B14F-4D97-AF65-F5344CB8AC3E}">
        <p14:creationId xmlns:p14="http://schemas.microsoft.com/office/powerpoint/2010/main" val="3137479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0" grpId="0" animBg="1"/>
      <p:bldP spid="12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b="1" dirty="0" smtClean="0">
                <a:solidFill>
                  <a:srgbClr val="0070C0"/>
                </a:solidFill>
              </a:rPr>
              <a:t>ffectiveness </a:t>
            </a:r>
            <a:r>
              <a:rPr lang="en-GB" b="1" dirty="0">
                <a:solidFill>
                  <a:srgbClr val="0070C0"/>
                </a:solidFill>
              </a:rPr>
              <a:t>of these practices?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064683" y="310541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Within-class grouping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290182" y="5802682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Individualised instruction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6064683" y="4009894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Problem-based learning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290183" y="3994758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Enquiry-based teaching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290183" y="4892456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Simulations &amp; gaming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6064682" y="5802682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Student control over learning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64683" y="2209800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Web-based learning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0183" y="3099145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Questioning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75965" y="3098332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0.52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75965" y="3994757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0.35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75965" y="4892456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0.32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475965" y="5796418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0.20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223322" y="2209800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0.18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0210795" y="3105412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0.18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210795" y="4009893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0.12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0223322" y="5796417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0.01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17325" y="2209799"/>
            <a:ext cx="4033381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Frequent testing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475965" y="2203534"/>
            <a:ext cx="1060540" cy="796447"/>
          </a:xfrm>
          <a:prstGeom prst="rect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rebuchet MS" panose="020B0603020202020204" pitchFamily="34" charset="0"/>
              </a:rPr>
              <a:t>0.52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2EC1F947-E20A-C242-85A2-56E557357FD8}"/>
              </a:ext>
            </a:extLst>
          </p:cNvPr>
          <p:cNvSpPr/>
          <p:nvPr/>
        </p:nvSpPr>
        <p:spPr>
          <a:xfrm>
            <a:off x="6064682" y="4891936"/>
            <a:ext cx="4033381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Ability grouping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2F0C16BA-ED53-DB49-BD7F-95C29112D19A}"/>
              </a:ext>
            </a:extLst>
          </p:cNvPr>
          <p:cNvSpPr/>
          <p:nvPr/>
        </p:nvSpPr>
        <p:spPr>
          <a:xfrm>
            <a:off x="10210794" y="4891935"/>
            <a:ext cx="1060540" cy="796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603020202020204" pitchFamily="34" charset="0"/>
              </a:rPr>
              <a:t>0.10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2C6F56E9-B702-B041-BA95-B09B0ABFDA41}"/>
              </a:ext>
            </a:extLst>
          </p:cNvPr>
          <p:cNvCxnSpPr/>
          <p:nvPr/>
        </p:nvCxnSpPr>
        <p:spPr>
          <a:xfrm>
            <a:off x="36415" y="3952424"/>
            <a:ext cx="6028267" cy="0"/>
          </a:xfrm>
          <a:prstGeom prst="line">
            <a:avLst/>
          </a:prstGeom>
          <a:ln w="1047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2275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 to Dylan </a:t>
            </a:r>
            <a:r>
              <a:rPr lang="en-GB" dirty="0" err="1" smtClean="0"/>
              <a:t>Wiliam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F</a:t>
            </a:r>
            <a:r>
              <a:rPr lang="en-GB" dirty="0" smtClean="0"/>
              <a:t>ormative assessment:</a:t>
            </a:r>
          </a:p>
          <a:p>
            <a:pPr lvl="1"/>
            <a:r>
              <a:rPr lang="en-GB" dirty="0" smtClean="0"/>
              <a:t>Ensuring students </a:t>
            </a:r>
            <a:r>
              <a:rPr lang="en-GB" b="1" dirty="0" smtClean="0"/>
              <a:t>know what they are meant to be learning</a:t>
            </a:r>
            <a:r>
              <a:rPr lang="en-GB" dirty="0" smtClean="0"/>
              <a:t>;</a:t>
            </a:r>
            <a:r>
              <a:rPr lang="en-GB" b="1" dirty="0" smtClean="0"/>
              <a:t> </a:t>
            </a:r>
          </a:p>
          <a:p>
            <a:pPr lvl="1"/>
            <a:endParaRPr lang="en-GB" b="1" dirty="0"/>
          </a:p>
          <a:p>
            <a:pPr lvl="1"/>
            <a:r>
              <a:rPr lang="en-GB" b="1" dirty="0" smtClean="0"/>
              <a:t>Finding </a:t>
            </a:r>
            <a:r>
              <a:rPr lang="en-GB" b="1" dirty="0"/>
              <a:t>out what students have </a:t>
            </a:r>
            <a:r>
              <a:rPr lang="en-GB" b="1" dirty="0" smtClean="0"/>
              <a:t>learned </a:t>
            </a:r>
            <a:r>
              <a:rPr lang="en-GB" dirty="0" smtClean="0"/>
              <a:t>– from this lesson, a previous lesson or learning out-with lessons;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Providing</a:t>
            </a:r>
            <a:r>
              <a:rPr lang="en-GB" b="1" dirty="0"/>
              <a:t> feedback </a:t>
            </a:r>
            <a:r>
              <a:rPr lang="en-GB" dirty="0"/>
              <a:t>that improves student </a:t>
            </a:r>
            <a:r>
              <a:rPr lang="en-GB" dirty="0" smtClean="0"/>
              <a:t>learning;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Having </a:t>
            </a:r>
            <a:r>
              <a:rPr lang="en-GB" b="1" dirty="0"/>
              <a:t>students help each other </a:t>
            </a:r>
            <a:r>
              <a:rPr lang="en-GB" b="1" dirty="0" smtClean="0"/>
              <a:t>learn</a:t>
            </a:r>
            <a:r>
              <a:rPr lang="en-GB" dirty="0" smtClean="0"/>
              <a:t>;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Developing students’ ability to </a:t>
            </a:r>
            <a:r>
              <a:rPr lang="en-GB" b="1" dirty="0"/>
              <a:t>monitor and assess their own </a:t>
            </a:r>
            <a:r>
              <a:rPr lang="en-GB" b="1" dirty="0" smtClean="0"/>
              <a:t>learning</a:t>
            </a:r>
            <a:r>
              <a:rPr lang="en-GB" dirty="0" smtClean="0"/>
              <a:t>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82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“Formative evaluation” (0.9)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</a:pPr>
            <a:r>
              <a:rPr lang="en-GB" dirty="0">
                <a:latin typeface="Trebuchet MS" panose="020B0603020202020204" pitchFamily="34" charset="0"/>
              </a:rPr>
              <a:t>Teachers receiving feedback on teaching and learning; </a:t>
            </a:r>
            <a:endParaRPr lang="en-GB" dirty="0" smtClean="0">
              <a:latin typeface="Trebuchet MS" panose="020B0603020202020204" pitchFamily="34" charset="0"/>
            </a:endParaRPr>
          </a:p>
          <a:p>
            <a:pPr>
              <a:buClrTx/>
            </a:pPr>
            <a:r>
              <a:rPr lang="en-GB" dirty="0">
                <a:latin typeface="Trebuchet MS" panose="020B0603020202020204" pitchFamily="34" charset="0"/>
              </a:rPr>
              <a:t>T</a:t>
            </a:r>
            <a:r>
              <a:rPr lang="en-GB" dirty="0" smtClean="0">
                <a:latin typeface="Trebuchet MS" panose="020B0603020202020204" pitchFamily="34" charset="0"/>
              </a:rPr>
              <a:t>eachers </a:t>
            </a:r>
            <a:r>
              <a:rPr lang="en-GB" dirty="0">
                <a:latin typeface="Trebuchet MS" panose="020B0603020202020204" pitchFamily="34" charset="0"/>
              </a:rPr>
              <a:t>being willing to accept and act upon negative </a:t>
            </a:r>
            <a:r>
              <a:rPr lang="en-GB" dirty="0" smtClean="0">
                <a:latin typeface="Trebuchet MS" panose="020B0603020202020204" pitchFamily="34" charset="0"/>
              </a:rPr>
              <a:t>evidence;</a:t>
            </a:r>
          </a:p>
          <a:p>
            <a:pPr>
              <a:buClrTx/>
            </a:pPr>
            <a:r>
              <a:rPr lang="en-GB" dirty="0" smtClean="0">
                <a:latin typeface="Trebuchet MS" panose="020B0603020202020204" pitchFamily="34" charset="0"/>
              </a:rPr>
              <a:t>Students </a:t>
            </a:r>
            <a:r>
              <a:rPr lang="en-GB" dirty="0">
                <a:latin typeface="Trebuchet MS" panose="020B0603020202020204" pitchFamily="34" charset="0"/>
              </a:rPr>
              <a:t>telling teachers how much/well they have learned.</a:t>
            </a:r>
          </a:p>
        </p:txBody>
      </p:sp>
    </p:spTree>
    <p:extLst>
      <p:ext uri="{BB962C8B-B14F-4D97-AF65-F5344CB8AC3E}">
        <p14:creationId xmlns:p14="http://schemas.microsoft.com/office/powerpoint/2010/main" val="224550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John Hattie’s Effect Sizes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Where would you rate your knowledge and understanding of ‘effect sizes’?</a:t>
            </a:r>
          </a:p>
          <a:p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761985" y="3671646"/>
            <a:ext cx="1340622" cy="123226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5219724" y="3671646"/>
            <a:ext cx="1340622" cy="12322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90714" y="3671646"/>
            <a:ext cx="1340622" cy="123226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3860" y="5049089"/>
            <a:ext cx="438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10, 9, 8, 7, 6, 5, 4, 3, 2, 1</a:t>
            </a:r>
            <a:endParaRPr lang="en-GB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30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39D22A0-A86B-644A-BCFC-66CCA195F3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357" y="1122363"/>
            <a:ext cx="10707756" cy="23876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Knowledge or skills?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398DD60D-B7A1-294E-B703-11F532AF33C3}"/>
              </a:ext>
            </a:extLst>
          </p:cNvPr>
          <p:cNvSpPr txBox="1">
            <a:spLocks/>
          </p:cNvSpPr>
          <p:nvPr/>
        </p:nvSpPr>
        <p:spPr>
          <a:xfrm>
            <a:off x="1524000" y="5257800"/>
            <a:ext cx="9144000" cy="203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Trebuchet MS" panose="020B070302020209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2" descr="Image result for times educational supplement knowledge ski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70" y="5087489"/>
            <a:ext cx="2258860" cy="116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bbc big ques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36" y="4849967"/>
            <a:ext cx="2908038" cy="163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curriculum for excellen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68" y="4793573"/>
            <a:ext cx="5370578" cy="174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6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/>
          <p:cNvGrpSpPr/>
          <p:nvPr/>
        </p:nvGrpSpPr>
        <p:grpSpPr>
          <a:xfrm>
            <a:off x="1898374" y="4479231"/>
            <a:ext cx="1958009" cy="1378227"/>
            <a:chOff x="1898374" y="4479231"/>
            <a:chExt cx="1958009" cy="1378227"/>
          </a:xfrm>
        </p:grpSpPr>
        <p:sp>
          <p:nvSpPr>
            <p:cNvPr id="4" name="Oval 3"/>
            <p:cNvSpPr/>
            <p:nvPr/>
          </p:nvSpPr>
          <p:spPr>
            <a:xfrm>
              <a:off x="2305878" y="4479231"/>
              <a:ext cx="1139687" cy="1126435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" name="Straight Connector 5"/>
            <p:cNvCxnSpPr/>
            <p:nvPr/>
          </p:nvCxnSpPr>
          <p:spPr>
            <a:xfrm flipH="1">
              <a:off x="2425148" y="5579162"/>
              <a:ext cx="304800" cy="27829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3038061" y="5579162"/>
              <a:ext cx="284922" cy="27829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435627" y="5042449"/>
              <a:ext cx="42075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1898374" y="5042449"/>
              <a:ext cx="42075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/>
            <p:cNvSpPr/>
            <p:nvPr/>
          </p:nvSpPr>
          <p:spPr>
            <a:xfrm>
              <a:off x="2822713" y="4966247"/>
              <a:ext cx="145773" cy="15240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2577547" y="4651509"/>
              <a:ext cx="288000" cy="288000"/>
              <a:chOff x="2577547" y="4373217"/>
              <a:chExt cx="288000" cy="288000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2577547" y="4373217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647121" y="4438235"/>
                <a:ext cx="144000" cy="180000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902223" y="4658137"/>
              <a:ext cx="288000" cy="288000"/>
              <a:chOff x="2577547" y="4373217"/>
              <a:chExt cx="288000" cy="288000"/>
            </a:xfrm>
          </p:grpSpPr>
          <p:sp>
            <p:nvSpPr>
              <p:cNvPr id="17" name="Oval 16"/>
              <p:cNvSpPr/>
              <p:nvPr/>
            </p:nvSpPr>
            <p:spPr>
              <a:xfrm>
                <a:off x="2577547" y="4373217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2647121" y="4438235"/>
                <a:ext cx="144000" cy="180000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Freeform 25"/>
            <p:cNvSpPr/>
            <p:nvPr/>
          </p:nvSpPr>
          <p:spPr>
            <a:xfrm rot="3487428">
              <a:off x="2708033" y="4970776"/>
              <a:ext cx="441385" cy="438761"/>
            </a:xfrm>
            <a:custGeom>
              <a:avLst/>
              <a:gdLst>
                <a:gd name="connsiteX0" fmla="*/ 0 w 389898"/>
                <a:gd name="connsiteY0" fmla="*/ 331304 h 363183"/>
                <a:gd name="connsiteX1" fmla="*/ 384313 w 389898"/>
                <a:gd name="connsiteY1" fmla="*/ 331304 h 363183"/>
                <a:gd name="connsiteX2" fmla="*/ 238539 w 389898"/>
                <a:gd name="connsiteY2" fmla="*/ 0 h 363183"/>
                <a:gd name="connsiteX3" fmla="*/ 238539 w 389898"/>
                <a:gd name="connsiteY3" fmla="*/ 0 h 363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9898" h="363183">
                  <a:moveTo>
                    <a:pt x="0" y="331304"/>
                  </a:moveTo>
                  <a:cubicBezTo>
                    <a:pt x="172278" y="358912"/>
                    <a:pt x="344557" y="386521"/>
                    <a:pt x="384313" y="331304"/>
                  </a:cubicBezTo>
                  <a:cubicBezTo>
                    <a:pt x="424070" y="276087"/>
                    <a:pt x="238539" y="0"/>
                    <a:pt x="238539" y="0"/>
                  </a:cubicBezTo>
                  <a:lnTo>
                    <a:pt x="238539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3818165" y="2946834"/>
            <a:ext cx="1958009" cy="1378227"/>
            <a:chOff x="3818165" y="2946834"/>
            <a:chExt cx="1958009" cy="1378227"/>
          </a:xfrm>
        </p:grpSpPr>
        <p:sp>
          <p:nvSpPr>
            <p:cNvPr id="27" name="Oval 26"/>
            <p:cNvSpPr/>
            <p:nvPr/>
          </p:nvSpPr>
          <p:spPr>
            <a:xfrm>
              <a:off x="4225669" y="2946834"/>
              <a:ext cx="1139687" cy="1126435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8" name="Straight Connector 27"/>
            <p:cNvCxnSpPr/>
            <p:nvPr/>
          </p:nvCxnSpPr>
          <p:spPr>
            <a:xfrm flipH="1">
              <a:off x="4353519" y="4046765"/>
              <a:ext cx="304800" cy="27829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957852" y="4046765"/>
              <a:ext cx="284922" cy="27829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5355418" y="3510052"/>
              <a:ext cx="42075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3818165" y="3510050"/>
              <a:ext cx="42075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4742504" y="3433850"/>
              <a:ext cx="145773" cy="15240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4497338" y="3119112"/>
              <a:ext cx="288000" cy="288000"/>
              <a:chOff x="2577547" y="4373217"/>
              <a:chExt cx="288000" cy="288000"/>
            </a:xfrm>
          </p:grpSpPr>
          <p:sp>
            <p:nvSpPr>
              <p:cNvPr id="34" name="Oval 33"/>
              <p:cNvSpPr/>
              <p:nvPr/>
            </p:nvSpPr>
            <p:spPr>
              <a:xfrm>
                <a:off x="2577547" y="4373217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2647121" y="4438235"/>
                <a:ext cx="144000" cy="180000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4822014" y="3125740"/>
              <a:ext cx="288000" cy="288000"/>
              <a:chOff x="2577547" y="4373217"/>
              <a:chExt cx="288000" cy="288000"/>
            </a:xfrm>
          </p:grpSpPr>
          <p:sp>
            <p:nvSpPr>
              <p:cNvPr id="37" name="Oval 36"/>
              <p:cNvSpPr/>
              <p:nvPr/>
            </p:nvSpPr>
            <p:spPr>
              <a:xfrm>
                <a:off x="2577547" y="4373217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2647121" y="4438235"/>
                <a:ext cx="144000" cy="180000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9" name="Freeform 38"/>
            <p:cNvSpPr/>
            <p:nvPr/>
          </p:nvSpPr>
          <p:spPr>
            <a:xfrm rot="3487428">
              <a:off x="4627824" y="3438379"/>
              <a:ext cx="441385" cy="438761"/>
            </a:xfrm>
            <a:custGeom>
              <a:avLst/>
              <a:gdLst>
                <a:gd name="connsiteX0" fmla="*/ 0 w 389898"/>
                <a:gd name="connsiteY0" fmla="*/ 331304 h 363183"/>
                <a:gd name="connsiteX1" fmla="*/ 384313 w 389898"/>
                <a:gd name="connsiteY1" fmla="*/ 331304 h 363183"/>
                <a:gd name="connsiteX2" fmla="*/ 238539 w 389898"/>
                <a:gd name="connsiteY2" fmla="*/ 0 h 363183"/>
                <a:gd name="connsiteX3" fmla="*/ 238539 w 389898"/>
                <a:gd name="connsiteY3" fmla="*/ 0 h 363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9898" h="363183">
                  <a:moveTo>
                    <a:pt x="0" y="331304"/>
                  </a:moveTo>
                  <a:cubicBezTo>
                    <a:pt x="172278" y="358912"/>
                    <a:pt x="344557" y="386521"/>
                    <a:pt x="384313" y="331304"/>
                  </a:cubicBezTo>
                  <a:cubicBezTo>
                    <a:pt x="424070" y="276087"/>
                    <a:pt x="238539" y="0"/>
                    <a:pt x="238539" y="0"/>
                  </a:cubicBezTo>
                  <a:lnTo>
                    <a:pt x="238539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0" name="Rectangular Callout 39"/>
          <p:cNvSpPr/>
          <p:nvPr/>
        </p:nvSpPr>
        <p:spPr>
          <a:xfrm>
            <a:off x="384313" y="1020414"/>
            <a:ext cx="2406808" cy="2204712"/>
          </a:xfrm>
          <a:prstGeom prst="wedgeRectCallout">
            <a:avLst>
              <a:gd name="adj1" fmla="val 34228"/>
              <a:gd name="adj2" fmla="val 12741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rebuchet MS" panose="020B0603020202020204" pitchFamily="34" charset="0"/>
              </a:rPr>
              <a:t>Should we be teaching our pupils </a:t>
            </a:r>
            <a:r>
              <a:rPr lang="en-GB" sz="2400" b="1" dirty="0">
                <a:solidFill>
                  <a:schemeClr val="tx1"/>
                </a:solidFill>
                <a:latin typeface="Trebuchet MS" panose="020B0603020202020204" pitchFamily="34" charset="0"/>
              </a:rPr>
              <a:t>knowledge</a:t>
            </a:r>
            <a:r>
              <a:rPr lang="en-GB" sz="2400" dirty="0">
                <a:solidFill>
                  <a:schemeClr val="tx1"/>
                </a:solidFill>
                <a:latin typeface="Trebuchet MS" panose="020B0603020202020204" pitchFamily="34" charset="0"/>
              </a:rPr>
              <a:t> or </a:t>
            </a:r>
            <a:r>
              <a:rPr lang="en-GB" sz="2400" b="1" dirty="0">
                <a:solidFill>
                  <a:schemeClr val="tx1"/>
                </a:solidFill>
                <a:latin typeface="Trebuchet MS" panose="020B0603020202020204" pitchFamily="34" charset="0"/>
              </a:rPr>
              <a:t>skills</a:t>
            </a:r>
            <a:r>
              <a:rPr lang="en-GB" sz="2400" dirty="0">
                <a:solidFill>
                  <a:schemeClr val="tx1"/>
                </a:solidFill>
                <a:latin typeface="Trebuchet MS" panose="020B0603020202020204" pitchFamily="34" charset="0"/>
              </a:rPr>
              <a:t>?</a:t>
            </a:r>
          </a:p>
        </p:txBody>
      </p:sp>
      <p:sp>
        <p:nvSpPr>
          <p:cNvPr id="41" name="Rounded Rectangular Callout 40"/>
          <p:cNvSpPr/>
          <p:nvPr/>
        </p:nvSpPr>
        <p:spPr>
          <a:xfrm>
            <a:off x="3340316" y="357809"/>
            <a:ext cx="2435858" cy="2133601"/>
          </a:xfrm>
          <a:prstGeom prst="wedgeRoundRectCallout">
            <a:avLst>
              <a:gd name="adj1" fmla="val 28478"/>
              <a:gd name="adj2" fmla="val 7928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rebuchet MS" panose="020B0603020202020204" pitchFamily="34" charset="0"/>
              </a:rPr>
              <a:t>Skills. People can just look things up. You never use most of the knowledge you’re taught at school.</a:t>
            </a:r>
          </a:p>
        </p:txBody>
      </p:sp>
      <p:grpSp>
        <p:nvGrpSpPr>
          <p:cNvPr id="74" name="Group 73"/>
          <p:cNvGrpSpPr/>
          <p:nvPr/>
        </p:nvGrpSpPr>
        <p:grpSpPr>
          <a:xfrm>
            <a:off x="6647504" y="5019414"/>
            <a:ext cx="1958009" cy="1378227"/>
            <a:chOff x="6647504" y="5019414"/>
            <a:chExt cx="1958009" cy="1378227"/>
          </a:xfrm>
        </p:grpSpPr>
        <p:sp>
          <p:nvSpPr>
            <p:cNvPr id="43" name="Oval 42"/>
            <p:cNvSpPr/>
            <p:nvPr/>
          </p:nvSpPr>
          <p:spPr>
            <a:xfrm>
              <a:off x="7055008" y="5019414"/>
              <a:ext cx="1139687" cy="1126435"/>
            </a:xfrm>
            <a:prstGeom prst="ellipse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/>
            <p:cNvCxnSpPr/>
            <p:nvPr/>
          </p:nvCxnSpPr>
          <p:spPr>
            <a:xfrm flipH="1">
              <a:off x="7174278" y="6119345"/>
              <a:ext cx="304800" cy="27829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7787191" y="6119345"/>
              <a:ext cx="284922" cy="27829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8184757" y="5582632"/>
              <a:ext cx="42075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6647504" y="5582632"/>
              <a:ext cx="42075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47"/>
            <p:cNvSpPr/>
            <p:nvPr/>
          </p:nvSpPr>
          <p:spPr>
            <a:xfrm>
              <a:off x="7571843" y="5506430"/>
              <a:ext cx="145773" cy="15240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7326677" y="5191692"/>
              <a:ext cx="288000" cy="288000"/>
              <a:chOff x="2577547" y="4373217"/>
              <a:chExt cx="288000" cy="288000"/>
            </a:xfrm>
          </p:grpSpPr>
          <p:sp>
            <p:nvSpPr>
              <p:cNvPr id="50" name="Oval 49"/>
              <p:cNvSpPr/>
              <p:nvPr/>
            </p:nvSpPr>
            <p:spPr>
              <a:xfrm>
                <a:off x="2577547" y="4373217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2647121" y="4438235"/>
                <a:ext cx="144000" cy="180000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7651353" y="5198320"/>
              <a:ext cx="288000" cy="288000"/>
              <a:chOff x="2577547" y="4373217"/>
              <a:chExt cx="288000" cy="288000"/>
            </a:xfrm>
          </p:grpSpPr>
          <p:sp>
            <p:nvSpPr>
              <p:cNvPr id="53" name="Oval 52"/>
              <p:cNvSpPr/>
              <p:nvPr/>
            </p:nvSpPr>
            <p:spPr>
              <a:xfrm>
                <a:off x="2577547" y="4373217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2647121" y="4438235"/>
                <a:ext cx="144000" cy="180000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5" name="Freeform 54"/>
            <p:cNvSpPr/>
            <p:nvPr/>
          </p:nvSpPr>
          <p:spPr>
            <a:xfrm rot="3487428">
              <a:off x="7457163" y="5510959"/>
              <a:ext cx="441385" cy="438761"/>
            </a:xfrm>
            <a:custGeom>
              <a:avLst/>
              <a:gdLst>
                <a:gd name="connsiteX0" fmla="*/ 0 w 389898"/>
                <a:gd name="connsiteY0" fmla="*/ 331304 h 363183"/>
                <a:gd name="connsiteX1" fmla="*/ 384313 w 389898"/>
                <a:gd name="connsiteY1" fmla="*/ 331304 h 363183"/>
                <a:gd name="connsiteX2" fmla="*/ 238539 w 389898"/>
                <a:gd name="connsiteY2" fmla="*/ 0 h 363183"/>
                <a:gd name="connsiteX3" fmla="*/ 238539 w 389898"/>
                <a:gd name="connsiteY3" fmla="*/ 0 h 363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9898" h="363183">
                  <a:moveTo>
                    <a:pt x="0" y="331304"/>
                  </a:moveTo>
                  <a:cubicBezTo>
                    <a:pt x="172278" y="358912"/>
                    <a:pt x="344557" y="386521"/>
                    <a:pt x="384313" y="331304"/>
                  </a:cubicBezTo>
                  <a:cubicBezTo>
                    <a:pt x="424070" y="276087"/>
                    <a:pt x="238539" y="0"/>
                    <a:pt x="238539" y="0"/>
                  </a:cubicBezTo>
                  <a:lnTo>
                    <a:pt x="238539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6" name="Rounded Rectangular Callout 55"/>
          <p:cNvSpPr/>
          <p:nvPr/>
        </p:nvSpPr>
        <p:spPr>
          <a:xfrm>
            <a:off x="6169655" y="2366817"/>
            <a:ext cx="2435858" cy="2197173"/>
          </a:xfrm>
          <a:prstGeom prst="wedgeRoundRectCallout">
            <a:avLst>
              <a:gd name="adj1" fmla="val -8517"/>
              <a:gd name="adj2" fmla="val 7690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rebuchet MS" panose="020B0603020202020204" pitchFamily="34" charset="0"/>
              </a:rPr>
              <a:t>Knowledge. People can’t do things without knowing things. And education is about more than getting a job.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9589487" y="2822241"/>
            <a:ext cx="1971261" cy="1378227"/>
            <a:chOff x="9589487" y="2822241"/>
            <a:chExt cx="1971261" cy="1378227"/>
          </a:xfrm>
        </p:grpSpPr>
        <p:sp>
          <p:nvSpPr>
            <p:cNvPr id="58" name="Oval 57"/>
            <p:cNvSpPr/>
            <p:nvPr/>
          </p:nvSpPr>
          <p:spPr>
            <a:xfrm>
              <a:off x="10010243" y="2822241"/>
              <a:ext cx="1139687" cy="1126435"/>
            </a:xfrm>
            <a:prstGeom prst="ellipse">
              <a:avLst/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9" name="Straight Connector 58"/>
            <p:cNvCxnSpPr/>
            <p:nvPr/>
          </p:nvCxnSpPr>
          <p:spPr>
            <a:xfrm flipH="1">
              <a:off x="10129513" y="3922172"/>
              <a:ext cx="304800" cy="27829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10742426" y="3922172"/>
              <a:ext cx="284922" cy="27829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11139992" y="3385459"/>
              <a:ext cx="42075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9589487" y="3360646"/>
              <a:ext cx="42075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Oval 62"/>
            <p:cNvSpPr/>
            <p:nvPr/>
          </p:nvSpPr>
          <p:spPr>
            <a:xfrm>
              <a:off x="10527078" y="3309257"/>
              <a:ext cx="145773" cy="15240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10281912" y="2994519"/>
              <a:ext cx="288000" cy="288000"/>
              <a:chOff x="2577547" y="4373217"/>
              <a:chExt cx="288000" cy="288000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2577547" y="4373217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2647121" y="4438235"/>
                <a:ext cx="144000" cy="180000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7" name="Group 66"/>
            <p:cNvGrpSpPr/>
            <p:nvPr/>
          </p:nvGrpSpPr>
          <p:grpSpPr>
            <a:xfrm>
              <a:off x="10606588" y="3001147"/>
              <a:ext cx="288000" cy="288000"/>
              <a:chOff x="2577547" y="4373217"/>
              <a:chExt cx="288000" cy="288000"/>
            </a:xfrm>
          </p:grpSpPr>
          <p:sp>
            <p:nvSpPr>
              <p:cNvPr id="68" name="Oval 67"/>
              <p:cNvSpPr/>
              <p:nvPr/>
            </p:nvSpPr>
            <p:spPr>
              <a:xfrm>
                <a:off x="2577547" y="4373217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Oval 68"/>
              <p:cNvSpPr/>
              <p:nvPr/>
            </p:nvSpPr>
            <p:spPr>
              <a:xfrm>
                <a:off x="2647121" y="4438235"/>
                <a:ext cx="144000" cy="180000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" name="Freeform 69"/>
            <p:cNvSpPr/>
            <p:nvPr/>
          </p:nvSpPr>
          <p:spPr>
            <a:xfrm rot="3487428">
              <a:off x="10412398" y="3313786"/>
              <a:ext cx="441385" cy="438761"/>
            </a:xfrm>
            <a:custGeom>
              <a:avLst/>
              <a:gdLst>
                <a:gd name="connsiteX0" fmla="*/ 0 w 389898"/>
                <a:gd name="connsiteY0" fmla="*/ 331304 h 363183"/>
                <a:gd name="connsiteX1" fmla="*/ 384313 w 389898"/>
                <a:gd name="connsiteY1" fmla="*/ 331304 h 363183"/>
                <a:gd name="connsiteX2" fmla="*/ 238539 w 389898"/>
                <a:gd name="connsiteY2" fmla="*/ 0 h 363183"/>
                <a:gd name="connsiteX3" fmla="*/ 238539 w 389898"/>
                <a:gd name="connsiteY3" fmla="*/ 0 h 363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9898" h="363183">
                  <a:moveTo>
                    <a:pt x="0" y="331304"/>
                  </a:moveTo>
                  <a:cubicBezTo>
                    <a:pt x="172278" y="358912"/>
                    <a:pt x="344557" y="386521"/>
                    <a:pt x="384313" y="331304"/>
                  </a:cubicBezTo>
                  <a:cubicBezTo>
                    <a:pt x="424070" y="276087"/>
                    <a:pt x="238539" y="0"/>
                    <a:pt x="238539" y="0"/>
                  </a:cubicBezTo>
                  <a:lnTo>
                    <a:pt x="238539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1" name="Rounded Rectangular Callout 70"/>
          <p:cNvSpPr/>
          <p:nvPr/>
        </p:nvSpPr>
        <p:spPr>
          <a:xfrm>
            <a:off x="9124890" y="528773"/>
            <a:ext cx="2435858" cy="1838044"/>
          </a:xfrm>
          <a:prstGeom prst="wedgeRoundRectCallout">
            <a:avLst>
              <a:gd name="adj1" fmla="val -4164"/>
              <a:gd name="adj2" fmla="val 76199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rebuchet MS" panose="020B0603020202020204" pitchFamily="34" charset="0"/>
              </a:rPr>
              <a:t>I </a:t>
            </a:r>
            <a:r>
              <a:rPr lang="en-GB" dirty="0" err="1" smtClean="0">
                <a:solidFill>
                  <a:schemeClr val="tx1"/>
                </a:solidFill>
                <a:latin typeface="Trebuchet MS" panose="020B0603020202020204" pitchFamily="34" charset="0"/>
              </a:rPr>
              <a:t>I</a:t>
            </a:r>
            <a:r>
              <a:rPr lang="en-GB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 don’t </a:t>
            </a:r>
            <a:r>
              <a:rPr lang="en-GB" dirty="0">
                <a:solidFill>
                  <a:schemeClr val="tx1"/>
                </a:solidFill>
                <a:latin typeface="Trebuchet MS" panose="020B0603020202020204" pitchFamily="34" charset="0"/>
              </a:rPr>
              <a:t>understand what you mean by </a:t>
            </a:r>
            <a:r>
              <a:rPr lang="en-GB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“skills”.</a:t>
            </a:r>
            <a:endParaRPr lang="en-GB" dirty="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87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56" grpId="0" animBg="1"/>
      <p:bldP spid="7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Memory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136" y="1825625"/>
            <a:ext cx="3773556" cy="4351338"/>
          </a:xfrm>
        </p:spPr>
        <p:txBody>
          <a:bodyPr/>
          <a:lstStyle/>
          <a:p>
            <a:r>
              <a:rPr lang="en-GB" dirty="0" smtClean="0"/>
              <a:t>To answer the ‘knowledge/skills’ question, it helps to keep in mind what we said learning is:</a:t>
            </a:r>
          </a:p>
          <a:p>
            <a:endParaRPr lang="en-GB" dirty="0"/>
          </a:p>
          <a:p>
            <a:r>
              <a:rPr lang="en-GB" b="1" dirty="0" smtClean="0"/>
              <a:t>A change in long-term memory.</a:t>
            </a:r>
            <a:endParaRPr lang="en-GB" b="1" dirty="0"/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714" y="2012467"/>
            <a:ext cx="77343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581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importance of long-term memory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791" y="1905137"/>
            <a:ext cx="4863549" cy="4351338"/>
          </a:xfrm>
        </p:spPr>
        <p:txBody>
          <a:bodyPr>
            <a:normAutofit/>
          </a:bodyPr>
          <a:lstStyle/>
          <a:p>
            <a:r>
              <a:rPr lang="en-GB" dirty="0" smtClean="0"/>
              <a:t>The </a:t>
            </a:r>
            <a:r>
              <a:rPr lang="en-GB" b="1" dirty="0" smtClean="0"/>
              <a:t>more knowledge </a:t>
            </a:r>
            <a:r>
              <a:rPr lang="en-GB" dirty="0" smtClean="0"/>
              <a:t>we have stored and organised in long-term memory:</a:t>
            </a:r>
          </a:p>
          <a:p>
            <a:pPr lvl="1"/>
            <a:r>
              <a:rPr lang="en-GB" dirty="0" smtClean="0"/>
              <a:t>the </a:t>
            </a:r>
            <a:r>
              <a:rPr lang="en-GB" b="1" dirty="0" smtClean="0"/>
              <a:t>easier thinking is;</a:t>
            </a:r>
          </a:p>
          <a:p>
            <a:pPr lvl="1"/>
            <a:r>
              <a:rPr lang="en-GB" dirty="0" smtClean="0"/>
              <a:t>the </a:t>
            </a:r>
            <a:r>
              <a:rPr lang="en-GB" b="1" dirty="0" smtClean="0"/>
              <a:t>more we can think about;</a:t>
            </a:r>
          </a:p>
          <a:p>
            <a:pPr lvl="1"/>
            <a:r>
              <a:rPr lang="en-GB" dirty="0"/>
              <a:t>t</a:t>
            </a:r>
            <a:r>
              <a:rPr lang="en-GB" dirty="0" smtClean="0"/>
              <a:t>he easier it is to </a:t>
            </a:r>
            <a:r>
              <a:rPr lang="en-GB" b="1" dirty="0" smtClean="0"/>
              <a:t>remember new information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C:\Users\brobertson\AppData\Local\Microsoft\Windows\Temporary Internet Files\Content.Outlook\KJ1GJ43Y\IMG_22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4" t="23315" r="2881"/>
          <a:stretch/>
        </p:blipFill>
        <p:spPr bwMode="auto">
          <a:xfrm>
            <a:off x="5340626" y="1929564"/>
            <a:ext cx="6586329" cy="424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860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Freeing-up working memory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31365" cy="435133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more knowledge we have in our long-term memory, the </a:t>
            </a:r>
            <a:r>
              <a:rPr lang="en-GB" b="1" dirty="0" smtClean="0"/>
              <a:t>more space there is in our working memory </a:t>
            </a:r>
            <a:r>
              <a:rPr lang="en-GB" dirty="0" smtClean="0"/>
              <a:t>e.g. for critical thinking.</a:t>
            </a:r>
          </a:p>
          <a:p>
            <a:endParaRPr lang="en-GB" dirty="0"/>
          </a:p>
          <a:p>
            <a:r>
              <a:rPr lang="en-GB" dirty="0" smtClean="0"/>
              <a:t>“Are humans causing Earth’s climate to change?”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5062331" y="1921565"/>
            <a:ext cx="6745357" cy="4754416"/>
            <a:chOff x="2544417" y="1921565"/>
            <a:chExt cx="6745357" cy="4754416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00" t="9963" r="39028" b="13949"/>
            <a:stretch/>
          </p:blipFill>
          <p:spPr bwMode="auto">
            <a:xfrm>
              <a:off x="2902225" y="1921565"/>
              <a:ext cx="6387549" cy="4754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2544417" y="5910470"/>
              <a:ext cx="2027583" cy="76551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957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“Skills”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1033663" y="2093842"/>
            <a:ext cx="2107096" cy="1828800"/>
          </a:xfrm>
          <a:prstGeom prst="ellipse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Literacy</a:t>
            </a:r>
            <a:endParaRPr lang="en-GB" sz="2400" dirty="0"/>
          </a:p>
        </p:txBody>
      </p:sp>
      <p:sp>
        <p:nvSpPr>
          <p:cNvPr id="6" name="Oval 5"/>
          <p:cNvSpPr/>
          <p:nvPr/>
        </p:nvSpPr>
        <p:spPr>
          <a:xfrm>
            <a:off x="3452185" y="2093842"/>
            <a:ext cx="2107096" cy="1828800"/>
          </a:xfrm>
          <a:prstGeom prst="ellipse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Problem solving</a:t>
            </a:r>
            <a:endParaRPr lang="en-GB" sz="2400" dirty="0"/>
          </a:p>
        </p:txBody>
      </p:sp>
      <p:sp>
        <p:nvSpPr>
          <p:cNvPr id="7" name="Oval 6"/>
          <p:cNvSpPr/>
          <p:nvPr/>
        </p:nvSpPr>
        <p:spPr>
          <a:xfrm>
            <a:off x="1033663" y="4101547"/>
            <a:ext cx="2107096" cy="1828800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Numeracy</a:t>
            </a:r>
            <a:endParaRPr lang="en-GB" sz="2400" dirty="0"/>
          </a:p>
        </p:txBody>
      </p:sp>
      <p:sp>
        <p:nvSpPr>
          <p:cNvPr id="8" name="Oval 7"/>
          <p:cNvSpPr/>
          <p:nvPr/>
        </p:nvSpPr>
        <p:spPr>
          <a:xfrm>
            <a:off x="3452185" y="4101547"/>
            <a:ext cx="2107096" cy="1828800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Critical thinking</a:t>
            </a:r>
            <a:endParaRPr lang="en-GB" sz="2400" dirty="0"/>
          </a:p>
        </p:txBody>
      </p:sp>
      <p:sp>
        <p:nvSpPr>
          <p:cNvPr id="9" name="Oval 8"/>
          <p:cNvSpPr/>
          <p:nvPr/>
        </p:nvSpPr>
        <p:spPr>
          <a:xfrm>
            <a:off x="6016480" y="2093842"/>
            <a:ext cx="2107096" cy="18288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/>
              <a:t>Leadership</a:t>
            </a:r>
            <a:endParaRPr lang="en-GB" sz="2000" dirty="0"/>
          </a:p>
        </p:txBody>
      </p:sp>
      <p:sp>
        <p:nvSpPr>
          <p:cNvPr id="10" name="Oval 9"/>
          <p:cNvSpPr/>
          <p:nvPr/>
        </p:nvSpPr>
        <p:spPr>
          <a:xfrm>
            <a:off x="6016480" y="4101547"/>
            <a:ext cx="2107096" cy="1828800"/>
          </a:xfrm>
          <a:prstGeom prst="ellipse">
            <a:avLst/>
          </a:prstGeom>
          <a:solidFill>
            <a:srgbClr val="CC00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Team work</a:t>
            </a:r>
            <a:endParaRPr lang="en-GB" sz="2400" dirty="0"/>
          </a:p>
        </p:txBody>
      </p:sp>
      <p:sp>
        <p:nvSpPr>
          <p:cNvPr id="11" name="Oval 10"/>
          <p:cNvSpPr/>
          <p:nvPr/>
        </p:nvSpPr>
        <p:spPr>
          <a:xfrm>
            <a:off x="8620532" y="2093842"/>
            <a:ext cx="2107096" cy="1828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Creativity</a:t>
            </a:r>
            <a:endParaRPr lang="en-GB" sz="2400" dirty="0"/>
          </a:p>
        </p:txBody>
      </p:sp>
      <p:sp>
        <p:nvSpPr>
          <p:cNvPr id="12" name="Oval 11"/>
          <p:cNvSpPr/>
          <p:nvPr/>
        </p:nvSpPr>
        <p:spPr>
          <a:xfrm>
            <a:off x="8620532" y="4101547"/>
            <a:ext cx="2107096" cy="1828800"/>
          </a:xfrm>
          <a:prstGeom prst="ellipse">
            <a:avLst/>
          </a:prstGeom>
          <a:solidFill>
            <a:srgbClr val="FF99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Self-evaluation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7578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“Skills”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Few would argue that these aren’t important to develop.</a:t>
            </a:r>
          </a:p>
          <a:p>
            <a:endParaRPr lang="en-GB" dirty="0"/>
          </a:p>
          <a:p>
            <a:r>
              <a:rPr lang="en-GB" dirty="0" smtClean="0"/>
              <a:t>In fact, our national curriculum expects it.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</a:t>
            </a:r>
            <a:r>
              <a:rPr lang="en-GB" dirty="0" smtClean="0"/>
              <a:t>e need to understand that knowledge is often a prerequisite for skills development…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0299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necessity of knowledge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Literacy</a:t>
            </a:r>
          </a:p>
          <a:p>
            <a:pPr lvl="1"/>
            <a:r>
              <a:rPr lang="en-GB" dirty="0" smtClean="0"/>
              <a:t>You need to know where an apostrophe goes and where it doesn’t go</a:t>
            </a:r>
          </a:p>
          <a:p>
            <a:pPr lvl="1"/>
            <a:endParaRPr lang="en-GB" dirty="0"/>
          </a:p>
          <a:p>
            <a:r>
              <a:rPr lang="en-GB" dirty="0" smtClean="0"/>
              <a:t>Numeracy</a:t>
            </a:r>
          </a:p>
          <a:p>
            <a:pPr lvl="1"/>
            <a:r>
              <a:rPr lang="en-GB" dirty="0" smtClean="0"/>
              <a:t>You need to know the process to go through to calculate a percentage</a:t>
            </a:r>
          </a:p>
          <a:p>
            <a:pPr lvl="1"/>
            <a:endParaRPr lang="en-GB" dirty="0"/>
          </a:p>
          <a:p>
            <a:r>
              <a:rPr lang="en-GB" dirty="0" smtClean="0"/>
              <a:t>Critical thinking</a:t>
            </a:r>
          </a:p>
          <a:p>
            <a:pPr lvl="1"/>
            <a:r>
              <a:rPr lang="en-GB" dirty="0" smtClean="0"/>
              <a:t>You need to know quite a lot about wind power and nuclear power before you can think – or argue – critically in favour of one or the other</a:t>
            </a:r>
          </a:p>
          <a:p>
            <a:pPr lvl="1"/>
            <a:endParaRPr lang="en-GB" dirty="0"/>
          </a:p>
          <a:p>
            <a:r>
              <a:rPr lang="en-GB" dirty="0" smtClean="0"/>
              <a:t>Creativity</a:t>
            </a:r>
          </a:p>
          <a:p>
            <a:pPr lvl="1"/>
            <a:r>
              <a:rPr lang="en-GB" dirty="0" smtClean="0"/>
              <a:t>You need to know about the best materials to use in a particular situation and how they react with one another</a:t>
            </a:r>
          </a:p>
        </p:txBody>
      </p:sp>
    </p:spTree>
    <p:extLst>
      <p:ext uri="{BB962C8B-B14F-4D97-AF65-F5344CB8AC3E}">
        <p14:creationId xmlns:p14="http://schemas.microsoft.com/office/powerpoint/2010/main" val="93212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027287"/>
              </p:ext>
            </p:extLst>
          </p:nvPr>
        </p:nvGraphicFramePr>
        <p:xfrm>
          <a:off x="384313" y="1931650"/>
          <a:ext cx="11501434" cy="46570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0696"/>
                <a:gridCol w="1630017"/>
                <a:gridCol w="3970544"/>
                <a:gridCol w="1660177"/>
              </a:tblGrid>
              <a:tr h="7530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“Teacher as Activator” </a:t>
                      </a:r>
                      <a:r>
                        <a:rPr lang="en-US" sz="2000" dirty="0" smtClean="0">
                          <a:effectLst/>
                          <a:latin typeface="+mj-lt"/>
                        </a:rPr>
                        <a:t>pedagogies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i="1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Mode A </a:t>
                      </a:r>
                      <a:r>
                        <a:rPr lang="en-US" sz="2000" i="1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teaching</a:t>
                      </a:r>
                      <a:endParaRPr lang="en-US" sz="2000" i="1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i="1" dirty="0" smtClean="0">
                          <a:solidFill>
                            <a:srgbClr val="FFFF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KNOWLEDGE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Effect size</a:t>
                      </a:r>
                      <a:endParaRPr lang="en-GB" sz="20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“Teacher as Facilitator” </a:t>
                      </a:r>
                      <a:r>
                        <a:rPr lang="en-US" sz="2000" dirty="0" smtClean="0">
                          <a:effectLst/>
                          <a:latin typeface="+mj-lt"/>
                        </a:rPr>
                        <a:t>pedagogies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i="1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Mode B teaching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i="1" dirty="0" smtClean="0">
                          <a:solidFill>
                            <a:srgbClr val="FFFF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SKILLS</a:t>
                      </a:r>
                      <a:endParaRPr lang="en-GB" sz="2000" i="1" dirty="0">
                        <a:solidFill>
                          <a:srgbClr val="FFFF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Effect size</a:t>
                      </a:r>
                      <a:endParaRPr lang="en-GB" sz="20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4678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Teacher clarity</a:t>
                      </a:r>
                      <a:endParaRPr lang="en-GB" sz="20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0.75</a:t>
                      </a:r>
                      <a:endParaRPr lang="en-GB" sz="20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Inquiry-based teaching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0.35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78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Feedback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0.73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Simulations and gaming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0.32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78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Concept mapping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0.69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Smaller class sizes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0.21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78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Direct instruction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0.60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Individualised instruction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0.20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78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Mastery Learning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0.57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Web-based learning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0.18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78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Frequency of testing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0.52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Problem-based learning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0.12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78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Goal setting</a:t>
                      </a:r>
                      <a:endParaRPr lang="en-GB" sz="20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0.40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Student control over learning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+mj-lt"/>
                        </a:rPr>
                        <a:t>0.01</a:t>
                      </a:r>
                      <a:endParaRPr lang="en-GB" sz="20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78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+mj-lt"/>
                        </a:rPr>
                        <a:t>Average</a:t>
                      </a:r>
                      <a:endParaRPr lang="en-GB" sz="20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0.61</a:t>
                      </a:r>
                      <a:endParaRPr lang="en-GB" sz="20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Average</a:t>
                      </a:r>
                      <a:endParaRPr lang="en-GB" sz="20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0.20</a:t>
                      </a:r>
                      <a:endParaRPr lang="en-GB" sz="20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link to great teaching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059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How I Wish I’d Taught Maths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– Craig Barton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4440" y="245857"/>
            <a:ext cx="2152650" cy="3048000"/>
          </a:xfrm>
        </p:spPr>
      </p:pic>
      <p:grpSp>
        <p:nvGrpSpPr>
          <p:cNvPr id="5" name="Group 4"/>
          <p:cNvGrpSpPr/>
          <p:nvPr/>
        </p:nvGrpSpPr>
        <p:grpSpPr>
          <a:xfrm>
            <a:off x="945319" y="1775791"/>
            <a:ext cx="8128000" cy="4936435"/>
            <a:chOff x="945319" y="1775791"/>
            <a:chExt cx="8128000" cy="4936435"/>
          </a:xfrm>
        </p:grpSpPr>
        <p:pic>
          <p:nvPicPr>
            <p:cNvPr id="4098" name="Picture 2" descr="C:\Users\brobertson\AppData\Local\Microsoft\Windows\Temporary Internet Files\Content.Outlook\KJ1GJ43Y\IMG_2225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1141"/>
            <a:stretch/>
          </p:blipFill>
          <p:spPr bwMode="auto">
            <a:xfrm>
              <a:off x="945319" y="1775791"/>
              <a:ext cx="8128000" cy="1759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9" name="Picture 3" descr="C:\Users\brobertson\AppData\Local\Microsoft\Windows\Temporary Internet Files\Content.Outlook\KJ1GJ43Y\IMG_2226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142" b="19293"/>
            <a:stretch/>
          </p:blipFill>
          <p:spPr bwMode="auto">
            <a:xfrm>
              <a:off x="945319" y="3081130"/>
              <a:ext cx="8128000" cy="36310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0239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39D22A0-A86B-644A-BCFC-66CCA195F3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357" y="-454625"/>
            <a:ext cx="10707756" cy="23876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The Learning Rainforest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398DD60D-B7A1-294E-B703-11F532AF33C3}"/>
              </a:ext>
            </a:extLst>
          </p:cNvPr>
          <p:cNvSpPr txBox="1">
            <a:spLocks/>
          </p:cNvSpPr>
          <p:nvPr/>
        </p:nvSpPr>
        <p:spPr>
          <a:xfrm>
            <a:off x="1524000" y="5257800"/>
            <a:ext cx="9144000" cy="203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Trebuchet MS" panose="020B070302020209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2" descr="Image result for the learning rainfor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486" y="2198016"/>
            <a:ext cx="3101009" cy="448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62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Learning Rainforest</a:t>
            </a:r>
            <a:endParaRPr lang="en-GB" dirty="0"/>
          </a:p>
        </p:txBody>
      </p:sp>
      <p:pic>
        <p:nvPicPr>
          <p:cNvPr id="1026" name="Picture 2" descr="Image result for tre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12"/>
          <a:stretch/>
        </p:blipFill>
        <p:spPr bwMode="auto">
          <a:xfrm>
            <a:off x="288096" y="1978232"/>
            <a:ext cx="810053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74156" y="5990401"/>
            <a:ext cx="36178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Trebuchet MS" panose="020B0603020202020204" pitchFamily="34" charset="0"/>
              </a:rPr>
              <a:t>Establishing the conditions</a:t>
            </a:r>
            <a:endParaRPr lang="en-GB" sz="2000" b="1" dirty="0"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4154" y="3819947"/>
            <a:ext cx="32997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Trebuchet MS" panose="020B0603020202020204" pitchFamily="34" charset="0"/>
              </a:rPr>
              <a:t>Building the knowledge structure (Mode A)</a:t>
            </a:r>
            <a:endParaRPr lang="en-GB" sz="2000" b="1" dirty="0">
              <a:latin typeface="Trebuchet MS" panose="020B0603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74156" y="1917288"/>
            <a:ext cx="32997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Trebuchet MS" panose="020B0603020202020204" pitchFamily="34" charset="0"/>
              </a:rPr>
              <a:t>Exploring the possibilities (Mode B)</a:t>
            </a:r>
            <a:endParaRPr lang="en-GB" sz="2000" b="1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51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the knowledge 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“Mode A teaching” vs “Mode B teaching” (</a:t>
            </a:r>
            <a:r>
              <a:rPr lang="en-GB" dirty="0" smtClean="0"/>
              <a:t>“Activator” vs “facilitator”)</a:t>
            </a:r>
          </a:p>
          <a:p>
            <a:pPr lvl="1"/>
            <a:r>
              <a:rPr lang="en-GB" dirty="0" smtClean="0"/>
              <a:t>80% vs 20%</a:t>
            </a:r>
          </a:p>
          <a:p>
            <a:pPr lvl="1"/>
            <a:endParaRPr lang="en-GB" dirty="0"/>
          </a:p>
          <a:p>
            <a:r>
              <a:rPr lang="en-GB" b="1" dirty="0" smtClean="0"/>
              <a:t>Explaining: </a:t>
            </a:r>
            <a:r>
              <a:rPr lang="en-GB" dirty="0" smtClean="0"/>
              <a:t>use pictures (“dual coding”)</a:t>
            </a:r>
          </a:p>
          <a:p>
            <a:endParaRPr lang="en-GB" dirty="0"/>
          </a:p>
          <a:p>
            <a:r>
              <a:rPr lang="en-GB" b="1" dirty="0"/>
              <a:t>Think, pair, share</a:t>
            </a:r>
          </a:p>
          <a:p>
            <a:pPr lvl="1"/>
            <a:r>
              <a:rPr lang="en-GB" dirty="0"/>
              <a:t>Pose, pause, pounce, bounce</a:t>
            </a:r>
          </a:p>
          <a:p>
            <a:pPr lvl="1"/>
            <a:r>
              <a:rPr lang="en-GB" dirty="0"/>
              <a:t>“Chat to a partner”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75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Building the knowledge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Probing</a:t>
            </a:r>
          </a:p>
          <a:p>
            <a:pPr lvl="1"/>
            <a:r>
              <a:rPr lang="en-GB" dirty="0" smtClean="0"/>
              <a:t>“That’s interesting – what makes you say that?”</a:t>
            </a:r>
          </a:p>
          <a:p>
            <a:pPr lvl="1"/>
            <a:r>
              <a:rPr lang="en-GB" dirty="0" smtClean="0"/>
              <a:t>“That’s true, but why do you think that is?”</a:t>
            </a:r>
          </a:p>
          <a:p>
            <a:pPr lvl="1"/>
            <a:r>
              <a:rPr lang="en-GB" dirty="0" smtClean="0"/>
              <a:t>“Can you give an example of where that happens?”</a:t>
            </a:r>
          </a:p>
          <a:p>
            <a:pPr lvl="1"/>
            <a:r>
              <a:rPr lang="en-GB" dirty="0" smtClean="0"/>
              <a:t>“Really? Are you sure? How sure?”</a:t>
            </a:r>
          </a:p>
          <a:p>
            <a:pPr lvl="1"/>
            <a:r>
              <a:rPr lang="en-GB" dirty="0" smtClean="0"/>
              <a:t>“Does anyone agree with that? Why?”</a:t>
            </a:r>
          </a:p>
          <a:p>
            <a:pPr lvl="1"/>
            <a:endParaRPr lang="en-GB" dirty="0"/>
          </a:p>
          <a:p>
            <a:r>
              <a:rPr lang="en-GB" b="1" dirty="0" smtClean="0"/>
              <a:t>Whole-class response: </a:t>
            </a:r>
            <a:r>
              <a:rPr lang="en-GB" dirty="0" smtClean="0"/>
              <a:t>show-me boards</a:t>
            </a:r>
          </a:p>
          <a:p>
            <a:endParaRPr lang="en-GB" dirty="0"/>
          </a:p>
          <a:p>
            <a:r>
              <a:rPr lang="en-GB" b="1" i="1" dirty="0"/>
              <a:t>Check</a:t>
            </a:r>
            <a:r>
              <a:rPr lang="en-GB" b="1" dirty="0"/>
              <a:t> for </a:t>
            </a:r>
            <a:r>
              <a:rPr lang="en-GB" b="1" dirty="0" smtClean="0"/>
              <a:t>understanding</a:t>
            </a:r>
          </a:p>
          <a:p>
            <a:pPr lvl="1"/>
            <a:r>
              <a:rPr lang="en-GB" dirty="0" smtClean="0"/>
              <a:t>Not: “do you understand this?”</a:t>
            </a:r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44977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Checking understanding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85053"/>
          </a:xfrm>
        </p:spPr>
        <p:txBody>
          <a:bodyPr/>
          <a:lstStyle/>
          <a:p>
            <a:r>
              <a:rPr lang="en-GB" b="1" dirty="0" smtClean="0"/>
              <a:t>Multiple choice hinges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97496" y="2676940"/>
            <a:ext cx="9342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rebuchet MS" panose="020B0603020202020204" pitchFamily="34" charset="0"/>
              </a:rPr>
              <a:t>Alice ran quickly down the dusty track.</a:t>
            </a:r>
            <a:endParaRPr lang="en-GB" sz="2400" dirty="0">
              <a:latin typeface="Trebuchet MS" panose="020B0603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77453" y="3092223"/>
            <a:ext cx="404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A</a:t>
            </a:r>
            <a:endParaRPr lang="en-GB" sz="2400" dirty="0">
              <a:solidFill>
                <a:schemeClr val="accent1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15314" y="3092222"/>
            <a:ext cx="404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Trebuchet MS" panose="020B0603020202020204" pitchFamily="34" charset="0"/>
              </a:rPr>
              <a:t>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22479" y="3092221"/>
            <a:ext cx="404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Trebuchet MS" panose="020B0603020202020204" pitchFamily="34" charset="0"/>
              </a:rPr>
              <a:t>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21192" y="3092220"/>
            <a:ext cx="404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Trebuchet MS" panose="020B0603020202020204" pitchFamily="34" charset="0"/>
              </a:rPr>
              <a:t>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97496" y="3843130"/>
            <a:ext cx="93957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rebuchet MS" panose="020B0603020202020204" pitchFamily="34" charset="0"/>
              </a:rPr>
              <a:t>Which word is a preposition?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Trebuchet MS" panose="020B0603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rebuchet MS" panose="020B0603020202020204" pitchFamily="34" charset="0"/>
              </a:rPr>
              <a:t>Which word is an adverb?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Trebuchet MS" panose="020B0603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rebuchet MS" panose="020B0603020202020204" pitchFamily="34" charset="0"/>
              </a:rPr>
              <a:t>What is the subject in the sentence?</a:t>
            </a:r>
            <a:endParaRPr lang="en-GB" sz="24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48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Checking understanding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85053"/>
          </a:xfrm>
        </p:spPr>
        <p:txBody>
          <a:bodyPr/>
          <a:lstStyle/>
          <a:p>
            <a:r>
              <a:rPr lang="en-GB" b="1" dirty="0" smtClean="0"/>
              <a:t>Multiple choice hinges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97496" y="2676940"/>
            <a:ext cx="9342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rebuchet MS" panose="020B0603020202020204" pitchFamily="34" charset="0"/>
              </a:rPr>
              <a:t>Which of the following are living things?</a:t>
            </a:r>
            <a:endParaRPr lang="en-GB" sz="2400" dirty="0">
              <a:latin typeface="Trebuchet MS" panose="020B0603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97496" y="3313050"/>
            <a:ext cx="93957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An oak tree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A volcano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A car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A computer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A chicken</a:t>
            </a:r>
            <a:endParaRPr lang="en-GB" sz="2400" dirty="0">
              <a:latin typeface="Trebuchet MS" panose="020B0603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90261" y="5552661"/>
            <a:ext cx="9554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rebuchet MS" panose="020B0603020202020204" pitchFamily="34" charset="0"/>
              </a:rPr>
              <a:t>Carefully designed, these can help target common misconceptions.</a:t>
            </a:r>
            <a:endParaRPr lang="en-GB" sz="20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23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Checking understanding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85053"/>
          </a:xfrm>
        </p:spPr>
        <p:txBody>
          <a:bodyPr/>
          <a:lstStyle/>
          <a:p>
            <a:r>
              <a:rPr lang="en-GB" b="1" dirty="0" smtClean="0"/>
              <a:t>Multiple choice hinges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97496" y="2676940"/>
            <a:ext cx="9342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rebuchet MS" panose="020B0603020202020204" pitchFamily="34" charset="0"/>
              </a:rPr>
              <a:t>What is 20% of 300?</a:t>
            </a:r>
            <a:endParaRPr lang="en-GB" sz="2400" dirty="0">
              <a:latin typeface="Trebuchet MS" panose="020B0603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97496" y="3313050"/>
            <a:ext cx="93957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30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60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15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6000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03512" y="5168355"/>
            <a:ext cx="93957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rebuchet MS" panose="020B0603020202020204" pitchFamily="34" charset="0"/>
              </a:rPr>
              <a:t>C. Confusing percentages with division</a:t>
            </a:r>
          </a:p>
          <a:p>
            <a:r>
              <a:rPr lang="en-GB" sz="2400" dirty="0" smtClean="0">
                <a:latin typeface="Trebuchet MS" panose="020B0603020202020204" pitchFamily="34" charset="0"/>
              </a:rPr>
              <a:t>A. Good at calculating 10% but unsure how to calculate 20%</a:t>
            </a:r>
          </a:p>
          <a:p>
            <a:r>
              <a:rPr lang="en-GB" sz="2400" dirty="0" smtClean="0">
                <a:latin typeface="Trebuchet MS" panose="020B0603020202020204" pitchFamily="34" charset="0"/>
              </a:rPr>
              <a:t>D. Confused percentages with multiplication</a:t>
            </a:r>
          </a:p>
        </p:txBody>
      </p:sp>
    </p:spTree>
    <p:extLst>
      <p:ext uri="{BB962C8B-B14F-4D97-AF65-F5344CB8AC3E}">
        <p14:creationId xmlns:p14="http://schemas.microsoft.com/office/powerpoint/2010/main" val="189199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Checking understanding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85053"/>
          </a:xfrm>
        </p:spPr>
        <p:txBody>
          <a:bodyPr/>
          <a:lstStyle/>
          <a:p>
            <a:r>
              <a:rPr lang="en-GB" b="1" dirty="0" smtClean="0"/>
              <a:t>Multiple choice hinges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97496" y="2676940"/>
            <a:ext cx="93427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rebuchet MS" panose="020B0603020202020204" pitchFamily="34" charset="0"/>
              </a:rPr>
              <a:t>Which three of these sentences use the apostrophe of possession correctly? </a:t>
            </a:r>
            <a:endParaRPr lang="en-GB" sz="2400" dirty="0">
              <a:latin typeface="Trebuchet MS" panose="020B0603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97496" y="3498578"/>
            <a:ext cx="93957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I accidentally dented the mans’ car.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Jack’s cat went missing.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The tip of Paige’s pencil had broken.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The </a:t>
            </a:r>
            <a:r>
              <a:rPr lang="en-GB" sz="2400" dirty="0" err="1" smtClean="0">
                <a:latin typeface="Trebuchet MS" panose="020B0603020202020204" pitchFamily="34" charset="0"/>
              </a:rPr>
              <a:t>childrens</a:t>
            </a:r>
            <a:r>
              <a:rPr lang="en-GB" sz="2400" dirty="0" smtClean="0">
                <a:latin typeface="Trebuchet MS" panose="020B0603020202020204" pitchFamily="34" charset="0"/>
              </a:rPr>
              <a:t>’ playground was large and colourful.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Sam’s goal won the match.</a:t>
            </a:r>
          </a:p>
        </p:txBody>
      </p:sp>
    </p:spTree>
    <p:extLst>
      <p:ext uri="{BB962C8B-B14F-4D97-AF65-F5344CB8AC3E}">
        <p14:creationId xmlns:p14="http://schemas.microsoft.com/office/powerpoint/2010/main" val="185285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Checking understanding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85053"/>
          </a:xfrm>
        </p:spPr>
        <p:txBody>
          <a:bodyPr/>
          <a:lstStyle/>
          <a:p>
            <a:r>
              <a:rPr lang="en-GB" b="1" dirty="0" smtClean="0"/>
              <a:t>Multiple choice hinges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97496" y="2676940"/>
            <a:ext cx="9342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rebuchet MS" panose="020B0603020202020204" pitchFamily="34" charset="0"/>
              </a:rPr>
              <a:t>Liberal ideology…</a:t>
            </a:r>
            <a:endParaRPr lang="en-GB" sz="2400" dirty="0">
              <a:latin typeface="Trebuchet MS" panose="020B0603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97496" y="3498578"/>
            <a:ext cx="93957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Was invented in the eighteenth century to serve the interests of the British Liberal Party.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Developed as a hostile response to the emergence of industrial capitalism.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Is a compromise between socialism and conservatism.</a:t>
            </a:r>
          </a:p>
          <a:p>
            <a:pPr marL="457200" indent="-457200">
              <a:buAutoNum type="alphaUcPeriod"/>
            </a:pPr>
            <a:r>
              <a:rPr lang="en-GB" sz="2400" dirty="0" smtClean="0">
                <a:latin typeface="Trebuchet MS" panose="020B0603020202020204" pitchFamily="34" charset="0"/>
              </a:rPr>
              <a:t>Is a long-established creed which focuses on individual freedom.</a:t>
            </a:r>
          </a:p>
        </p:txBody>
      </p:sp>
    </p:spTree>
    <p:extLst>
      <p:ext uri="{BB962C8B-B14F-4D97-AF65-F5344CB8AC3E}">
        <p14:creationId xmlns:p14="http://schemas.microsoft.com/office/powerpoint/2010/main" val="393492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Checking understanding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 multiple choice questions can be used to check understanding of </a:t>
            </a:r>
            <a:r>
              <a:rPr lang="en-GB" i="1" dirty="0" smtClean="0"/>
              <a:t>simple ideas </a:t>
            </a:r>
            <a:r>
              <a:rPr lang="en-GB" dirty="0" smtClean="0"/>
              <a:t>and of more </a:t>
            </a:r>
            <a:r>
              <a:rPr lang="en-GB" i="1" dirty="0" smtClean="0"/>
              <a:t>sophisticated concepts</a:t>
            </a:r>
            <a:r>
              <a:rPr lang="en-GB" dirty="0" smtClean="0"/>
              <a:t>.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 smtClean="0"/>
              <a:t>A series of multiple choice questions can give the teacher far deeper information about student understanding than having to read through an essay</a:t>
            </a:r>
          </a:p>
          <a:p>
            <a:pPr lvl="1"/>
            <a:r>
              <a:rPr lang="en-GB" dirty="0" smtClean="0"/>
              <a:t>So less time spent marking</a:t>
            </a:r>
          </a:p>
          <a:p>
            <a:pPr lvl="1"/>
            <a:r>
              <a:rPr lang="en-GB" dirty="0" smtClean="0"/>
              <a:t>More specific feedback</a:t>
            </a:r>
          </a:p>
          <a:p>
            <a:pPr lvl="1"/>
            <a:r>
              <a:rPr lang="en-GB" dirty="0" smtClean="0"/>
              <a:t>A better understanding of where the class is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418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Active Assessment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True or False?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Odd-one-out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Card sorts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Matching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Concept cartoons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KWL grids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Balloon debates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Deliberate mistakes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Rumours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Diamond nines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Graphic organisers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Compare and contrasts</a:t>
            </a:r>
          </a:p>
          <a:p>
            <a:endParaRPr lang="en-GB" dirty="0">
              <a:latin typeface="Trebuchet MS" panose="020B0603020202020204" pitchFamily="34" charset="0"/>
            </a:endParaRPr>
          </a:p>
        </p:txBody>
      </p:sp>
      <p:pic>
        <p:nvPicPr>
          <p:cNvPr id="4" name="Picture 2" descr="https://images-na.ssl-images-amazon.com/images/I/51wyJIp24HL._SX350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035" y="1854617"/>
            <a:ext cx="3352800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91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9" t="13528" r="28182" b="8219"/>
          <a:stretch/>
        </p:blipFill>
        <p:spPr bwMode="auto">
          <a:xfrm>
            <a:off x="2186973" y="437322"/>
            <a:ext cx="8228787" cy="61749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37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ALL students to think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876800" y="3790122"/>
            <a:ext cx="2623930" cy="104692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latin typeface="Trebuchet MS" panose="020B0603020202020204" pitchFamily="34" charset="0"/>
              </a:rPr>
              <a:t>Formative assessment</a:t>
            </a:r>
            <a:endParaRPr lang="en-GB" sz="2800" b="1" dirty="0">
              <a:latin typeface="Trebuchet MS" panose="020B0603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666382" y="4989442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rebuchet MS" panose="020B0603020202020204" pitchFamily="34" charset="0"/>
              </a:rPr>
              <a:t>Show-me boards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890052" y="4989444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Multiple choice questions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666382" y="3790121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rebuchet MS" panose="020B0603020202020204" pitchFamily="34" charset="0"/>
              </a:rPr>
              <a:t>“Chat to a partner”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060712" y="3790121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Exit passes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66382" y="2610678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rebuchet MS" panose="020B0603020202020204" pitchFamily="34" charset="0"/>
              </a:rPr>
              <a:t>Pose, pause, pounce, bounce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54087" y="4989443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Active Assessment activities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054087" y="2610679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Learning intention</a:t>
            </a:r>
          </a:p>
          <a:p>
            <a:pPr algn="ctr"/>
            <a:r>
              <a:rPr lang="en-GB" dirty="0" smtClean="0">
                <a:latin typeface="Trebuchet MS" panose="020B0603020202020204" pitchFamily="34" charset="0"/>
              </a:rPr>
              <a:t>&amp; </a:t>
            </a:r>
            <a:r>
              <a:rPr lang="en-GB" dirty="0">
                <a:latin typeface="Trebuchet MS" panose="020B0603020202020204" pitchFamily="34" charset="0"/>
              </a:rPr>
              <a:t>s</a:t>
            </a:r>
            <a:r>
              <a:rPr lang="en-GB" dirty="0" smtClean="0">
                <a:latin typeface="Trebuchet MS" panose="020B0603020202020204" pitchFamily="34" charset="0"/>
              </a:rPr>
              <a:t>uccess </a:t>
            </a:r>
            <a:r>
              <a:rPr lang="en-GB" dirty="0" smtClean="0">
                <a:latin typeface="Trebuchet MS" panose="020B0603020202020204" pitchFamily="34" charset="0"/>
              </a:rPr>
              <a:t>criteria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890052" y="2597427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rebuchet MS" panose="020B0603020202020204" pitchFamily="34" charset="0"/>
              </a:rPr>
              <a:t>Traffic-light colours</a:t>
            </a:r>
          </a:p>
        </p:txBody>
      </p:sp>
    </p:spTree>
    <p:extLst>
      <p:ext uri="{BB962C8B-B14F-4D97-AF65-F5344CB8AC3E}">
        <p14:creationId xmlns:p14="http://schemas.microsoft.com/office/powerpoint/2010/main" val="144553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5857"/>
            <a:ext cx="5681870" cy="1325563"/>
          </a:xfrm>
        </p:spPr>
        <p:txBody>
          <a:bodyPr/>
          <a:lstStyle/>
          <a:p>
            <a:r>
              <a:rPr lang="en-GB" dirty="0" smtClean="0"/>
              <a:t>Formative Assessment Toolkit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876800" y="4094918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Formative assessment</a:t>
            </a:r>
            <a:endParaRPr lang="en-GB" sz="2800" b="1" dirty="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666382" y="5294238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rebuchet MS" panose="020B0603020202020204" pitchFamily="34" charset="0"/>
              </a:rPr>
              <a:t>Show-me boards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890052" y="5294240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Multiple choice questions</a:t>
            </a:r>
            <a:endParaRPr lang="en-GB" dirty="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666382" y="4094917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rebuchet MS" panose="020B0603020202020204" pitchFamily="34" charset="0"/>
              </a:rPr>
              <a:t>“Chat to a partner”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060712" y="4094917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Exit passes</a:t>
            </a:r>
            <a:endParaRPr lang="en-GB" dirty="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66382" y="2915474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rebuchet MS" panose="020B0603020202020204" pitchFamily="34" charset="0"/>
              </a:rPr>
              <a:t>Pose, pause, pounce, bounce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54087" y="5294239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Active Assessment activities</a:t>
            </a:r>
            <a:endParaRPr lang="en-GB" dirty="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054087" y="2915475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Learning intention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&amp; success criteria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890052" y="2902223"/>
            <a:ext cx="2623930" cy="10469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Traffic-light colours</a:t>
            </a:r>
            <a:endParaRPr lang="en-GB" dirty="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7123594" y="371858"/>
            <a:ext cx="4386988" cy="1900663"/>
            <a:chOff x="6792294" y="663402"/>
            <a:chExt cx="4386988" cy="1900663"/>
          </a:xfrm>
        </p:grpSpPr>
        <p:sp>
          <p:nvSpPr>
            <p:cNvPr id="13" name="Oval 12"/>
            <p:cNvSpPr/>
            <p:nvPr/>
          </p:nvSpPr>
          <p:spPr>
            <a:xfrm>
              <a:off x="6830419" y="663402"/>
              <a:ext cx="1340622" cy="1232261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rebuchet MS" panose="020B070302020209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288158" y="663402"/>
              <a:ext cx="1340622" cy="123226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rebuchet MS" panose="020B070302020209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9759148" y="663402"/>
              <a:ext cx="1340622" cy="123226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rebuchet MS" panose="020B070302020209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792294" y="2040845"/>
              <a:ext cx="4386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Trebuchet MS" panose="020B0603020202020204" pitchFamily="34" charset="0"/>
                </a:rPr>
                <a:t>10, 9, 8, 7, 6, 5, 4, 3, 2, 1</a:t>
              </a:r>
              <a:endParaRPr lang="en-GB" sz="2800" dirty="0">
                <a:latin typeface="Trebuchet MS" panose="020B06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358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Regular formative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Learning Rainforest: </a:t>
            </a:r>
            <a:r>
              <a:rPr lang="en-GB" b="1" dirty="0" smtClean="0"/>
              <a:t>Daily</a:t>
            </a:r>
            <a:r>
              <a:rPr lang="en-GB" b="1" dirty="0" smtClean="0"/>
              <a:t>, weekly, monthly review</a:t>
            </a:r>
          </a:p>
          <a:p>
            <a:endParaRPr lang="en-GB" dirty="0"/>
          </a:p>
          <a:p>
            <a:r>
              <a:rPr lang="en-GB" dirty="0" smtClean="0"/>
              <a:t>Dylan </a:t>
            </a:r>
            <a:r>
              <a:rPr lang="en-GB" dirty="0" err="1" smtClean="0"/>
              <a:t>Wiliam</a:t>
            </a:r>
            <a:r>
              <a:rPr lang="en-GB" dirty="0"/>
              <a:t> </a:t>
            </a:r>
            <a:r>
              <a:rPr lang="en-GB" dirty="0" smtClean="0"/>
              <a:t>highlights the importance of formative assessment:</a:t>
            </a:r>
          </a:p>
          <a:p>
            <a:pPr lvl="1"/>
            <a:r>
              <a:rPr lang="en-GB" b="1" dirty="0"/>
              <a:t>Minute-by-minute</a:t>
            </a:r>
            <a:endParaRPr lang="en-GB" dirty="0"/>
          </a:p>
          <a:p>
            <a:pPr lvl="1"/>
            <a:r>
              <a:rPr lang="en-GB" b="1" dirty="0"/>
              <a:t>Lesson-by-lesson</a:t>
            </a:r>
            <a:endParaRPr lang="en-GB" dirty="0"/>
          </a:p>
          <a:p>
            <a:pPr lvl="1"/>
            <a:r>
              <a:rPr lang="en-GB" b="1" dirty="0"/>
              <a:t>Week-by-week</a:t>
            </a:r>
            <a:endParaRPr lang="en-GB" dirty="0"/>
          </a:p>
          <a:p>
            <a:pPr lvl="1"/>
            <a:r>
              <a:rPr lang="en-GB" b="1" dirty="0"/>
              <a:t>Topic-by-topic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7360501" y="4606628"/>
            <a:ext cx="4386988" cy="1900663"/>
            <a:chOff x="6792294" y="663402"/>
            <a:chExt cx="4386988" cy="1900663"/>
          </a:xfrm>
        </p:grpSpPr>
        <p:sp>
          <p:nvSpPr>
            <p:cNvPr id="5" name="Oval 4"/>
            <p:cNvSpPr/>
            <p:nvPr/>
          </p:nvSpPr>
          <p:spPr>
            <a:xfrm>
              <a:off x="6830419" y="663402"/>
              <a:ext cx="1340622" cy="1232261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rebuchet MS" panose="020B070302020209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8288158" y="663402"/>
              <a:ext cx="1340622" cy="123226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rebuchet MS" panose="020B0703020202090204" pitchFamily="34" charset="0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9759148" y="663402"/>
              <a:ext cx="1340622" cy="123226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rebuchet MS" panose="020B070302020209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792294" y="2040845"/>
              <a:ext cx="4386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Trebuchet MS" panose="020B0603020202020204" pitchFamily="34" charset="0"/>
                </a:rPr>
                <a:t>10, 9, 8, 7, 6, 5, 4, 3, 2, 1</a:t>
              </a:r>
              <a:endParaRPr lang="en-GB" sz="2800" dirty="0">
                <a:latin typeface="Trebuchet MS" panose="020B06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662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Repeat and consolidate some of the teaching and learning themes we have looked at and discussed over the past 18 months.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Get you to think more about how messages from internationa</a:t>
            </a:r>
            <a:r>
              <a:rPr lang="en-GB" dirty="0" smtClean="0"/>
              <a:t>l research can help you to make teaching and learning in your classroom (even) better.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52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Exit Passes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(For me) Evaluation of this session.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(For you) What you are going to do as a result of this session.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845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9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4028</TotalTime>
  <Words>2577</Words>
  <Application>Microsoft Office PowerPoint</Application>
  <PresentationFormat>Custom</PresentationFormat>
  <Paragraphs>493</Paragraphs>
  <Slides>63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4" baseType="lpstr">
      <vt:lpstr>Office Theme</vt:lpstr>
      <vt:lpstr>Towards great teaching</vt:lpstr>
      <vt:lpstr>Aims</vt:lpstr>
      <vt:lpstr>February 2018 In-Service</vt:lpstr>
      <vt:lpstr>PowerPoint Presentation</vt:lpstr>
      <vt:lpstr>How do we ensure great teaching?</vt:lpstr>
      <vt:lpstr>How do we ensure great teaching?</vt:lpstr>
      <vt:lpstr>Your classroom</vt:lpstr>
      <vt:lpstr>Professional Learning</vt:lpstr>
      <vt:lpstr>PowerPoint Presentation</vt:lpstr>
      <vt:lpstr>What is “learning”?</vt:lpstr>
      <vt:lpstr>PowerPoint Presentation</vt:lpstr>
      <vt:lpstr>The Sutton Trust</vt:lpstr>
      <vt:lpstr>The Sutton Trust</vt:lpstr>
      <vt:lpstr>PowerPoint Presentation</vt:lpstr>
      <vt:lpstr>PowerPoint Presentation</vt:lpstr>
      <vt:lpstr>Odd one out?</vt:lpstr>
      <vt:lpstr>Effect Sizes</vt:lpstr>
      <vt:lpstr>John Hattie’s Effect Sizes</vt:lpstr>
      <vt:lpstr>Effect sizes</vt:lpstr>
      <vt:lpstr>Effect sizes</vt:lpstr>
      <vt:lpstr>The practice of teaching</vt:lpstr>
      <vt:lpstr>Effectiveness of these practices?</vt:lpstr>
      <vt:lpstr>Effectiveness of these practices?</vt:lpstr>
      <vt:lpstr>“Teacher clarity” (0.75)</vt:lpstr>
      <vt:lpstr>“Teacher clarity” (0.75)</vt:lpstr>
      <vt:lpstr>Effectiveness of these practices?</vt:lpstr>
      <vt:lpstr>Direct Instruction</vt:lpstr>
      <vt:lpstr>“Direct instruction” (0.75)</vt:lpstr>
      <vt:lpstr>Effectiveness of these practices?</vt:lpstr>
      <vt:lpstr>“Spaced vs mass practice” (0.6)</vt:lpstr>
      <vt:lpstr>Effectiveness of these practices?</vt:lpstr>
      <vt:lpstr>Effectiveness of these practices?</vt:lpstr>
      <vt:lpstr>Link to Dylan Wiliam</vt:lpstr>
      <vt:lpstr>“Formative evaluation” (0.9)</vt:lpstr>
      <vt:lpstr>John Hattie’s Effect Sizes</vt:lpstr>
      <vt:lpstr>Knowledge or skills?</vt:lpstr>
      <vt:lpstr>PowerPoint Presentation</vt:lpstr>
      <vt:lpstr>Memory</vt:lpstr>
      <vt:lpstr>The importance of long-term memory</vt:lpstr>
      <vt:lpstr>Freeing-up working memory</vt:lpstr>
      <vt:lpstr>“Skills”</vt:lpstr>
      <vt:lpstr>“Skills”</vt:lpstr>
      <vt:lpstr>The necessity of knowledge</vt:lpstr>
      <vt:lpstr>The link to great teaching</vt:lpstr>
      <vt:lpstr>How I Wish I’d Taught Maths  – Craig Barton</vt:lpstr>
      <vt:lpstr>The Learning Rainforest</vt:lpstr>
      <vt:lpstr>The Learning Rainforest</vt:lpstr>
      <vt:lpstr>Building the knowledge structure</vt:lpstr>
      <vt:lpstr>Building the knowledge structure</vt:lpstr>
      <vt:lpstr>Checking understanding</vt:lpstr>
      <vt:lpstr>Checking understanding</vt:lpstr>
      <vt:lpstr>Checking understanding</vt:lpstr>
      <vt:lpstr>Checking understanding</vt:lpstr>
      <vt:lpstr>Checking understanding</vt:lpstr>
      <vt:lpstr>Checking understanding</vt:lpstr>
      <vt:lpstr>Active Assessment</vt:lpstr>
      <vt:lpstr>PowerPoint Presentation</vt:lpstr>
      <vt:lpstr>Getting ALL students to think</vt:lpstr>
      <vt:lpstr>Formative Assessment Toolkit</vt:lpstr>
      <vt:lpstr>Regular formative assessment</vt:lpstr>
      <vt:lpstr>Aims</vt:lpstr>
      <vt:lpstr>Exit Passes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Collaborative leadership</dc:title>
  <dc:creator>Mr Robertson</dc:creator>
  <cp:lastModifiedBy>Bruce Robertson</cp:lastModifiedBy>
  <cp:revision>101</cp:revision>
  <cp:lastPrinted>2018-09-03T13:10:43Z</cp:lastPrinted>
  <dcterms:created xsi:type="dcterms:W3CDTF">2018-04-13T14:14:55Z</dcterms:created>
  <dcterms:modified xsi:type="dcterms:W3CDTF">2018-09-03T13:31:36Z</dcterms:modified>
</cp:coreProperties>
</file>