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8"/>
  </p:notesMasterIdLst>
  <p:sldIdLst>
    <p:sldId id="256" r:id="rId2"/>
    <p:sldId id="258" r:id="rId3"/>
    <p:sldId id="259" r:id="rId4"/>
    <p:sldId id="279" r:id="rId5"/>
    <p:sldId id="270" r:id="rId6"/>
    <p:sldId id="280" r:id="rId7"/>
    <p:sldId id="296" r:id="rId8"/>
    <p:sldId id="297" r:id="rId9"/>
    <p:sldId id="260" r:id="rId10"/>
    <p:sldId id="261" r:id="rId11"/>
    <p:sldId id="262" r:id="rId12"/>
    <p:sldId id="281" r:id="rId13"/>
    <p:sldId id="282" r:id="rId14"/>
    <p:sldId id="283" r:id="rId15"/>
    <p:sldId id="284" r:id="rId16"/>
    <p:sldId id="285" r:id="rId17"/>
    <p:sldId id="298" r:id="rId18"/>
    <p:sldId id="271" r:id="rId19"/>
    <p:sldId id="286" r:id="rId20"/>
    <p:sldId id="264" r:id="rId21"/>
    <p:sldId id="265" r:id="rId22"/>
    <p:sldId id="275" r:id="rId23"/>
    <p:sldId id="266" r:id="rId24"/>
    <p:sldId id="289" r:id="rId25"/>
    <p:sldId id="290" r:id="rId26"/>
    <p:sldId id="291" r:id="rId27"/>
    <p:sldId id="292" r:id="rId28"/>
    <p:sldId id="301" r:id="rId29"/>
    <p:sldId id="299" r:id="rId30"/>
    <p:sldId id="300" r:id="rId31"/>
    <p:sldId id="267" r:id="rId32"/>
    <p:sldId id="268" r:id="rId33"/>
    <p:sldId id="277" r:id="rId34"/>
    <p:sldId id="294" r:id="rId35"/>
    <p:sldId id="293" r:id="rId36"/>
    <p:sldId id="295" r:id="rId37"/>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C00CC"/>
    <a:srgbClr val="66FF33"/>
    <a:srgbClr val="FF99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31"/>
    <p:restoredTop sz="93606" autoAdjust="0"/>
  </p:normalViewPr>
  <p:slideViewPr>
    <p:cSldViewPr snapToGrid="0" snapToObjects="1">
      <p:cViewPr>
        <p:scale>
          <a:sx n="72" d="100"/>
          <a:sy n="72" d="100"/>
        </p:scale>
        <p:origin x="-342"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3DF087A4-70D4-C048-B5FF-D790F2AE10A9}" type="datetimeFigureOut">
              <a:rPr lang="en-US" smtClean="0"/>
              <a:t>9/6/2018</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0E0DF7F2-AED6-6640-B323-9486A70B18F3}" type="slidenum">
              <a:rPr lang="en-US" smtClean="0"/>
              <a:t>‹#›</a:t>
            </a:fld>
            <a:endParaRPr lang="en-US"/>
          </a:p>
        </p:txBody>
      </p:sp>
    </p:spTree>
    <p:extLst>
      <p:ext uri="{BB962C8B-B14F-4D97-AF65-F5344CB8AC3E}">
        <p14:creationId xmlns:p14="http://schemas.microsoft.com/office/powerpoint/2010/main" val="1190548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t>1</a:t>
            </a:fld>
            <a:endParaRPr lang="en-US"/>
          </a:p>
        </p:txBody>
      </p:sp>
    </p:spTree>
    <p:extLst>
      <p:ext uri="{BB962C8B-B14F-4D97-AF65-F5344CB8AC3E}">
        <p14:creationId xmlns:p14="http://schemas.microsoft.com/office/powerpoint/2010/main" val="3990616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B11E716-9380-4630-99BC-064A9D91880E}" type="slidenum">
              <a:rPr lang="en-GB" smtClean="0"/>
              <a:t>3</a:t>
            </a:fld>
            <a:endParaRPr lang="en-GB"/>
          </a:p>
        </p:txBody>
      </p:sp>
    </p:spTree>
    <p:extLst>
      <p:ext uri="{BB962C8B-B14F-4D97-AF65-F5344CB8AC3E}">
        <p14:creationId xmlns:p14="http://schemas.microsoft.com/office/powerpoint/2010/main" val="3435050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957AEB-1632-9B47-8006-CF636A99C7CD}"/>
              </a:ext>
            </a:extLst>
          </p:cNvPr>
          <p:cNvSpPr>
            <a:spLocks noGrp="1"/>
          </p:cNvSpPr>
          <p:nvPr>
            <p:ph type="ctrTitle"/>
          </p:nvPr>
        </p:nvSpPr>
        <p:spPr>
          <a:xfrm>
            <a:off x="1524000" y="1122363"/>
            <a:ext cx="9144000" cy="2387600"/>
          </a:xfrm>
        </p:spPr>
        <p:txBody>
          <a:bodyPr anchor="b"/>
          <a:lstStyle>
            <a:lvl1pPr algn="ctr">
              <a:defRPr sz="6000" b="1">
                <a:solidFill>
                  <a:srgbClr val="0070C0"/>
                </a:solidFill>
                <a:latin typeface="Trebuchet MS" panose="020B070302020209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xmlns="" id="{F096213E-53A6-DC4A-BC93-F8F4F0C8F571}"/>
              </a:ext>
            </a:extLst>
          </p:cNvPr>
          <p:cNvSpPr>
            <a:spLocks noGrp="1"/>
          </p:cNvSpPr>
          <p:nvPr>
            <p:ph type="subTitle" idx="1"/>
          </p:nvPr>
        </p:nvSpPr>
        <p:spPr>
          <a:xfrm>
            <a:off x="1524000" y="3602038"/>
            <a:ext cx="9144000" cy="1655762"/>
          </a:xfrm>
        </p:spPr>
        <p:txBody>
          <a:bodyPr/>
          <a:lstStyle>
            <a:lvl1pPr marL="0" indent="0" algn="ctr">
              <a:buNone/>
              <a:defRPr sz="2400">
                <a:latin typeface="Trebuchet MS" panose="020B070302020209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B281974C-5322-3B4B-8154-A96ECE49EF96}"/>
              </a:ext>
            </a:extLst>
          </p:cNvPr>
          <p:cNvSpPr>
            <a:spLocks noGrp="1"/>
          </p:cNvSpPr>
          <p:nvPr>
            <p:ph type="dt" sz="half" idx="10"/>
          </p:nvPr>
        </p:nvSpPr>
        <p:spPr/>
        <p:txBody>
          <a:bodyPr/>
          <a:lstStyle>
            <a:lvl1pPr>
              <a:defRPr>
                <a:latin typeface="Trebuchet MS" panose="020B0703020202090204" pitchFamily="34" charset="0"/>
              </a:defRPr>
            </a:lvl1pPr>
          </a:lstStyle>
          <a:p>
            <a:fld id="{92222B57-0EAB-204F-9ED8-C72FF5686F9E}" type="datetimeFigureOut">
              <a:rPr lang="en-US" smtClean="0"/>
              <a:pPr/>
              <a:t>9/6/2018</a:t>
            </a:fld>
            <a:endParaRPr lang="en-US"/>
          </a:p>
        </p:txBody>
      </p:sp>
      <p:sp>
        <p:nvSpPr>
          <p:cNvPr id="5" name="Footer Placeholder 4">
            <a:extLst>
              <a:ext uri="{FF2B5EF4-FFF2-40B4-BE49-F238E27FC236}">
                <a16:creationId xmlns:a16="http://schemas.microsoft.com/office/drawing/2014/main" xmlns="" id="{C1698898-6630-2C4B-BFA5-317DD6434A2D}"/>
              </a:ext>
            </a:extLst>
          </p:cNvPr>
          <p:cNvSpPr>
            <a:spLocks noGrp="1"/>
          </p:cNvSpPr>
          <p:nvPr>
            <p:ph type="ftr" sz="quarter" idx="11"/>
          </p:nvPr>
        </p:nvSpPr>
        <p:spPr/>
        <p:txBody>
          <a:bodyPr/>
          <a:lstStyle>
            <a:lvl1pPr>
              <a:defRPr>
                <a:latin typeface="Trebuchet MS" panose="020B0703020202090204" pitchFamily="34" charset="0"/>
              </a:defRPr>
            </a:lvl1pPr>
          </a:lstStyle>
          <a:p>
            <a:endParaRPr lang="en-US"/>
          </a:p>
        </p:txBody>
      </p:sp>
      <p:sp>
        <p:nvSpPr>
          <p:cNvPr id="6" name="Slide Number Placeholder 5">
            <a:extLst>
              <a:ext uri="{FF2B5EF4-FFF2-40B4-BE49-F238E27FC236}">
                <a16:creationId xmlns:a16="http://schemas.microsoft.com/office/drawing/2014/main" xmlns="" id="{26A2AA8C-C600-B54A-B506-749906E7CA66}"/>
              </a:ext>
            </a:extLst>
          </p:cNvPr>
          <p:cNvSpPr>
            <a:spLocks noGrp="1"/>
          </p:cNvSpPr>
          <p:nvPr>
            <p:ph type="sldNum" sz="quarter" idx="12"/>
          </p:nvPr>
        </p:nvSpPr>
        <p:spPr/>
        <p:txBody>
          <a:bodyPr/>
          <a:lstStyle>
            <a:lvl1pPr>
              <a:defRPr>
                <a:latin typeface="Trebuchet MS" panose="020B0703020202090204" pitchFamily="34" charset="0"/>
              </a:defRPr>
            </a:lvl1pPr>
          </a:lstStyle>
          <a:p>
            <a:fld id="{AC573AE6-EFD5-C947-B157-950CC31B1A93}" type="slidenum">
              <a:rPr lang="en-US" smtClean="0"/>
              <a:pPr/>
              <a:t>‹#›</a:t>
            </a:fld>
            <a:endParaRPr lang="en-US"/>
          </a:p>
        </p:txBody>
      </p:sp>
    </p:spTree>
    <p:extLst>
      <p:ext uri="{BB962C8B-B14F-4D97-AF65-F5344CB8AC3E}">
        <p14:creationId xmlns:p14="http://schemas.microsoft.com/office/powerpoint/2010/main" val="3023564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856AE4-020D-184D-90BB-F4AFC0EC0CDD}"/>
              </a:ext>
            </a:extLst>
          </p:cNvPr>
          <p:cNvSpPr>
            <a:spLocks noGrp="1"/>
          </p:cNvSpPr>
          <p:nvPr>
            <p:ph type="title"/>
          </p:nvPr>
        </p:nvSpPr>
        <p:spPr>
          <a:xfrm>
            <a:off x="838200" y="245857"/>
            <a:ext cx="10515600" cy="1325563"/>
          </a:xfrm>
        </p:spPr>
        <p:txBody>
          <a:bodyPr/>
          <a:lstStyle>
            <a:lvl1pPr>
              <a:defRPr b="1">
                <a:solidFill>
                  <a:srgbClr val="0070C0"/>
                </a:solidFill>
                <a:latin typeface="Trebuchet MS" panose="020B070302020209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xmlns="" id="{8417449C-5030-A94F-B6D3-5621082147F0}"/>
              </a:ext>
            </a:extLst>
          </p:cNvPr>
          <p:cNvSpPr>
            <a:spLocks noGrp="1"/>
          </p:cNvSpPr>
          <p:nvPr>
            <p:ph idx="1"/>
          </p:nvPr>
        </p:nvSpPr>
        <p:spPr/>
        <p:txBody>
          <a:bodyPr/>
          <a:lstStyle>
            <a:lvl1pPr>
              <a:defRPr>
                <a:latin typeface="Trebuchet MS" panose="020B0703020202090204" pitchFamily="34" charset="0"/>
              </a:defRPr>
            </a:lvl1pPr>
            <a:lvl2pPr>
              <a:defRPr>
                <a:latin typeface="Trebuchet MS" panose="020B0703020202090204" pitchFamily="34" charset="0"/>
              </a:defRPr>
            </a:lvl2pPr>
            <a:lvl3pPr>
              <a:defRPr>
                <a:latin typeface="Trebuchet MS" panose="020B0703020202090204" pitchFamily="34" charset="0"/>
              </a:defRPr>
            </a:lvl3pPr>
            <a:lvl4pPr>
              <a:defRPr>
                <a:latin typeface="Trebuchet MS" panose="020B0703020202090204" pitchFamily="34" charset="0"/>
              </a:defRPr>
            </a:lvl4pPr>
            <a:lvl5pPr>
              <a:defRPr>
                <a:latin typeface="Trebuchet MS" panose="020B070302020209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2C4DA83-53EB-564D-B8E3-037A2CF90987}"/>
              </a:ext>
            </a:extLst>
          </p:cNvPr>
          <p:cNvSpPr>
            <a:spLocks noGrp="1"/>
          </p:cNvSpPr>
          <p:nvPr>
            <p:ph type="dt" sz="half" idx="10"/>
          </p:nvPr>
        </p:nvSpPr>
        <p:spPr/>
        <p:txBody>
          <a:bodyPr/>
          <a:lstStyle>
            <a:lvl1pPr>
              <a:defRPr>
                <a:latin typeface="Trebuchet MS" panose="020B0703020202090204" pitchFamily="34" charset="0"/>
              </a:defRPr>
            </a:lvl1pPr>
          </a:lstStyle>
          <a:p>
            <a:fld id="{92222B57-0EAB-204F-9ED8-C72FF5686F9E}" type="datetimeFigureOut">
              <a:rPr lang="en-US" smtClean="0"/>
              <a:pPr/>
              <a:t>9/6/2018</a:t>
            </a:fld>
            <a:endParaRPr lang="en-US"/>
          </a:p>
        </p:txBody>
      </p:sp>
      <p:sp>
        <p:nvSpPr>
          <p:cNvPr id="5" name="Footer Placeholder 4">
            <a:extLst>
              <a:ext uri="{FF2B5EF4-FFF2-40B4-BE49-F238E27FC236}">
                <a16:creationId xmlns:a16="http://schemas.microsoft.com/office/drawing/2014/main" xmlns="" id="{703EBCE7-1DEB-564B-8E57-0FBE9F2E5086}"/>
              </a:ext>
            </a:extLst>
          </p:cNvPr>
          <p:cNvSpPr>
            <a:spLocks noGrp="1"/>
          </p:cNvSpPr>
          <p:nvPr>
            <p:ph type="ftr" sz="quarter" idx="11"/>
          </p:nvPr>
        </p:nvSpPr>
        <p:spPr/>
        <p:txBody>
          <a:bodyPr/>
          <a:lstStyle>
            <a:lvl1pPr>
              <a:defRPr>
                <a:latin typeface="Trebuchet MS" panose="020B0703020202090204" pitchFamily="34" charset="0"/>
              </a:defRPr>
            </a:lvl1pPr>
          </a:lstStyle>
          <a:p>
            <a:endParaRPr lang="en-US"/>
          </a:p>
        </p:txBody>
      </p:sp>
      <p:sp>
        <p:nvSpPr>
          <p:cNvPr id="6" name="Slide Number Placeholder 5">
            <a:extLst>
              <a:ext uri="{FF2B5EF4-FFF2-40B4-BE49-F238E27FC236}">
                <a16:creationId xmlns:a16="http://schemas.microsoft.com/office/drawing/2014/main" xmlns="" id="{BF230F6D-4741-7440-BF27-BB69F801F882}"/>
              </a:ext>
            </a:extLst>
          </p:cNvPr>
          <p:cNvSpPr>
            <a:spLocks noGrp="1"/>
          </p:cNvSpPr>
          <p:nvPr>
            <p:ph type="sldNum" sz="quarter" idx="12"/>
          </p:nvPr>
        </p:nvSpPr>
        <p:spPr/>
        <p:txBody>
          <a:bodyPr/>
          <a:lstStyle>
            <a:lvl1pPr>
              <a:defRPr>
                <a:latin typeface="Trebuchet MS" panose="020B0703020202090204" pitchFamily="34" charset="0"/>
              </a:defRPr>
            </a:lvl1pPr>
          </a:lstStyle>
          <a:p>
            <a:fld id="{AC573AE6-EFD5-C947-B157-950CC31B1A93}" type="slidenum">
              <a:rPr lang="en-US" smtClean="0"/>
              <a:pPr/>
              <a:t>‹#›</a:t>
            </a:fld>
            <a:endParaRPr lang="en-US"/>
          </a:p>
        </p:txBody>
      </p:sp>
      <p:cxnSp>
        <p:nvCxnSpPr>
          <p:cNvPr id="8" name="Straight Connector 7">
            <a:extLst>
              <a:ext uri="{FF2B5EF4-FFF2-40B4-BE49-F238E27FC236}">
                <a16:creationId xmlns:a16="http://schemas.microsoft.com/office/drawing/2014/main" xmlns="" id="{ECEC992D-2ADF-A74A-A6E0-0A06EA12DA92}"/>
              </a:ext>
            </a:extLst>
          </p:cNvPr>
          <p:cNvCxnSpPr/>
          <p:nvPr userDrawn="1"/>
        </p:nvCxnSpPr>
        <p:spPr>
          <a:xfrm>
            <a:off x="92765" y="1690688"/>
            <a:ext cx="11993218" cy="0"/>
          </a:xfrm>
          <a:prstGeom prst="line">
            <a:avLst/>
          </a:prstGeom>
          <a:ln w="254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172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66A596-0B7A-2F4B-B324-C41BC64E38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1DAB5EDE-36BA-F844-8A65-CBBB006C12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9234117F-0D95-914B-ADDC-86281FBBD886}"/>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5" name="Footer Placeholder 4">
            <a:extLst>
              <a:ext uri="{FF2B5EF4-FFF2-40B4-BE49-F238E27FC236}">
                <a16:creationId xmlns:a16="http://schemas.microsoft.com/office/drawing/2014/main" xmlns="" id="{C66755E6-3794-5343-BF3F-6B1EE76A6B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B23D259-4F0A-0E4E-8578-F57D57C55D18}"/>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853555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3872CF-6992-0D45-A5DA-28624A6102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861C29F-0160-354F-B20A-11DA17CF04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38C293E1-BE04-5144-8BCE-F6DB20C59B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1E42381-54BE-584B-A258-36000FCE16B3}"/>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6" name="Footer Placeholder 5">
            <a:extLst>
              <a:ext uri="{FF2B5EF4-FFF2-40B4-BE49-F238E27FC236}">
                <a16:creationId xmlns:a16="http://schemas.microsoft.com/office/drawing/2014/main" xmlns="" id="{7028C8A2-E395-6B4F-93DD-1C238DB903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05A65A5-44D5-D24F-927F-120847B306F8}"/>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3018490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9ACCF9-57C7-1E4A-AB43-995A918C163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FFF0B9B6-9148-5944-986B-70F251A9DA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EB6A777A-2791-BA47-9888-15D9492E0B7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6CE9611-847C-8F40-AA00-262DFEBA43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AF37BA8A-0754-E846-9392-DC79D28A90C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E08ED856-C55D-7C4C-8CD1-998570CDDFD0}"/>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8" name="Footer Placeholder 7">
            <a:extLst>
              <a:ext uri="{FF2B5EF4-FFF2-40B4-BE49-F238E27FC236}">
                <a16:creationId xmlns:a16="http://schemas.microsoft.com/office/drawing/2014/main" xmlns="" id="{1FC11F40-F171-464F-B330-4FBA9F074B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00F9E1C3-04FF-E944-98F6-91B291F18996}"/>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4223588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F40563-A126-A447-9AF6-897721B7410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044DF4FC-71B8-AB47-AD9D-CD17E30513D5}"/>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4" name="Footer Placeholder 3">
            <a:extLst>
              <a:ext uri="{FF2B5EF4-FFF2-40B4-BE49-F238E27FC236}">
                <a16:creationId xmlns:a16="http://schemas.microsoft.com/office/drawing/2014/main" xmlns="" id="{F22E9A20-9272-E841-88FA-90A670076F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ACCF721E-89C5-7640-936F-B7C2859AF234}"/>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2141257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D3F0C1B-B514-D643-AC6F-61DE2AB60E96}"/>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3" name="Footer Placeholder 2">
            <a:extLst>
              <a:ext uri="{FF2B5EF4-FFF2-40B4-BE49-F238E27FC236}">
                <a16:creationId xmlns:a16="http://schemas.microsoft.com/office/drawing/2014/main" xmlns="" id="{0C276D9C-9544-544F-84A3-7D139C60C2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D3ECADE-5451-B84A-8B7F-7FE0CF78FB9E}"/>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1574226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707F30-A7A8-0847-B299-D0DDE3D2A4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51024A8A-86EB-734A-99CE-3622C38DE7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092630CE-A371-B144-BDFC-71F29081EE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494C9E2-1886-434A-B1CB-1849E7CBA48B}"/>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6" name="Footer Placeholder 5">
            <a:extLst>
              <a:ext uri="{FF2B5EF4-FFF2-40B4-BE49-F238E27FC236}">
                <a16:creationId xmlns:a16="http://schemas.microsoft.com/office/drawing/2014/main" xmlns="" id="{13FA5662-CF44-BA45-A3CD-DEC1390EE5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40A542D-B8D7-914C-9C6B-69E683349312}"/>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536826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BD7E94-5636-3541-9448-DF57343AF1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B4DD235E-9EC4-344D-B609-F5225CA571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65325FB-A3CC-E84A-8208-FB85C1EF5A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4D10C21-079E-DD42-93D1-5E368743C128}"/>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6" name="Footer Placeholder 5">
            <a:extLst>
              <a:ext uri="{FF2B5EF4-FFF2-40B4-BE49-F238E27FC236}">
                <a16:creationId xmlns:a16="http://schemas.microsoft.com/office/drawing/2014/main" xmlns="" id="{49FE14E4-410A-5244-B253-83F8222843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5C356CE3-6310-B242-AB3A-49E31087C42C}"/>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3482244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8F9F2C-03C1-B246-85FF-F332A05879E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786684B-A8B9-A54A-A074-B11DA023A2B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8B8536A-F7E9-B649-8D79-051982FD22EF}"/>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5" name="Footer Placeholder 4">
            <a:extLst>
              <a:ext uri="{FF2B5EF4-FFF2-40B4-BE49-F238E27FC236}">
                <a16:creationId xmlns:a16="http://schemas.microsoft.com/office/drawing/2014/main" xmlns="" id="{E0EBECEE-DC71-B940-8FDB-754E034337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43A3489-8465-F841-A0FB-0A4E830F6C83}"/>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534903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9B3C584-8DF0-3D4A-9ED5-9FB2B2FC8E4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71044304-609E-0B46-9741-DDB05133114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52C595D-0346-0646-8D87-3E611ECBA88D}"/>
              </a:ext>
            </a:extLst>
          </p:cNvPr>
          <p:cNvSpPr>
            <a:spLocks noGrp="1"/>
          </p:cNvSpPr>
          <p:nvPr>
            <p:ph type="dt" sz="half" idx="10"/>
          </p:nvPr>
        </p:nvSpPr>
        <p:spPr/>
        <p:txBody>
          <a:bodyPr/>
          <a:lstStyle/>
          <a:p>
            <a:fld id="{92222B57-0EAB-204F-9ED8-C72FF5686F9E}" type="datetimeFigureOut">
              <a:rPr lang="en-US" smtClean="0"/>
              <a:t>9/6/2018</a:t>
            </a:fld>
            <a:endParaRPr lang="en-US"/>
          </a:p>
        </p:txBody>
      </p:sp>
      <p:sp>
        <p:nvSpPr>
          <p:cNvPr id="5" name="Footer Placeholder 4">
            <a:extLst>
              <a:ext uri="{FF2B5EF4-FFF2-40B4-BE49-F238E27FC236}">
                <a16:creationId xmlns:a16="http://schemas.microsoft.com/office/drawing/2014/main" xmlns="" id="{ABC707FD-4FEE-6C44-8849-8935F5702D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AFF68D0-53D9-A144-A286-883DCCBC26EA}"/>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1111405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0A481D3-EF6A-064D-9775-DC6429C8FE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6DCA65DB-EB45-FD46-B994-85C890B539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1967C9B-2519-2849-B9C7-07F5F56FCB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222B57-0EAB-204F-9ED8-C72FF5686F9E}" type="datetimeFigureOut">
              <a:rPr lang="en-US" smtClean="0"/>
              <a:t>9/6/2018</a:t>
            </a:fld>
            <a:endParaRPr lang="en-US"/>
          </a:p>
        </p:txBody>
      </p:sp>
      <p:sp>
        <p:nvSpPr>
          <p:cNvPr id="5" name="Footer Placeholder 4">
            <a:extLst>
              <a:ext uri="{FF2B5EF4-FFF2-40B4-BE49-F238E27FC236}">
                <a16:creationId xmlns:a16="http://schemas.microsoft.com/office/drawing/2014/main" xmlns="" id="{C3B12263-A6BE-114D-AA7C-FA80F77F95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3779CE9-3DC1-404F-81EC-DED1678FAE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3AE6-EFD5-C947-B157-950CC31B1A93}" type="slidenum">
              <a:rPr lang="en-US" smtClean="0"/>
              <a:t>‹#›</a:t>
            </a:fld>
            <a:endParaRPr lang="en-US"/>
          </a:p>
        </p:txBody>
      </p:sp>
    </p:spTree>
    <p:extLst>
      <p:ext uri="{BB962C8B-B14F-4D97-AF65-F5344CB8AC3E}">
        <p14:creationId xmlns:p14="http://schemas.microsoft.com/office/powerpoint/2010/main" val="364093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9D22A0-A86B-644A-BCFC-66CCA195F3D4}"/>
              </a:ext>
            </a:extLst>
          </p:cNvPr>
          <p:cNvSpPr>
            <a:spLocks noGrp="1"/>
          </p:cNvSpPr>
          <p:nvPr>
            <p:ph type="ctrTitle"/>
          </p:nvPr>
        </p:nvSpPr>
        <p:spPr>
          <a:xfrm>
            <a:off x="649357" y="2222279"/>
            <a:ext cx="10707756" cy="2387600"/>
          </a:xfrm>
        </p:spPr>
        <p:txBody>
          <a:bodyPr>
            <a:normAutofit/>
          </a:bodyPr>
          <a:lstStyle/>
          <a:p>
            <a:r>
              <a:rPr lang="en-US" sz="5400" dirty="0" smtClean="0">
                <a:solidFill>
                  <a:schemeClr val="bg1"/>
                </a:solidFill>
              </a:rPr>
              <a:t>Getting The Best Results You can</a:t>
            </a:r>
            <a:endParaRPr lang="en-US" sz="5400" dirty="0">
              <a:solidFill>
                <a:schemeClr val="bg1"/>
              </a:solidFill>
            </a:endParaRPr>
          </a:p>
        </p:txBody>
      </p:sp>
      <p:sp>
        <p:nvSpPr>
          <p:cNvPr id="4" name="Subtitle 2">
            <a:extLst>
              <a:ext uri="{FF2B5EF4-FFF2-40B4-BE49-F238E27FC236}">
                <a16:creationId xmlns:a16="http://schemas.microsoft.com/office/drawing/2014/main" xmlns="" id="{398DD60D-B7A1-294E-B703-11F532AF33C3}"/>
              </a:ext>
            </a:extLst>
          </p:cNvPr>
          <p:cNvSpPr txBox="1">
            <a:spLocks/>
          </p:cNvSpPr>
          <p:nvPr/>
        </p:nvSpPr>
        <p:spPr>
          <a:xfrm>
            <a:off x="1524000" y="5257800"/>
            <a:ext cx="9144000" cy="20320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Trebuchet MS" panose="020B070302020209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smtClean="0">
                <a:solidFill>
                  <a:schemeClr val="bg1"/>
                </a:solidFill>
              </a:rPr>
              <a:t>September </a:t>
            </a:r>
            <a:r>
              <a:rPr lang="en-US" dirty="0" smtClean="0">
                <a:solidFill>
                  <a:schemeClr val="bg1"/>
                </a:solidFill>
              </a:rPr>
              <a:t>2018</a:t>
            </a:r>
            <a:endParaRPr lang="en-US" dirty="0">
              <a:solidFill>
                <a:schemeClr val="bg1"/>
              </a:solidFill>
            </a:endParaRPr>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5158882" y="1819806"/>
            <a:ext cx="1874236" cy="1360716"/>
          </a:xfrm>
          <a:prstGeom prst="rect">
            <a:avLst/>
          </a:prstGeom>
          <a:noFill/>
          <a:ln>
            <a:noFill/>
          </a:ln>
        </p:spPr>
      </p:pic>
    </p:spTree>
    <p:extLst>
      <p:ext uri="{BB962C8B-B14F-4D97-AF65-F5344CB8AC3E}">
        <p14:creationId xmlns:p14="http://schemas.microsoft.com/office/powerpoint/2010/main" val="986662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THINGS YOU CAN DO IN SCHOOL</a:t>
            </a:r>
          </a:p>
        </p:txBody>
      </p:sp>
      <p:sp>
        <p:nvSpPr>
          <p:cNvPr id="7" name="Text Placeholder 6"/>
          <p:cNvSpPr>
            <a:spLocks noGrp="1"/>
          </p:cNvSpPr>
          <p:nvPr>
            <p:ph type="body" idx="1"/>
          </p:nvPr>
        </p:nvSpPr>
        <p:spPr/>
        <p:txBody>
          <a:bodyPr/>
          <a:lstStyle/>
          <a:p>
            <a:r>
              <a:rPr lang="en-GB" dirty="0" smtClean="0">
                <a:solidFill>
                  <a:schemeClr val="accent1"/>
                </a:solidFill>
              </a:rPr>
              <a:t>PART 1</a:t>
            </a:r>
            <a:endParaRPr lang="en-GB" dirty="0">
              <a:solidFill>
                <a:schemeClr val="accent1"/>
              </a:solidFill>
            </a:endParaRPr>
          </a:p>
        </p:txBody>
      </p:sp>
    </p:spTree>
    <p:extLst>
      <p:ext uri="{BB962C8B-B14F-4D97-AF65-F5344CB8AC3E}">
        <p14:creationId xmlns:p14="http://schemas.microsoft.com/office/powerpoint/2010/main" val="3725803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lvl="0"/>
            <a:r>
              <a:rPr lang="en-GB" b="1" dirty="0"/>
              <a:t>Take notes </a:t>
            </a:r>
            <a:r>
              <a:rPr lang="en-GB" dirty="0"/>
              <a:t>during lessons (may seem fairly obvious, but a lot of people don't).</a:t>
            </a:r>
          </a:p>
          <a:p>
            <a:endParaRPr lang="en-GB" dirty="0"/>
          </a:p>
          <a:p>
            <a:pPr lvl="0"/>
            <a:r>
              <a:rPr lang="en-GB" b="1" dirty="0"/>
              <a:t>Ask teachers for </a:t>
            </a:r>
            <a:r>
              <a:rPr lang="en-GB" b="1" dirty="0" smtClean="0"/>
              <a:t>resources </a:t>
            </a:r>
            <a:r>
              <a:rPr lang="en-GB" b="1" dirty="0"/>
              <a:t>they use </a:t>
            </a:r>
            <a:r>
              <a:rPr lang="en-GB" dirty="0"/>
              <a:t>like PowerPoints (many teachers are happy to give you copies; some share them using Edmodo or Glow).</a:t>
            </a:r>
          </a:p>
          <a:p>
            <a:endParaRPr lang="en-GB" dirty="0"/>
          </a:p>
          <a:p>
            <a:pPr lvl="0"/>
            <a:r>
              <a:rPr lang="en-GB" dirty="0"/>
              <a:t>Ask your teachers for </a:t>
            </a:r>
            <a:r>
              <a:rPr lang="en-GB" b="1" dirty="0"/>
              <a:t>additional work </a:t>
            </a:r>
            <a:r>
              <a:rPr lang="en-GB" i="1" dirty="0"/>
              <a:t>e.g. old Past Papers</a:t>
            </a:r>
            <a:r>
              <a:rPr lang="en-GB" dirty="0" smtClean="0"/>
              <a:t>.</a:t>
            </a:r>
          </a:p>
          <a:p>
            <a:pPr lvl="0"/>
            <a:endParaRPr lang="en-GB" dirty="0"/>
          </a:p>
          <a:p>
            <a:r>
              <a:rPr lang="en-GB" dirty="0" smtClean="0"/>
              <a:t>Keep </a:t>
            </a:r>
            <a:r>
              <a:rPr lang="en-GB" dirty="0" smtClean="0"/>
              <a:t>your</a:t>
            </a:r>
            <a:r>
              <a:rPr lang="en-GB" dirty="0" smtClean="0"/>
              <a:t> </a:t>
            </a:r>
            <a:r>
              <a:rPr lang="en-GB" b="1" dirty="0" smtClean="0"/>
              <a:t>Progress Record </a:t>
            </a:r>
            <a:r>
              <a:rPr lang="en-GB" b="1" dirty="0" smtClean="0"/>
              <a:t>up-to-date </a:t>
            </a:r>
            <a:r>
              <a:rPr lang="en-GB" dirty="0" smtClean="0"/>
              <a:t>– this will help guide your revision at home.</a:t>
            </a:r>
          </a:p>
          <a:p>
            <a:pPr lvl="0"/>
            <a:endParaRPr lang="en-GB" dirty="0"/>
          </a:p>
          <a:p>
            <a:pPr lvl="0"/>
            <a:endParaRPr lang="en-GB" dirty="0"/>
          </a:p>
          <a:p>
            <a:pPr lvl="0"/>
            <a:endParaRPr lang="en-GB" dirty="0"/>
          </a:p>
          <a:p>
            <a:endParaRPr lang="en-GB" dirty="0"/>
          </a:p>
        </p:txBody>
      </p:sp>
    </p:spTree>
    <p:extLst>
      <p:ext uri="{BB962C8B-B14F-4D97-AF65-F5344CB8AC3E}">
        <p14:creationId xmlns:p14="http://schemas.microsoft.com/office/powerpoint/2010/main" val="147067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Page 14-41</a:t>
            </a:r>
            <a:endParaRPr lang="en-GB" dirty="0"/>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491" t="9783" r="9555" b="35145"/>
          <a:stretch/>
        </p:blipFill>
        <p:spPr bwMode="auto">
          <a:xfrm>
            <a:off x="1103244" y="2001079"/>
            <a:ext cx="10402956" cy="4028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1053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lvl="0"/>
            <a:r>
              <a:rPr lang="en-GB" b="1" dirty="0" smtClean="0"/>
              <a:t>Speak </a:t>
            </a:r>
            <a:r>
              <a:rPr lang="en-GB" b="1" dirty="0"/>
              <a:t>to teachers </a:t>
            </a:r>
            <a:r>
              <a:rPr lang="en-GB" dirty="0"/>
              <a:t>about areas you are finding difficult. Ask for help – don’t wait for them to come to you</a:t>
            </a:r>
            <a:r>
              <a:rPr lang="en-GB" dirty="0" smtClean="0"/>
              <a:t>.</a:t>
            </a:r>
          </a:p>
          <a:p>
            <a:pPr lvl="0"/>
            <a:endParaRPr lang="en-GB" dirty="0"/>
          </a:p>
          <a:p>
            <a:r>
              <a:rPr lang="en-GB" dirty="0"/>
              <a:t>Find out when each subject offers </a:t>
            </a:r>
            <a:r>
              <a:rPr lang="en-GB" b="1" dirty="0" smtClean="0"/>
              <a:t>Study Support </a:t>
            </a:r>
            <a:r>
              <a:rPr lang="en-GB" dirty="0"/>
              <a:t>and attend the sessions throughout the </a:t>
            </a:r>
            <a:r>
              <a:rPr lang="en-GB" dirty="0" smtClean="0"/>
              <a:t>year (</a:t>
            </a:r>
            <a:r>
              <a:rPr lang="en-GB" dirty="0" smtClean="0">
                <a:solidFill>
                  <a:schemeClr val="accent1"/>
                </a:solidFill>
              </a:rPr>
              <a:t>Planner – page 53</a:t>
            </a:r>
            <a:r>
              <a:rPr lang="en-GB" dirty="0" smtClean="0"/>
              <a:t>). </a:t>
            </a:r>
          </a:p>
          <a:p>
            <a:pPr lvl="1"/>
            <a:r>
              <a:rPr lang="en-GB" dirty="0" smtClean="0"/>
              <a:t>This </a:t>
            </a:r>
            <a:r>
              <a:rPr lang="en-GB" dirty="0"/>
              <a:t>may be before school, at break, lunchtime, afterschool or in their non-teaching periods. </a:t>
            </a:r>
            <a:endParaRPr lang="en-GB" dirty="0" smtClean="0"/>
          </a:p>
          <a:p>
            <a:pPr lvl="1"/>
            <a:r>
              <a:rPr lang="en-GB" dirty="0" smtClean="0"/>
              <a:t>This </a:t>
            </a:r>
            <a:r>
              <a:rPr lang="en-GB" dirty="0"/>
              <a:t>also includes </a:t>
            </a:r>
            <a:r>
              <a:rPr lang="en-GB" b="1" dirty="0"/>
              <a:t>Study Zone</a:t>
            </a:r>
            <a:r>
              <a:rPr lang="en-GB" dirty="0"/>
              <a:t>.</a:t>
            </a:r>
          </a:p>
          <a:p>
            <a:pPr lvl="0"/>
            <a:endParaRPr lang="en-GB" dirty="0"/>
          </a:p>
          <a:p>
            <a:endParaRPr lang="en-GB" dirty="0"/>
          </a:p>
        </p:txBody>
      </p:sp>
    </p:spTree>
    <p:extLst>
      <p:ext uri="{BB962C8B-B14F-4D97-AF65-F5344CB8AC3E}">
        <p14:creationId xmlns:p14="http://schemas.microsoft.com/office/powerpoint/2010/main" val="885211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Page 53 </a:t>
            </a:r>
            <a:endParaRPr lang="en-GB" dirty="0"/>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287" t="11232" r="51518" b="25362"/>
          <a:stretch/>
        </p:blipFill>
        <p:spPr bwMode="auto">
          <a:xfrm>
            <a:off x="3326298" y="1789043"/>
            <a:ext cx="5300869" cy="49474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55879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Page 9</a:t>
            </a:r>
            <a:endParaRPr lang="en-GB" dirty="0"/>
          </a:p>
        </p:txBody>
      </p:sp>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2603" t="11950" r="21747" b="19525"/>
          <a:stretch/>
        </p:blipFill>
        <p:spPr bwMode="auto">
          <a:xfrm>
            <a:off x="2478156" y="1749287"/>
            <a:ext cx="7142922" cy="49450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53727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Page 11-12</a:t>
            </a:r>
            <a:endParaRPr lang="en-GB"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982" t="10507" r="51009" b="37500"/>
          <a:stretch/>
        </p:blipFill>
        <p:spPr bwMode="auto">
          <a:xfrm>
            <a:off x="2955235" y="1815548"/>
            <a:ext cx="6241774" cy="4677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41766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pPr lvl="0"/>
            <a:r>
              <a:rPr lang="en-GB" b="1" dirty="0" smtClean="0"/>
              <a:t>Keep </a:t>
            </a:r>
            <a:r>
              <a:rPr lang="en-GB" b="1" dirty="0"/>
              <a:t>on top of deadlines </a:t>
            </a:r>
            <a:r>
              <a:rPr lang="en-GB" dirty="0"/>
              <a:t>by using your Planner.</a:t>
            </a:r>
          </a:p>
          <a:p>
            <a:endParaRPr lang="en-GB" dirty="0"/>
          </a:p>
          <a:p>
            <a:pPr lvl="0"/>
            <a:r>
              <a:rPr lang="en-GB" dirty="0"/>
              <a:t>Always </a:t>
            </a:r>
            <a:r>
              <a:rPr lang="en-GB" b="1" dirty="0"/>
              <a:t>keep </a:t>
            </a:r>
            <a:r>
              <a:rPr lang="en-GB" b="1" dirty="0" smtClean="0"/>
              <a:t>a note </a:t>
            </a:r>
            <a:r>
              <a:rPr lang="en-GB" b="1" dirty="0"/>
              <a:t>of which questions you struggle with </a:t>
            </a:r>
            <a:r>
              <a:rPr lang="en-GB" dirty="0"/>
              <a:t>(for example, after a class test, write down which questions/areas were difficult and do more work on these before the exam).</a:t>
            </a:r>
          </a:p>
          <a:p>
            <a:endParaRPr lang="en-GB" dirty="0"/>
          </a:p>
          <a:p>
            <a:pPr lvl="0"/>
            <a:r>
              <a:rPr lang="en-GB" b="1" dirty="0"/>
              <a:t>Make</a:t>
            </a:r>
            <a:r>
              <a:rPr lang="en-GB" dirty="0"/>
              <a:t> </a:t>
            </a:r>
            <a:r>
              <a:rPr lang="en-GB" b="1" dirty="0"/>
              <a:t>good use of </a:t>
            </a:r>
            <a:r>
              <a:rPr lang="en-GB" b="1" dirty="0" smtClean="0"/>
              <a:t>any</a:t>
            </a:r>
            <a:r>
              <a:rPr lang="en-GB" b="1" dirty="0" smtClean="0"/>
              <a:t> </a:t>
            </a:r>
            <a:r>
              <a:rPr lang="en-GB" b="1" dirty="0"/>
              <a:t>Study Periods and “free” periods</a:t>
            </a:r>
            <a:r>
              <a:rPr lang="en-GB" dirty="0"/>
              <a:t>. Make sure you are prepared for these and have meaningful work to do. Use them well and you’ll save yourself time at home.</a:t>
            </a:r>
          </a:p>
          <a:p>
            <a:endParaRPr lang="en-GB" dirty="0"/>
          </a:p>
        </p:txBody>
      </p:sp>
    </p:spTree>
    <p:extLst>
      <p:ext uri="{BB962C8B-B14F-4D97-AF65-F5344CB8AC3E}">
        <p14:creationId xmlns:p14="http://schemas.microsoft.com/office/powerpoint/2010/main" val="2657123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THINGS YOU CAN DO AT HOME</a:t>
            </a:r>
          </a:p>
        </p:txBody>
      </p:sp>
      <p:sp>
        <p:nvSpPr>
          <p:cNvPr id="7" name="Text Placeholder 6"/>
          <p:cNvSpPr>
            <a:spLocks noGrp="1"/>
          </p:cNvSpPr>
          <p:nvPr>
            <p:ph type="body" idx="1"/>
          </p:nvPr>
        </p:nvSpPr>
        <p:spPr/>
        <p:txBody>
          <a:bodyPr/>
          <a:lstStyle/>
          <a:p>
            <a:r>
              <a:rPr lang="en-GB" dirty="0" smtClean="0">
                <a:solidFill>
                  <a:schemeClr val="accent1"/>
                </a:solidFill>
              </a:rPr>
              <a:t>PART 2</a:t>
            </a:r>
            <a:endParaRPr lang="en-GB" dirty="0">
              <a:solidFill>
                <a:schemeClr val="accent1"/>
              </a:solidFill>
            </a:endParaRPr>
          </a:p>
        </p:txBody>
      </p:sp>
    </p:spTree>
    <p:extLst>
      <p:ext uri="{BB962C8B-B14F-4D97-AF65-F5344CB8AC3E}">
        <p14:creationId xmlns:p14="http://schemas.microsoft.com/office/powerpoint/2010/main" val="33905097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934816"/>
            <a:ext cx="10972800" cy="4590527"/>
          </a:xfrm>
        </p:spPr>
        <p:txBody>
          <a:bodyPr>
            <a:normAutofit fontScale="85000" lnSpcReduction="20000"/>
          </a:bodyPr>
          <a:lstStyle/>
          <a:p>
            <a:r>
              <a:rPr lang="en-GB" dirty="0" smtClean="0"/>
              <a:t>If you’re going to get the best grade you can, you need to invest time working at home. </a:t>
            </a:r>
            <a:endParaRPr lang="en-GB" dirty="0" smtClean="0"/>
          </a:p>
          <a:p>
            <a:endParaRPr lang="en-GB" dirty="0"/>
          </a:p>
          <a:p>
            <a:r>
              <a:rPr lang="en-GB" dirty="0" smtClean="0"/>
              <a:t>Your </a:t>
            </a:r>
            <a:r>
              <a:rPr lang="en-GB" dirty="0" smtClean="0"/>
              <a:t>work in school is just a small part of what you need to be doing. </a:t>
            </a:r>
            <a:endParaRPr lang="en-GB" dirty="0" smtClean="0"/>
          </a:p>
          <a:p>
            <a:endParaRPr lang="en-GB" dirty="0"/>
          </a:p>
          <a:p>
            <a:r>
              <a:rPr lang="en-GB" dirty="0" smtClean="0"/>
              <a:t>The </a:t>
            </a:r>
            <a:r>
              <a:rPr lang="en-GB" dirty="0" smtClean="0"/>
              <a:t>people who do the best go the extra mile – they ask for more help, they take the initiative and practise more questions. </a:t>
            </a:r>
          </a:p>
          <a:p>
            <a:pPr lvl="0"/>
            <a:endParaRPr lang="en-GB" dirty="0"/>
          </a:p>
          <a:p>
            <a:pPr lvl="0"/>
            <a:r>
              <a:rPr lang="en-GB" dirty="0" smtClean="0"/>
              <a:t>For </a:t>
            </a:r>
            <a:r>
              <a:rPr lang="en-GB" b="1" dirty="0"/>
              <a:t>National 5 </a:t>
            </a:r>
            <a:r>
              <a:rPr lang="en-GB" dirty="0"/>
              <a:t>courses, you should be putting in a minimum of </a:t>
            </a:r>
            <a:r>
              <a:rPr lang="en-GB" b="1" dirty="0"/>
              <a:t>one hour’s study</a:t>
            </a:r>
            <a:r>
              <a:rPr lang="en-GB" dirty="0"/>
              <a:t> per week per subject; </a:t>
            </a:r>
            <a:endParaRPr lang="en-GB" dirty="0" smtClean="0"/>
          </a:p>
          <a:p>
            <a:pPr lvl="0"/>
            <a:endParaRPr lang="en-GB" dirty="0"/>
          </a:p>
          <a:p>
            <a:pPr lvl="0"/>
            <a:r>
              <a:rPr lang="en-GB" dirty="0" smtClean="0"/>
              <a:t>for </a:t>
            </a:r>
            <a:r>
              <a:rPr lang="en-GB" b="1" dirty="0"/>
              <a:t>Higher</a:t>
            </a:r>
            <a:r>
              <a:rPr lang="en-GB" dirty="0"/>
              <a:t> and </a:t>
            </a:r>
            <a:r>
              <a:rPr lang="en-GB" b="1" dirty="0"/>
              <a:t>Advanced Higher </a:t>
            </a:r>
            <a:r>
              <a:rPr lang="en-GB" dirty="0"/>
              <a:t>courses, this should be a minimum of </a:t>
            </a:r>
            <a:r>
              <a:rPr lang="en-GB" b="1" dirty="0"/>
              <a:t>two hours </a:t>
            </a:r>
            <a:r>
              <a:rPr lang="en-GB" dirty="0" smtClean="0"/>
              <a:t>per </a:t>
            </a:r>
            <a:r>
              <a:rPr lang="en-GB" dirty="0" smtClean="0"/>
              <a:t>week </a:t>
            </a:r>
            <a:r>
              <a:rPr lang="en-GB" dirty="0"/>
              <a:t>per subject</a:t>
            </a:r>
            <a:r>
              <a:rPr lang="en-GB" dirty="0" smtClean="0"/>
              <a:t>.</a:t>
            </a:r>
            <a:endParaRPr lang="en-GB" dirty="0"/>
          </a:p>
          <a:p>
            <a:endParaRPr lang="en-GB" dirty="0"/>
          </a:p>
          <a:p>
            <a:endParaRPr lang="en-GB" dirty="0"/>
          </a:p>
          <a:p>
            <a:pPr lvl="0"/>
            <a:endParaRPr lang="en-GB" dirty="0"/>
          </a:p>
          <a:p>
            <a:endParaRPr lang="en-GB" dirty="0"/>
          </a:p>
        </p:txBody>
      </p:sp>
    </p:spTree>
    <p:extLst>
      <p:ext uri="{BB962C8B-B14F-4D97-AF65-F5344CB8AC3E}">
        <p14:creationId xmlns:p14="http://schemas.microsoft.com/office/powerpoint/2010/main" val="866764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r>
              <a:rPr lang="en-GB" b="1" dirty="0"/>
              <a:t>Read through notes </a:t>
            </a:r>
            <a:r>
              <a:rPr lang="en-GB" dirty="0"/>
              <a:t>that you’ve made in class – don’t just wait for a test to revise.</a:t>
            </a:r>
          </a:p>
          <a:p>
            <a:endParaRPr lang="en-GB" dirty="0" smtClean="0"/>
          </a:p>
          <a:p>
            <a:r>
              <a:rPr lang="en-GB" b="1" dirty="0" smtClean="0"/>
              <a:t>Self-quiz:</a:t>
            </a:r>
          </a:p>
          <a:p>
            <a:pPr lvl="1"/>
            <a:r>
              <a:rPr lang="en-GB" dirty="0" smtClean="0"/>
              <a:t>Read</a:t>
            </a:r>
          </a:p>
          <a:p>
            <a:pPr lvl="1"/>
            <a:r>
              <a:rPr lang="en-GB" dirty="0" smtClean="0"/>
              <a:t>Cover</a:t>
            </a:r>
          </a:p>
          <a:p>
            <a:pPr lvl="1"/>
            <a:r>
              <a:rPr lang="en-GB" dirty="0" smtClean="0"/>
              <a:t>Copy</a:t>
            </a:r>
          </a:p>
          <a:p>
            <a:pPr lvl="1"/>
            <a:r>
              <a:rPr lang="en-GB" dirty="0" smtClean="0"/>
              <a:t>Check</a:t>
            </a:r>
          </a:p>
          <a:p>
            <a:pPr lvl="1"/>
            <a:r>
              <a:rPr lang="en-GB" dirty="0" smtClean="0"/>
              <a:t>Correct</a:t>
            </a:r>
            <a:endParaRPr lang="en-GB" dirty="0"/>
          </a:p>
        </p:txBody>
      </p:sp>
    </p:spTree>
    <p:extLst>
      <p:ext uri="{BB962C8B-B14F-4D97-AF65-F5344CB8AC3E}">
        <p14:creationId xmlns:p14="http://schemas.microsoft.com/office/powerpoint/2010/main" val="33778462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sers/brucerobertson/Desktop/Screen Shot 2017-11-19 at 17.46.41.png"/>
          <p:cNvPicPr/>
          <p:nvPr/>
        </p:nvPicPr>
        <p:blipFill>
          <a:blip r:embed="rId2">
            <a:extLst>
              <a:ext uri="{28A0092B-C50C-407E-A947-70E740481C1C}">
                <a14:useLocalDpi xmlns:a14="http://schemas.microsoft.com/office/drawing/2010/main" val="0"/>
              </a:ext>
            </a:extLst>
          </a:blip>
          <a:srcRect/>
          <a:stretch>
            <a:fillRect/>
          </a:stretch>
        </p:blipFill>
        <p:spPr bwMode="auto">
          <a:xfrm>
            <a:off x="2226366" y="609598"/>
            <a:ext cx="7659756" cy="5989983"/>
          </a:xfrm>
          <a:prstGeom prst="rect">
            <a:avLst/>
          </a:prstGeom>
          <a:noFill/>
          <a:ln>
            <a:noFill/>
          </a:ln>
        </p:spPr>
      </p:pic>
    </p:spTree>
    <p:extLst>
      <p:ext uri="{BB962C8B-B14F-4D97-AF65-F5344CB8AC3E}">
        <p14:creationId xmlns:p14="http://schemas.microsoft.com/office/powerpoint/2010/main" val="31883239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sers/brucerobertson/Desktop/Screen Shot 2017-11-19 at 17.50.05.png"/>
          <p:cNvPicPr/>
          <p:nvPr/>
        </p:nvPicPr>
        <p:blipFill>
          <a:blip r:embed="rId2">
            <a:extLst>
              <a:ext uri="{28A0092B-C50C-407E-A947-70E740481C1C}">
                <a14:useLocalDpi xmlns:a14="http://schemas.microsoft.com/office/drawing/2010/main" val="0"/>
              </a:ext>
            </a:extLst>
          </a:blip>
          <a:srcRect/>
          <a:stretch>
            <a:fillRect/>
          </a:stretch>
        </p:blipFill>
        <p:spPr bwMode="auto">
          <a:xfrm>
            <a:off x="2729948" y="225287"/>
            <a:ext cx="6771861" cy="6467061"/>
          </a:xfrm>
          <a:prstGeom prst="rect">
            <a:avLst/>
          </a:prstGeom>
          <a:noFill/>
          <a:ln>
            <a:noFill/>
          </a:ln>
        </p:spPr>
      </p:pic>
      <p:sp>
        <p:nvSpPr>
          <p:cNvPr id="3" name="Right Arrow 2"/>
          <p:cNvSpPr/>
          <p:nvPr/>
        </p:nvSpPr>
        <p:spPr>
          <a:xfrm>
            <a:off x="2083905" y="1587776"/>
            <a:ext cx="685800" cy="3429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20093462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sers/brucerobertson/Desktop/Screen Shot 2017-11-19 at 17.58.53.png"/>
          <p:cNvPicPr/>
          <p:nvPr/>
        </p:nvPicPr>
        <p:blipFill rotWithShape="1">
          <a:blip r:embed="rId2">
            <a:extLst>
              <a:ext uri="{28A0092B-C50C-407E-A947-70E740481C1C}">
                <a14:useLocalDpi xmlns:a14="http://schemas.microsoft.com/office/drawing/2010/main" val="0"/>
              </a:ext>
            </a:extLst>
          </a:blip>
          <a:srcRect b="20505"/>
          <a:stretch/>
        </p:blipFill>
        <p:spPr bwMode="auto">
          <a:xfrm>
            <a:off x="142709" y="0"/>
            <a:ext cx="7464039" cy="3087757"/>
          </a:xfrm>
          <a:prstGeom prst="rect">
            <a:avLst/>
          </a:prstGeom>
          <a:noFill/>
          <a:ln>
            <a:noFill/>
          </a:ln>
          <a:extLst>
            <a:ext uri="{53640926-AAD7-44D8-BBD7-CCE9431645EC}">
              <a14:shadowObscured xmlns:a14="http://schemas.microsoft.com/office/drawing/2010/main"/>
            </a:ext>
          </a:extLst>
        </p:spPr>
      </p:pic>
      <p:pic>
        <p:nvPicPr>
          <p:cNvPr id="3" name="Picture 2" descr="/Users/brucerobertson/Desktop/Screen Shot 2017-11-19 at 17.59.19.png"/>
          <p:cNvPicPr/>
          <p:nvPr/>
        </p:nvPicPr>
        <p:blipFill>
          <a:blip r:embed="rId3">
            <a:extLst>
              <a:ext uri="{28A0092B-C50C-407E-A947-70E740481C1C}">
                <a14:useLocalDpi xmlns:a14="http://schemas.microsoft.com/office/drawing/2010/main" val="0"/>
              </a:ext>
            </a:extLst>
          </a:blip>
          <a:srcRect/>
          <a:stretch>
            <a:fillRect/>
          </a:stretch>
        </p:blipFill>
        <p:spPr bwMode="auto">
          <a:xfrm>
            <a:off x="5592418" y="2190666"/>
            <a:ext cx="6453808" cy="4501682"/>
          </a:xfrm>
          <a:prstGeom prst="rect">
            <a:avLst/>
          </a:prstGeom>
          <a:noFill/>
          <a:ln>
            <a:noFill/>
          </a:ln>
        </p:spPr>
      </p:pic>
    </p:spTree>
    <p:extLst>
      <p:ext uri="{BB962C8B-B14F-4D97-AF65-F5344CB8AC3E}">
        <p14:creationId xmlns:p14="http://schemas.microsoft.com/office/powerpoint/2010/main" val="20553773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sers/brucerobertson/Desktop/Screen Shot 2017-11-19 at 18.02.09.png"/>
          <p:cNvPicPr/>
          <p:nvPr/>
        </p:nvPicPr>
        <p:blipFill rotWithShape="1">
          <a:blip r:embed="rId2">
            <a:extLst>
              <a:ext uri="{28A0092B-C50C-407E-A947-70E740481C1C}">
                <a14:useLocalDpi xmlns:a14="http://schemas.microsoft.com/office/drawing/2010/main" val="0"/>
              </a:ext>
            </a:extLst>
          </a:blip>
          <a:srcRect t="10948" b="21561"/>
          <a:stretch/>
        </p:blipFill>
        <p:spPr bwMode="auto">
          <a:xfrm>
            <a:off x="1450422" y="0"/>
            <a:ext cx="9495873" cy="6858000"/>
          </a:xfrm>
          <a:prstGeom prst="rect">
            <a:avLst/>
          </a:prstGeom>
          <a:noFill/>
          <a:ln>
            <a:noFill/>
          </a:ln>
        </p:spPr>
      </p:pic>
    </p:spTree>
    <p:extLst>
      <p:ext uri="{BB962C8B-B14F-4D97-AF65-F5344CB8AC3E}">
        <p14:creationId xmlns:p14="http://schemas.microsoft.com/office/powerpoint/2010/main" val="4318211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lvl="0"/>
            <a:r>
              <a:rPr lang="en-GB" b="1" dirty="0"/>
              <a:t>Rewrite </a:t>
            </a:r>
            <a:r>
              <a:rPr lang="en-GB" b="1" dirty="0" smtClean="0"/>
              <a:t>as </a:t>
            </a:r>
            <a:r>
              <a:rPr lang="en-GB" b="1" dirty="0"/>
              <a:t>more concise bullet points </a:t>
            </a:r>
            <a:r>
              <a:rPr lang="en-GB" dirty="0" smtClean="0"/>
              <a:t>to</a:t>
            </a:r>
            <a:r>
              <a:rPr lang="en-GB" b="1" dirty="0" smtClean="0"/>
              <a:t> </a:t>
            </a:r>
            <a:r>
              <a:rPr lang="en-GB" dirty="0" smtClean="0"/>
              <a:t>help </a:t>
            </a:r>
            <a:r>
              <a:rPr lang="en-GB" dirty="0"/>
              <a:t>you to learn key facts. Also, you can use </a:t>
            </a:r>
            <a:r>
              <a:rPr lang="en-GB" dirty="0" smtClean="0"/>
              <a:t>these </a:t>
            </a:r>
            <a:r>
              <a:rPr lang="en-GB" dirty="0"/>
              <a:t>to get someone to test </a:t>
            </a:r>
            <a:r>
              <a:rPr lang="en-GB" dirty="0" smtClean="0"/>
              <a:t>you.</a:t>
            </a:r>
          </a:p>
          <a:p>
            <a:pPr lvl="0"/>
            <a:endParaRPr lang="en-GB" dirty="0"/>
          </a:p>
          <a:p>
            <a:r>
              <a:rPr lang="en-GB" dirty="0"/>
              <a:t>Create </a:t>
            </a:r>
            <a:r>
              <a:rPr lang="en-GB" b="1" dirty="0"/>
              <a:t>mind-maps</a:t>
            </a:r>
            <a:r>
              <a:rPr lang="en-GB" dirty="0"/>
              <a:t> or </a:t>
            </a:r>
            <a:r>
              <a:rPr lang="en-GB" b="1" dirty="0"/>
              <a:t>sets of cue cards </a:t>
            </a:r>
            <a:r>
              <a:rPr lang="en-GB" dirty="0"/>
              <a:t>for different topics</a:t>
            </a:r>
            <a:r>
              <a:rPr lang="en-GB" dirty="0" smtClean="0"/>
              <a:t>.</a:t>
            </a:r>
          </a:p>
          <a:p>
            <a:endParaRPr lang="en-GB" dirty="0"/>
          </a:p>
          <a:p>
            <a:pPr lvl="0"/>
            <a:r>
              <a:rPr lang="en-GB" b="1" dirty="0" smtClean="0"/>
              <a:t>Look </a:t>
            </a:r>
            <a:r>
              <a:rPr lang="en-GB" b="1" dirty="0"/>
              <a:t>at subject pages from other schools </a:t>
            </a:r>
            <a:r>
              <a:rPr lang="en-GB" dirty="0"/>
              <a:t>because sometimes these have lots of material – ask your friends if they’ve come across anything good from another school.</a:t>
            </a:r>
          </a:p>
          <a:p>
            <a:endParaRPr lang="en-GB" dirty="0"/>
          </a:p>
        </p:txBody>
      </p:sp>
    </p:spTree>
    <p:extLst>
      <p:ext uri="{BB962C8B-B14F-4D97-AF65-F5344CB8AC3E}">
        <p14:creationId xmlns:p14="http://schemas.microsoft.com/office/powerpoint/2010/main" val="228912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smtClean="0"/>
              <a:t>Do </a:t>
            </a:r>
            <a:r>
              <a:rPr lang="en-GB" dirty="0"/>
              <a:t>EXTRA questions </a:t>
            </a:r>
            <a:r>
              <a:rPr lang="en-GB" i="1" dirty="0"/>
              <a:t>e.g. complete SQA Past Paper questions (available on the SQA website). </a:t>
            </a:r>
            <a:endParaRPr lang="en-GB" i="1" dirty="0" smtClean="0"/>
          </a:p>
          <a:p>
            <a:r>
              <a:rPr lang="en-GB" dirty="0" smtClean="0"/>
              <a:t>Use </a:t>
            </a:r>
            <a:r>
              <a:rPr lang="en-GB" dirty="0"/>
              <a:t>the marking instructions on this website to self-assess or peer assess. </a:t>
            </a:r>
            <a:endParaRPr lang="en-GB" dirty="0" smtClean="0"/>
          </a:p>
          <a:p>
            <a:r>
              <a:rPr lang="en-GB" dirty="0" smtClean="0"/>
              <a:t>Arrange </a:t>
            </a:r>
            <a:r>
              <a:rPr lang="en-GB" dirty="0"/>
              <a:t>to meet your teacher to discuss anything you’re not sure about</a:t>
            </a:r>
            <a:r>
              <a:rPr lang="en-GB" dirty="0" smtClean="0"/>
              <a:t>.</a:t>
            </a:r>
          </a:p>
          <a:p>
            <a:endParaRPr lang="en-GB" dirty="0"/>
          </a:p>
        </p:txBody>
      </p:sp>
    </p:spTree>
    <p:extLst>
      <p:ext uri="{BB962C8B-B14F-4D97-AF65-F5344CB8AC3E}">
        <p14:creationId xmlns:p14="http://schemas.microsoft.com/office/powerpoint/2010/main" val="150219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sers/brucerobertson/Desktop/Screen Shot 2017-11-19 at 18.15.49.png"/>
          <p:cNvPicPr/>
          <p:nvPr/>
        </p:nvPicPr>
        <p:blipFill rotWithShape="1">
          <a:blip r:embed="rId2">
            <a:extLst>
              <a:ext uri="{28A0092B-C50C-407E-A947-70E740481C1C}">
                <a14:useLocalDpi xmlns:a14="http://schemas.microsoft.com/office/drawing/2010/main" val="0"/>
              </a:ext>
            </a:extLst>
          </a:blip>
          <a:srcRect b="37593"/>
          <a:stretch/>
        </p:blipFill>
        <p:spPr bwMode="auto">
          <a:xfrm>
            <a:off x="2001078" y="202482"/>
            <a:ext cx="8507895" cy="6383848"/>
          </a:xfrm>
          <a:prstGeom prst="rect">
            <a:avLst/>
          </a:prstGeom>
          <a:noFill/>
          <a:ln>
            <a:noFill/>
          </a:ln>
        </p:spPr>
      </p:pic>
    </p:spTree>
    <p:extLst>
      <p:ext uri="{BB962C8B-B14F-4D97-AF65-F5344CB8AC3E}">
        <p14:creationId xmlns:p14="http://schemas.microsoft.com/office/powerpoint/2010/main" val="7781262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lvl="0"/>
            <a:r>
              <a:rPr lang="en-GB" dirty="0" smtClean="0"/>
              <a:t>Collect </a:t>
            </a:r>
            <a:r>
              <a:rPr lang="en-GB" dirty="0"/>
              <a:t>all the </a:t>
            </a:r>
            <a:r>
              <a:rPr lang="en-GB" b="1" dirty="0"/>
              <a:t>SQA Past Papers </a:t>
            </a:r>
            <a:r>
              <a:rPr lang="en-GB" dirty="0"/>
              <a:t>you can find and decide which ones to do to prepare for Prelims but also save some for the real exams (save more of the recent ones) so that you have had plenty of practise for both (this means you can record the scores you get and which bits are more difficult than others). </a:t>
            </a:r>
            <a:endParaRPr lang="en-GB" dirty="0" smtClean="0"/>
          </a:p>
          <a:p>
            <a:pPr lvl="1"/>
            <a:r>
              <a:rPr lang="en-GB" dirty="0" smtClean="0"/>
              <a:t>This </a:t>
            </a:r>
            <a:r>
              <a:rPr lang="en-GB" dirty="0"/>
              <a:t>can take a bit of time and research it will help keep you more organised and is very helpful when you get to real </a:t>
            </a:r>
            <a:r>
              <a:rPr lang="en-GB" dirty="0" smtClean="0"/>
              <a:t>exams. </a:t>
            </a:r>
            <a:endParaRPr lang="en-GB" dirty="0" smtClean="0"/>
          </a:p>
          <a:p>
            <a:pPr lvl="1"/>
            <a:r>
              <a:rPr lang="en-GB" dirty="0" smtClean="0"/>
              <a:t>It </a:t>
            </a:r>
            <a:r>
              <a:rPr lang="en-GB" dirty="0"/>
              <a:t>can help you see how much progress you’re making.</a:t>
            </a:r>
          </a:p>
          <a:p>
            <a:endParaRPr lang="en-GB" sz="4500" dirty="0"/>
          </a:p>
          <a:p>
            <a:endParaRPr lang="en-GB" sz="4500" dirty="0"/>
          </a:p>
          <a:p>
            <a:endParaRPr lang="en-GB" sz="4000" dirty="0"/>
          </a:p>
          <a:p>
            <a:endParaRPr lang="en-GB" dirty="0"/>
          </a:p>
        </p:txBody>
      </p:sp>
    </p:spTree>
    <p:extLst>
      <p:ext uri="{BB962C8B-B14F-4D97-AF65-F5344CB8AC3E}">
        <p14:creationId xmlns:p14="http://schemas.microsoft.com/office/powerpoint/2010/main" val="3583659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pPr lvl="0"/>
            <a:r>
              <a:rPr lang="en-GB" sz="4000" dirty="0" smtClean="0"/>
              <a:t>When working alone or in face-to-face groups, switch off mobile phones and tablets.  If using a computer to complete work, shut down social media apps like Skype, </a:t>
            </a:r>
            <a:r>
              <a:rPr lang="en-GB" sz="4000" dirty="0" err="1" smtClean="0"/>
              <a:t>Whatsapp</a:t>
            </a:r>
            <a:r>
              <a:rPr lang="en-GB" sz="4000" dirty="0" smtClean="0"/>
              <a:t> &amp; Facebook. Don’t have the TV on.</a:t>
            </a:r>
          </a:p>
          <a:p>
            <a:pPr lvl="0"/>
            <a:endParaRPr lang="en-GB" sz="4000" dirty="0"/>
          </a:p>
          <a:p>
            <a:pPr lvl="0"/>
            <a:r>
              <a:rPr lang="en-GB" sz="4000" dirty="0"/>
              <a:t>Review deadlines. Look at all of the workload and plan to hit deadlines in good time. Many students find it useful to develop a weekly at-home study </a:t>
            </a:r>
            <a:r>
              <a:rPr lang="en-GB" sz="4000" dirty="0" smtClean="0"/>
              <a:t>timetable</a:t>
            </a:r>
            <a:r>
              <a:rPr lang="en-GB" sz="4000" dirty="0"/>
              <a:t> </a:t>
            </a:r>
            <a:r>
              <a:rPr lang="en-GB" sz="4000" dirty="0" smtClean="0"/>
              <a:t>(</a:t>
            </a:r>
            <a:r>
              <a:rPr lang="en-GB" sz="4000" dirty="0" smtClean="0">
                <a:solidFill>
                  <a:schemeClr val="accent1"/>
                </a:solidFill>
              </a:rPr>
              <a:t>Planner, P50</a:t>
            </a:r>
            <a:r>
              <a:rPr lang="en-GB" sz="4000" dirty="0" smtClean="0"/>
              <a:t>)</a:t>
            </a:r>
            <a:endParaRPr lang="en-GB" sz="4000" dirty="0"/>
          </a:p>
          <a:p>
            <a:endParaRPr lang="en-GB" sz="4000" dirty="0"/>
          </a:p>
          <a:p>
            <a:pPr lvl="0"/>
            <a:r>
              <a:rPr lang="en-GB" sz="4000" dirty="0"/>
              <a:t>Take your time with homework and make sure it’s your best work – don’t hand in something that’s only partly done or that you’ve rushed.</a:t>
            </a:r>
          </a:p>
          <a:p>
            <a:endParaRPr lang="en-GB" sz="4000" dirty="0"/>
          </a:p>
          <a:p>
            <a:endParaRPr lang="en-GB" dirty="0"/>
          </a:p>
        </p:txBody>
      </p:sp>
    </p:spTree>
    <p:extLst>
      <p:ext uri="{BB962C8B-B14F-4D97-AF65-F5344CB8AC3E}">
        <p14:creationId xmlns:p14="http://schemas.microsoft.com/office/powerpoint/2010/main" val="3683721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r>
              <a:rPr lang="en-GB" dirty="0" smtClean="0"/>
              <a:t>If you’ve done poorly in something (e.g. a homework exercise) re-do it and ask your teacher if they’ll re-mark it.</a:t>
            </a:r>
          </a:p>
          <a:p>
            <a:endParaRPr lang="en-GB" dirty="0" smtClean="0"/>
          </a:p>
          <a:p>
            <a:r>
              <a:rPr lang="en-GB" dirty="0" smtClean="0"/>
              <a:t>Catch up on any schoolwork you’ve fallen behind with or missed due to absence.</a:t>
            </a:r>
          </a:p>
          <a:p>
            <a:endParaRPr lang="en-GB" dirty="0" smtClean="0"/>
          </a:p>
          <a:p>
            <a:r>
              <a:rPr lang="en-GB" dirty="0" smtClean="0"/>
              <a:t>Use websites like Scholar and BBC Bitesize.</a:t>
            </a:r>
          </a:p>
          <a:p>
            <a:endParaRPr lang="en-GB" dirty="0"/>
          </a:p>
        </p:txBody>
      </p:sp>
    </p:spTree>
    <p:extLst>
      <p:ext uri="{BB962C8B-B14F-4D97-AF65-F5344CB8AC3E}">
        <p14:creationId xmlns:p14="http://schemas.microsoft.com/office/powerpoint/2010/main" val="167124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sers/brucerobertson/Desktop/Screen Shot 2017-11-19 at 18.28.44.png"/>
          <p:cNvPicPr/>
          <p:nvPr/>
        </p:nvPicPr>
        <p:blipFill rotWithShape="1">
          <a:blip r:embed="rId2">
            <a:extLst>
              <a:ext uri="{28A0092B-C50C-407E-A947-70E740481C1C}">
                <a14:useLocalDpi xmlns:a14="http://schemas.microsoft.com/office/drawing/2010/main" val="0"/>
              </a:ext>
            </a:extLst>
          </a:blip>
          <a:srcRect b="21947"/>
          <a:stretch/>
        </p:blipFill>
        <p:spPr bwMode="auto">
          <a:xfrm>
            <a:off x="111980" y="494801"/>
            <a:ext cx="6673132" cy="5269893"/>
          </a:xfrm>
          <a:prstGeom prst="rect">
            <a:avLst/>
          </a:prstGeom>
          <a:noFill/>
          <a:ln>
            <a:noFill/>
          </a:ln>
          <a:extLst>
            <a:ext uri="{53640926-AAD7-44D8-BBD7-CCE9431645EC}">
              <a14:shadowObscured xmlns:a14="http://schemas.microsoft.com/office/drawing/2010/main"/>
            </a:ext>
          </a:extLst>
        </p:spPr>
      </p:pic>
      <p:pic>
        <p:nvPicPr>
          <p:cNvPr id="4" name="Picture 3" descr="/Users/brucerobertson/Desktop/Screen Shot 2017-11-19 at 18.29.11.png"/>
          <p:cNvPicPr/>
          <p:nvPr/>
        </p:nvPicPr>
        <p:blipFill rotWithShape="1">
          <a:blip r:embed="rId3">
            <a:extLst>
              <a:ext uri="{28A0092B-C50C-407E-A947-70E740481C1C}">
                <a14:useLocalDpi xmlns:a14="http://schemas.microsoft.com/office/drawing/2010/main" val="0"/>
              </a:ext>
            </a:extLst>
          </a:blip>
          <a:srcRect b="26476"/>
          <a:stretch/>
        </p:blipFill>
        <p:spPr bwMode="auto">
          <a:xfrm>
            <a:off x="6785112" y="176748"/>
            <a:ext cx="5234609" cy="639633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885022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sers/brucerobertson/Desktop/Screen Shot 2017-11-19 at 18.29.47.png"/>
          <p:cNvPicPr/>
          <p:nvPr/>
        </p:nvPicPr>
        <p:blipFill rotWithShape="1">
          <a:blip r:embed="rId2">
            <a:extLst>
              <a:ext uri="{28A0092B-C50C-407E-A947-70E740481C1C}">
                <a14:useLocalDpi xmlns:a14="http://schemas.microsoft.com/office/drawing/2010/main" val="0"/>
              </a:ext>
            </a:extLst>
          </a:blip>
          <a:srcRect b="58093"/>
          <a:stretch/>
        </p:blipFill>
        <p:spPr bwMode="auto">
          <a:xfrm>
            <a:off x="4557504" y="1848982"/>
            <a:ext cx="7528477" cy="4591575"/>
          </a:xfrm>
          <a:prstGeom prst="rect">
            <a:avLst/>
          </a:prstGeom>
          <a:noFill/>
          <a:ln>
            <a:noFill/>
          </a:ln>
          <a:extLst>
            <a:ext uri="{53640926-AAD7-44D8-BBD7-CCE9431645EC}">
              <a14:shadowObscured xmlns:a14="http://schemas.microsoft.com/office/drawing/2010/main"/>
            </a:ext>
          </a:extLst>
        </p:spPr>
      </p:pic>
      <p:pic>
        <p:nvPicPr>
          <p:cNvPr id="3" name="Picture 2" descr="/Users/brucerobertson/Desktop/Screen Shot 2017-11-19 at 18.29.33.png"/>
          <p:cNvPicPr/>
          <p:nvPr/>
        </p:nvPicPr>
        <p:blipFill>
          <a:blip r:embed="rId3">
            <a:extLst>
              <a:ext uri="{28A0092B-C50C-407E-A947-70E740481C1C}">
                <a14:useLocalDpi xmlns:a14="http://schemas.microsoft.com/office/drawing/2010/main" val="0"/>
              </a:ext>
            </a:extLst>
          </a:blip>
          <a:srcRect/>
          <a:stretch>
            <a:fillRect/>
          </a:stretch>
        </p:blipFill>
        <p:spPr bwMode="auto">
          <a:xfrm>
            <a:off x="160434" y="116108"/>
            <a:ext cx="4397070" cy="4028661"/>
          </a:xfrm>
          <a:prstGeom prst="rect">
            <a:avLst/>
          </a:prstGeom>
          <a:noFill/>
          <a:ln>
            <a:noFill/>
          </a:ln>
        </p:spPr>
      </p:pic>
    </p:spTree>
    <p:extLst>
      <p:ext uri="{BB962C8B-B14F-4D97-AF65-F5344CB8AC3E}">
        <p14:creationId xmlns:p14="http://schemas.microsoft.com/office/powerpoint/2010/main" val="2906716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17970" t="8879" r="12313" b="8249"/>
          <a:stretch/>
        </p:blipFill>
        <p:spPr bwMode="auto">
          <a:xfrm>
            <a:off x="1489766" y="256760"/>
            <a:ext cx="9403522" cy="630306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212563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1165" t="9767" r="1664" b="9728"/>
          <a:stretch/>
        </p:blipFill>
        <p:spPr bwMode="auto">
          <a:xfrm>
            <a:off x="1459394" y="742121"/>
            <a:ext cx="9645925" cy="54466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131956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t="9767" r="1664" b="9433"/>
          <a:stretch/>
        </p:blipFill>
        <p:spPr bwMode="auto">
          <a:xfrm>
            <a:off x="485319" y="211206"/>
            <a:ext cx="11189846" cy="633536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335690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sers/brucerobertson/Desktop/Screen Shot 2017-11-19 at 17.50.05.png"/>
          <p:cNvPicPr/>
          <p:nvPr/>
        </p:nvPicPr>
        <p:blipFill>
          <a:blip r:embed="rId2">
            <a:extLst>
              <a:ext uri="{28A0092B-C50C-407E-A947-70E740481C1C}">
                <a14:useLocalDpi xmlns:a14="http://schemas.microsoft.com/office/drawing/2010/main" val="0"/>
              </a:ext>
            </a:extLst>
          </a:blip>
          <a:srcRect/>
          <a:stretch>
            <a:fillRect/>
          </a:stretch>
        </p:blipFill>
        <p:spPr bwMode="auto">
          <a:xfrm>
            <a:off x="2729948" y="225287"/>
            <a:ext cx="6771861" cy="6467061"/>
          </a:xfrm>
          <a:prstGeom prst="rect">
            <a:avLst/>
          </a:prstGeom>
          <a:noFill/>
          <a:ln>
            <a:noFill/>
          </a:ln>
        </p:spPr>
      </p:pic>
      <p:sp>
        <p:nvSpPr>
          <p:cNvPr id="3" name="Right Arrow 2"/>
          <p:cNvSpPr/>
          <p:nvPr/>
        </p:nvSpPr>
        <p:spPr>
          <a:xfrm>
            <a:off x="2032553" y="5096290"/>
            <a:ext cx="685800" cy="34290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4171645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Coursework</a:t>
            </a:r>
            <a:endParaRPr lang="en-GB" dirty="0"/>
          </a:p>
        </p:txBody>
      </p:sp>
      <p:pic>
        <p:nvPicPr>
          <p:cNvPr id="5" name="Picture 4" descr="/Users/brucerobertson/Desktop/Screen Shot 2017-11-19 at 18.26.15.png"/>
          <p:cNvPicPr/>
          <p:nvPr/>
        </p:nvPicPr>
        <p:blipFill rotWithShape="1">
          <a:blip r:embed="rId2">
            <a:extLst>
              <a:ext uri="{28A0092B-C50C-407E-A947-70E740481C1C}">
                <a14:useLocalDpi xmlns:a14="http://schemas.microsoft.com/office/drawing/2010/main" val="0"/>
              </a:ext>
            </a:extLst>
          </a:blip>
          <a:srcRect b="24397"/>
          <a:stretch/>
        </p:blipFill>
        <p:spPr bwMode="auto">
          <a:xfrm>
            <a:off x="4108175" y="1269984"/>
            <a:ext cx="7977809" cy="5422362"/>
          </a:xfrm>
          <a:prstGeom prst="rect">
            <a:avLst/>
          </a:prstGeom>
          <a:noFill/>
          <a:ln>
            <a:noFill/>
          </a:ln>
        </p:spPr>
      </p:pic>
    </p:spTree>
    <p:extLst>
      <p:ext uri="{BB962C8B-B14F-4D97-AF65-F5344CB8AC3E}">
        <p14:creationId xmlns:p14="http://schemas.microsoft.com/office/powerpoint/2010/main" val="8152040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Coursework</a:t>
            </a:r>
            <a:endParaRPr lang="en-GB" dirty="0"/>
          </a:p>
        </p:txBody>
      </p:sp>
      <p:pic>
        <p:nvPicPr>
          <p:cNvPr id="4" name="Picture 3" descr="/Users/brucerobertson/Desktop/Screen Shot 2017-11-19 at 18.26.27.png"/>
          <p:cNvPicPr/>
          <p:nvPr/>
        </p:nvPicPr>
        <p:blipFill rotWithShape="1">
          <a:blip r:embed="rId2">
            <a:extLst>
              <a:ext uri="{28A0092B-C50C-407E-A947-70E740481C1C}">
                <a14:useLocalDpi xmlns:a14="http://schemas.microsoft.com/office/drawing/2010/main" val="0"/>
              </a:ext>
            </a:extLst>
          </a:blip>
          <a:srcRect t="1" b="50180"/>
          <a:stretch/>
        </p:blipFill>
        <p:spPr bwMode="auto">
          <a:xfrm>
            <a:off x="838198" y="1531664"/>
            <a:ext cx="10399643" cy="5150141"/>
          </a:xfrm>
          <a:prstGeom prst="rect">
            <a:avLst/>
          </a:prstGeom>
          <a:noFill/>
          <a:ln>
            <a:noFill/>
          </a:ln>
        </p:spPr>
      </p:pic>
    </p:spTree>
    <p:extLst>
      <p:ext uri="{BB962C8B-B14F-4D97-AF65-F5344CB8AC3E}">
        <p14:creationId xmlns:p14="http://schemas.microsoft.com/office/powerpoint/2010/main" val="2239475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THINGS </a:t>
            </a:r>
            <a:r>
              <a:rPr lang="en-GB" dirty="0"/>
              <a:t>THAT WON’T REALLY </a:t>
            </a:r>
            <a:r>
              <a:rPr lang="en-GB" dirty="0" smtClean="0"/>
              <a:t>HELP</a:t>
            </a:r>
            <a:endParaRPr lang="en-GB" dirty="0"/>
          </a:p>
        </p:txBody>
      </p:sp>
      <p:sp>
        <p:nvSpPr>
          <p:cNvPr id="7" name="Text Placeholder 6"/>
          <p:cNvSpPr>
            <a:spLocks noGrp="1"/>
          </p:cNvSpPr>
          <p:nvPr>
            <p:ph type="body" idx="1"/>
          </p:nvPr>
        </p:nvSpPr>
        <p:spPr/>
        <p:txBody>
          <a:bodyPr/>
          <a:lstStyle/>
          <a:p>
            <a:r>
              <a:rPr lang="en-GB" dirty="0" smtClean="0">
                <a:solidFill>
                  <a:schemeClr val="accent1"/>
                </a:solidFill>
              </a:rPr>
              <a:t>PART 3</a:t>
            </a:r>
            <a:endParaRPr lang="en-GB" dirty="0">
              <a:solidFill>
                <a:schemeClr val="accent1"/>
              </a:solidFill>
            </a:endParaRPr>
          </a:p>
        </p:txBody>
      </p:sp>
    </p:spTree>
    <p:extLst>
      <p:ext uri="{BB962C8B-B14F-4D97-AF65-F5344CB8AC3E}">
        <p14:creationId xmlns:p14="http://schemas.microsoft.com/office/powerpoint/2010/main" val="26801946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pPr lvl="0"/>
            <a:r>
              <a:rPr lang="en-GB" sz="2800" dirty="0"/>
              <a:t>Students often make the mistake of focusing their revision on topics they are interested in and which they know well, while avoiding revising more challenging topics. Don't practise exam questions you're already good at.</a:t>
            </a:r>
          </a:p>
          <a:p>
            <a:endParaRPr lang="en-GB" sz="2800" dirty="0"/>
          </a:p>
          <a:p>
            <a:pPr lvl="0"/>
            <a:r>
              <a:rPr lang="en-GB" sz="2800" dirty="0"/>
              <a:t>Reading and the re-reading notes and books without doing anything else. You need to do more than that. </a:t>
            </a:r>
            <a:endParaRPr lang="en-GB" sz="2800" dirty="0" smtClean="0"/>
          </a:p>
          <a:p>
            <a:pPr lvl="1"/>
            <a:r>
              <a:rPr lang="en-GB" sz="2400" dirty="0" smtClean="0"/>
              <a:t>Self-quizzing</a:t>
            </a:r>
            <a:endParaRPr lang="en-GB" sz="2400" dirty="0"/>
          </a:p>
          <a:p>
            <a:pPr lvl="1"/>
            <a:r>
              <a:rPr lang="en-GB" sz="2400" dirty="0" smtClean="0"/>
              <a:t>Practising </a:t>
            </a:r>
            <a:r>
              <a:rPr lang="en-GB" sz="2400" dirty="0"/>
              <a:t>questions, marking these and getting teacher or peer help/feedback is </a:t>
            </a:r>
            <a:r>
              <a:rPr lang="en-GB" sz="2400" dirty="0" smtClean="0"/>
              <a:t>key</a:t>
            </a:r>
          </a:p>
          <a:p>
            <a:pPr lvl="1"/>
            <a:r>
              <a:rPr lang="en-GB" dirty="0" smtClean="0"/>
              <a:t>Bullet points</a:t>
            </a:r>
          </a:p>
          <a:p>
            <a:pPr lvl="1"/>
            <a:r>
              <a:rPr lang="en-GB" dirty="0" smtClean="0"/>
              <a:t>Cue Cards</a:t>
            </a:r>
          </a:p>
          <a:p>
            <a:pPr lvl="1"/>
            <a:r>
              <a:rPr lang="en-GB" sz="2400" dirty="0" smtClean="0"/>
              <a:t>Mind-maps</a:t>
            </a:r>
            <a:endParaRPr lang="en-GB" sz="2400" dirty="0"/>
          </a:p>
          <a:p>
            <a:endParaRPr lang="en-GB" sz="2800" dirty="0"/>
          </a:p>
          <a:p>
            <a:endParaRPr lang="en-GB" sz="2800" dirty="0"/>
          </a:p>
          <a:p>
            <a:endParaRPr lang="en-GB" dirty="0"/>
          </a:p>
        </p:txBody>
      </p:sp>
    </p:spTree>
    <p:extLst>
      <p:ext uri="{BB962C8B-B14F-4D97-AF65-F5344CB8AC3E}">
        <p14:creationId xmlns:p14="http://schemas.microsoft.com/office/powerpoint/2010/main" val="336725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pPr lvl="0"/>
            <a:r>
              <a:rPr lang="en-GB" dirty="0"/>
              <a:t>Excessive note taking from books. It's easy to basically just copy your textbook and while it's important to put notes into your own words it can sometimes take up too much time and isn't very effective.</a:t>
            </a:r>
          </a:p>
          <a:p>
            <a:endParaRPr lang="en-GB" dirty="0"/>
          </a:p>
          <a:p>
            <a:pPr lvl="0"/>
            <a:r>
              <a:rPr lang="en-GB" dirty="0"/>
              <a:t>Ignoring deadlines or trying to postpone work</a:t>
            </a:r>
            <a:r>
              <a:rPr lang="en-GB" dirty="0" smtClean="0"/>
              <a:t>.</a:t>
            </a:r>
          </a:p>
          <a:p>
            <a:pPr lvl="0"/>
            <a:endParaRPr lang="en-GB" dirty="0"/>
          </a:p>
          <a:p>
            <a:pPr lvl="0"/>
            <a:r>
              <a:rPr lang="en-GB" dirty="0" smtClean="0"/>
              <a:t>Focusing </a:t>
            </a:r>
            <a:r>
              <a:rPr lang="en-GB" dirty="0"/>
              <a:t>on one subject to the exclusion of others. You need to develop a study timetable </a:t>
            </a:r>
            <a:r>
              <a:rPr lang="en-GB" dirty="0" smtClean="0"/>
              <a:t>(</a:t>
            </a:r>
            <a:r>
              <a:rPr lang="en-GB" dirty="0" smtClean="0">
                <a:solidFill>
                  <a:schemeClr val="accent1"/>
                </a:solidFill>
              </a:rPr>
              <a:t>Planner, page 50</a:t>
            </a:r>
            <a:r>
              <a:rPr lang="en-GB" dirty="0" smtClean="0"/>
              <a:t>) with </a:t>
            </a:r>
            <a:r>
              <a:rPr lang="en-GB" dirty="0"/>
              <a:t>includes ALL of your subjects.</a:t>
            </a:r>
          </a:p>
          <a:p>
            <a:endParaRPr lang="en-GB" dirty="0"/>
          </a:p>
          <a:p>
            <a:pPr lvl="0"/>
            <a:r>
              <a:rPr lang="en-GB" dirty="0"/>
              <a:t>Attending Study </a:t>
            </a:r>
            <a:r>
              <a:rPr lang="en-GB" dirty="0" smtClean="0"/>
              <a:t>Support </a:t>
            </a:r>
            <a:r>
              <a:rPr lang="en-GB" dirty="0"/>
              <a:t>or Study Zone without a particular focus in mind. </a:t>
            </a:r>
          </a:p>
          <a:p>
            <a:endParaRPr lang="en-GB" dirty="0"/>
          </a:p>
          <a:p>
            <a:pPr lvl="0"/>
            <a:r>
              <a:rPr lang="en-GB" dirty="0"/>
              <a:t>Being frightened of Past Papers, not using them early enough, not getting feedback from teachers about how you’ve done with them.</a:t>
            </a:r>
          </a:p>
          <a:p>
            <a:endParaRPr lang="en-GB" dirty="0"/>
          </a:p>
        </p:txBody>
      </p:sp>
    </p:spTree>
    <p:extLst>
      <p:ext uri="{BB962C8B-B14F-4D97-AF65-F5344CB8AC3E}">
        <p14:creationId xmlns:p14="http://schemas.microsoft.com/office/powerpoint/2010/main" val="305674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REVISION CHECK-LIST</a:t>
            </a:r>
            <a:endParaRPr lang="en-GB" dirty="0"/>
          </a:p>
        </p:txBody>
      </p:sp>
      <p:sp>
        <p:nvSpPr>
          <p:cNvPr id="7" name="Text Placeholder 6"/>
          <p:cNvSpPr>
            <a:spLocks noGrp="1"/>
          </p:cNvSpPr>
          <p:nvPr>
            <p:ph type="body" idx="1"/>
          </p:nvPr>
        </p:nvSpPr>
        <p:spPr/>
        <p:txBody>
          <a:bodyPr/>
          <a:lstStyle/>
          <a:p>
            <a:r>
              <a:rPr lang="en-GB" dirty="0" smtClean="0">
                <a:solidFill>
                  <a:schemeClr val="accent1"/>
                </a:solidFill>
              </a:rPr>
              <a:t>PART </a:t>
            </a:r>
            <a:r>
              <a:rPr lang="en-GB" dirty="0" smtClean="0">
                <a:solidFill>
                  <a:schemeClr val="accent1"/>
                </a:solidFill>
              </a:rPr>
              <a:t>4</a:t>
            </a:r>
            <a:endParaRPr lang="en-GB" dirty="0">
              <a:solidFill>
                <a:schemeClr val="accent1"/>
              </a:solidFill>
            </a:endParaRPr>
          </a:p>
        </p:txBody>
      </p:sp>
    </p:spTree>
    <p:extLst>
      <p:ext uri="{BB962C8B-B14F-4D97-AF65-F5344CB8AC3E}">
        <p14:creationId xmlns:p14="http://schemas.microsoft.com/office/powerpoint/2010/main" val="17479389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lvl="0"/>
            <a:r>
              <a:rPr lang="en-US" dirty="0"/>
              <a:t>I am spending an </a:t>
            </a:r>
            <a:r>
              <a:rPr lang="en-US" b="1" dirty="0"/>
              <a:t>appropriate amount of time revising</a:t>
            </a:r>
            <a:r>
              <a:rPr lang="en-US" dirty="0"/>
              <a:t> each of my subjects each week (at least one hour for National 5 subjects and 2 hours for Higher and Advanced Higher subjects).</a:t>
            </a:r>
            <a:endParaRPr lang="en-GB" dirty="0"/>
          </a:p>
          <a:p>
            <a:endParaRPr lang="en-GB" dirty="0"/>
          </a:p>
          <a:p>
            <a:pPr lvl="0"/>
            <a:r>
              <a:rPr lang="en-US" dirty="0"/>
              <a:t>I have a </a:t>
            </a:r>
            <a:r>
              <a:rPr lang="en-US" b="1" dirty="0"/>
              <a:t>Revision Timetable</a:t>
            </a:r>
            <a:r>
              <a:rPr lang="en-US" dirty="0"/>
              <a:t> which I stick to each </a:t>
            </a:r>
            <a:r>
              <a:rPr lang="en-US" dirty="0" smtClean="0"/>
              <a:t>week (</a:t>
            </a:r>
            <a:r>
              <a:rPr lang="en-US" dirty="0" smtClean="0">
                <a:solidFill>
                  <a:schemeClr val="accent1"/>
                </a:solidFill>
              </a:rPr>
              <a:t>Planner, p50</a:t>
            </a:r>
            <a:r>
              <a:rPr lang="en-US" dirty="0" smtClean="0"/>
              <a:t>)</a:t>
            </a:r>
            <a:endParaRPr lang="en-GB" dirty="0"/>
          </a:p>
          <a:p>
            <a:endParaRPr lang="en-GB" dirty="0"/>
          </a:p>
          <a:p>
            <a:pPr lvl="0"/>
            <a:r>
              <a:rPr lang="en-US" dirty="0"/>
              <a:t>I am using SQA </a:t>
            </a:r>
            <a:r>
              <a:rPr lang="en-US" b="1" dirty="0"/>
              <a:t>Course Specifications</a:t>
            </a:r>
            <a:r>
              <a:rPr lang="en-US" dirty="0"/>
              <a:t> to check and self-assess my learning for each of my subjects each </a:t>
            </a:r>
            <a:r>
              <a:rPr lang="en-US" dirty="0" smtClean="0"/>
              <a:t>week (including </a:t>
            </a:r>
            <a:r>
              <a:rPr lang="en-US" b="1" dirty="0" smtClean="0"/>
              <a:t>self-quizzing</a:t>
            </a:r>
            <a:r>
              <a:rPr lang="en-US" dirty="0" smtClean="0"/>
              <a:t>).</a:t>
            </a:r>
            <a:endParaRPr lang="en-GB" dirty="0"/>
          </a:p>
          <a:p>
            <a:endParaRPr lang="en-GB" dirty="0"/>
          </a:p>
          <a:p>
            <a:pPr lvl="0"/>
            <a:r>
              <a:rPr lang="en-US" dirty="0"/>
              <a:t>I am using SQA </a:t>
            </a:r>
            <a:r>
              <a:rPr lang="en-US" b="1" dirty="0"/>
              <a:t>Specimen Papers</a:t>
            </a:r>
            <a:r>
              <a:rPr lang="en-US" dirty="0"/>
              <a:t> and </a:t>
            </a:r>
            <a:r>
              <a:rPr lang="en-US" b="1" dirty="0"/>
              <a:t>Past Papers</a:t>
            </a:r>
            <a:r>
              <a:rPr lang="en-US" dirty="0"/>
              <a:t> to practice exam-style questions each week for each of my subjects, </a:t>
            </a:r>
            <a:r>
              <a:rPr lang="en-US" b="1" dirty="0"/>
              <a:t>using Marking Instructions</a:t>
            </a:r>
            <a:r>
              <a:rPr lang="en-US" dirty="0"/>
              <a:t> to assess how I have done.</a:t>
            </a:r>
            <a:endParaRPr lang="en-GB" dirty="0"/>
          </a:p>
          <a:p>
            <a:endParaRPr lang="en-GB" dirty="0"/>
          </a:p>
          <a:p>
            <a:endParaRPr lang="en-GB" dirty="0"/>
          </a:p>
        </p:txBody>
      </p:sp>
    </p:spTree>
    <p:extLst>
      <p:ext uri="{BB962C8B-B14F-4D97-AF65-F5344CB8AC3E}">
        <p14:creationId xmlns:p14="http://schemas.microsoft.com/office/powerpoint/2010/main" val="3573873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lvl="0"/>
            <a:r>
              <a:rPr lang="en-US" dirty="0"/>
              <a:t>I am using the </a:t>
            </a:r>
            <a:r>
              <a:rPr lang="en-US" b="1" dirty="0"/>
              <a:t>BBC Bitesize website or app</a:t>
            </a:r>
            <a:r>
              <a:rPr lang="en-US" dirty="0"/>
              <a:t>, </a:t>
            </a:r>
            <a:r>
              <a:rPr lang="en-US" b="1" dirty="0"/>
              <a:t>Scholar </a:t>
            </a:r>
            <a:r>
              <a:rPr lang="en-US" dirty="0"/>
              <a:t>and/or</a:t>
            </a:r>
            <a:r>
              <a:rPr lang="en-US" b="1" dirty="0"/>
              <a:t> Bright Red website </a:t>
            </a:r>
            <a:r>
              <a:rPr lang="en-US" dirty="0"/>
              <a:t>on a weekly basis to </a:t>
            </a:r>
            <a:r>
              <a:rPr lang="en-US" b="1" dirty="0"/>
              <a:t>revise </a:t>
            </a:r>
            <a:r>
              <a:rPr lang="en-US" dirty="0"/>
              <a:t>each of my subjects and to </a:t>
            </a:r>
            <a:r>
              <a:rPr lang="en-US" b="1" dirty="0"/>
              <a:t>test</a:t>
            </a:r>
            <a:r>
              <a:rPr lang="en-US" dirty="0"/>
              <a:t> my knowledge.</a:t>
            </a:r>
            <a:endParaRPr lang="en-GB" dirty="0"/>
          </a:p>
          <a:p>
            <a:endParaRPr lang="en-GB" dirty="0"/>
          </a:p>
          <a:p>
            <a:pPr lvl="0"/>
            <a:r>
              <a:rPr lang="en-US" dirty="0"/>
              <a:t>When </a:t>
            </a:r>
            <a:r>
              <a:rPr lang="en-US" b="1" dirty="0"/>
              <a:t>preparing for Coursework</a:t>
            </a:r>
            <a:r>
              <a:rPr lang="en-US" dirty="0"/>
              <a:t>, I have studied the </a:t>
            </a:r>
            <a:r>
              <a:rPr lang="en-US" b="1" dirty="0"/>
              <a:t>Marking Instructions</a:t>
            </a:r>
            <a:r>
              <a:rPr lang="en-US" dirty="0"/>
              <a:t> and </a:t>
            </a:r>
            <a:r>
              <a:rPr lang="en-US" b="1" dirty="0"/>
              <a:t>Understanding Standards examples</a:t>
            </a:r>
            <a:r>
              <a:rPr lang="en-US" dirty="0"/>
              <a:t> which are available from the SQA website.</a:t>
            </a:r>
            <a:endParaRPr lang="en-GB" dirty="0"/>
          </a:p>
          <a:p>
            <a:endParaRPr lang="en-GB" dirty="0"/>
          </a:p>
          <a:p>
            <a:pPr lvl="0"/>
            <a:r>
              <a:rPr lang="en-US" dirty="0"/>
              <a:t>I know when </a:t>
            </a:r>
            <a:r>
              <a:rPr lang="en-US" b="1" dirty="0"/>
              <a:t>Study Support</a:t>
            </a:r>
            <a:r>
              <a:rPr lang="en-US" dirty="0"/>
              <a:t> is available for each of my subjects and I am attending this when I feel that I need </a:t>
            </a:r>
            <a:r>
              <a:rPr lang="en-US" dirty="0" smtClean="0"/>
              <a:t>to (</a:t>
            </a:r>
            <a:r>
              <a:rPr lang="en-US" dirty="0" smtClean="0">
                <a:solidFill>
                  <a:schemeClr val="accent1"/>
                </a:solidFill>
              </a:rPr>
              <a:t>Planner, p53</a:t>
            </a:r>
            <a:r>
              <a:rPr lang="en-US" dirty="0" smtClean="0"/>
              <a:t>).</a:t>
            </a:r>
            <a:endParaRPr lang="en-GB" dirty="0"/>
          </a:p>
          <a:p>
            <a:endParaRPr lang="en-GB" dirty="0"/>
          </a:p>
          <a:p>
            <a:pPr lvl="0"/>
            <a:r>
              <a:rPr lang="en-US" dirty="0"/>
              <a:t>I plan to attend the school’s </a:t>
            </a:r>
            <a:r>
              <a:rPr lang="en-US" b="1" dirty="0"/>
              <a:t>Study Zone</a:t>
            </a:r>
            <a:r>
              <a:rPr lang="en-US" dirty="0"/>
              <a:t> in the lead-up to Prelims and final exams.</a:t>
            </a:r>
            <a:endParaRPr lang="en-GB" dirty="0"/>
          </a:p>
          <a:p>
            <a:endParaRPr lang="en-GB" dirty="0"/>
          </a:p>
        </p:txBody>
      </p:sp>
    </p:spTree>
    <p:extLst>
      <p:ext uri="{BB962C8B-B14F-4D97-AF65-F5344CB8AC3E}">
        <p14:creationId xmlns:p14="http://schemas.microsoft.com/office/powerpoint/2010/main" val="102867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4077</TotalTime>
  <Words>998</Words>
  <Application>Microsoft Office PowerPoint</Application>
  <PresentationFormat>Custom</PresentationFormat>
  <Paragraphs>111</Paragraphs>
  <Slides>36</Slides>
  <Notes>2</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Getting The Best Results You can</vt:lpstr>
      <vt:lpstr>THINGS YOU CAN DO IN SCHOOL</vt:lpstr>
      <vt:lpstr>PowerPoint Presentation</vt:lpstr>
      <vt:lpstr>Page 14-41</vt:lpstr>
      <vt:lpstr>PowerPoint Presentation</vt:lpstr>
      <vt:lpstr>Page 53 </vt:lpstr>
      <vt:lpstr>Page 9</vt:lpstr>
      <vt:lpstr>Page 11-12</vt:lpstr>
      <vt:lpstr>PowerPoint Presentation</vt:lpstr>
      <vt:lpstr>THINGS YOU CAN DO AT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Coursework</vt:lpstr>
      <vt:lpstr>Coursework</vt:lpstr>
      <vt:lpstr>THINGS THAT WON’T REALLY HELP</vt:lpstr>
      <vt:lpstr>PowerPoint Presentation</vt:lpstr>
      <vt:lpstr>PowerPoint Presentation</vt:lpstr>
      <vt:lpstr>REVISION CHECK-LIST</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Collaborative leadership</dc:title>
  <dc:creator>Mr Robertson</dc:creator>
  <cp:lastModifiedBy>Bruce Robertson</cp:lastModifiedBy>
  <cp:revision>108</cp:revision>
  <cp:lastPrinted>2018-09-03T13:10:43Z</cp:lastPrinted>
  <dcterms:created xsi:type="dcterms:W3CDTF">2018-04-13T14:14:55Z</dcterms:created>
  <dcterms:modified xsi:type="dcterms:W3CDTF">2018-09-06T11:55:18Z</dcterms:modified>
</cp:coreProperties>
</file>