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0"/>
  </p:notesMasterIdLst>
  <p:sldIdLst>
    <p:sldId id="256" r:id="rId2"/>
    <p:sldId id="630" r:id="rId3"/>
    <p:sldId id="618" r:id="rId4"/>
    <p:sldId id="620" r:id="rId5"/>
    <p:sldId id="619" r:id="rId6"/>
    <p:sldId id="621" r:id="rId7"/>
    <p:sldId id="622" r:id="rId8"/>
    <p:sldId id="605" r:id="rId9"/>
    <p:sldId id="574" r:id="rId10"/>
    <p:sldId id="606" r:id="rId11"/>
    <p:sldId id="615" r:id="rId12"/>
    <p:sldId id="608" r:id="rId13"/>
    <p:sldId id="616" r:id="rId14"/>
    <p:sldId id="623" r:id="rId15"/>
    <p:sldId id="617" r:id="rId16"/>
    <p:sldId id="609" r:id="rId17"/>
    <p:sldId id="625" r:id="rId18"/>
    <p:sldId id="611" r:id="rId19"/>
    <p:sldId id="610" r:id="rId20"/>
    <p:sldId id="585" r:id="rId21"/>
    <p:sldId id="586" r:id="rId22"/>
    <p:sldId id="626" r:id="rId23"/>
    <p:sldId id="612" r:id="rId24"/>
    <p:sldId id="627" r:id="rId25"/>
    <p:sldId id="488" r:id="rId26"/>
    <p:sldId id="581" r:id="rId27"/>
    <p:sldId id="589" r:id="rId28"/>
    <p:sldId id="590" r:id="rId29"/>
    <p:sldId id="628" r:id="rId30"/>
    <p:sldId id="599" r:id="rId31"/>
    <p:sldId id="600" r:id="rId32"/>
    <p:sldId id="629" r:id="rId33"/>
    <p:sldId id="577" r:id="rId34"/>
    <p:sldId id="634" r:id="rId35"/>
    <p:sldId id="633" r:id="rId36"/>
    <p:sldId id="624" r:id="rId37"/>
    <p:sldId id="631" r:id="rId38"/>
    <p:sldId id="632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31"/>
    <p:restoredTop sz="94585"/>
  </p:normalViewPr>
  <p:slideViewPr>
    <p:cSldViewPr snapToGrid="0" snapToObjects="1">
      <p:cViewPr>
        <p:scale>
          <a:sx n="72" d="100"/>
          <a:sy n="72" d="100"/>
        </p:scale>
        <p:origin x="-342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F087A4-70D4-C048-B5FF-D790F2AE10A9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0DF7F2-AED6-6640-B323-9486A70B1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5481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0"/>
              </a:spcBef>
            </a:pPr>
            <a:fld id="{D2C1301A-3C05-4895-84FD-10DC209FB515}" type="slidenum">
              <a:rPr lang="en-GB" altLang="en-US">
                <a:cs typeface="Arial" pitchFamily="34" charset="0"/>
              </a:rPr>
              <a:pPr>
                <a:spcBef>
                  <a:spcPct val="0"/>
                </a:spcBef>
              </a:pPr>
              <a:t>18</a:t>
            </a:fld>
            <a:endParaRPr lang="en-GB" altLang="en-US">
              <a:cs typeface="Arial" pitchFamily="34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/>
        </p:spPr>
      </p:sp>
      <p:sp>
        <p:nvSpPr>
          <p:cNvPr id="47108" name="Rectangle 3">
            <a:extLst>
              <a:ext uri="{FF2B5EF4-FFF2-40B4-BE49-F238E27FC236}">
                <a16:creationId xmlns="" xmlns:a16="http://schemas.microsoft.com/office/drawing/2014/main" id="{D937B978-4BA4-4F40-95F7-F13A82E647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  <a:ea typeface="ＭＳ Ｐゴシック" charset="0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4702F-B431-0C4C-AC68-53A043DA865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035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116421-4AB0-6746-A6D3-5069B7E73A02}" type="slidenum">
              <a:rPr lang="en-GB" altLang="en-US"/>
              <a:pPr/>
              <a:t>26</a:t>
            </a:fld>
            <a:endParaRPr lang="en-GB" altLang="en-US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Which is the odd one out?</a:t>
            </a:r>
          </a:p>
          <a:p>
            <a:endParaRPr lang="en-GB" altLang="en-US"/>
          </a:p>
          <a:p>
            <a:r>
              <a:rPr lang="en-GB" altLang="en-US"/>
              <a:t>The water is the odd one out. It is the only one which is not an element.</a:t>
            </a:r>
          </a:p>
        </p:txBody>
      </p:sp>
    </p:spTree>
    <p:extLst>
      <p:ext uri="{BB962C8B-B14F-4D97-AF65-F5344CB8AC3E}">
        <p14:creationId xmlns:p14="http://schemas.microsoft.com/office/powerpoint/2010/main" val="15578162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DF7F2-AED6-6640-B323-9486A70B18F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344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957AEB-1632-9B47-8006-CF636A99C7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>
                <a:solidFill>
                  <a:srgbClr val="0070C0"/>
                </a:solidFill>
                <a:latin typeface="Trebuchet MS" panose="020B070302020209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096213E-53A6-DC4A-BC93-F8F4F0C8F5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rebuchet MS" panose="020B070302020209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281974C-5322-3B4B-8154-A96ECE49E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92222B57-0EAB-204F-9ED8-C72FF5686F9E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1698898-6630-2C4B-BFA5-317DD6434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6A2AA8C-C600-B54A-B506-749906E7C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AC573AE6-EFD5-C947-B157-950CC31B1A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564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856AE4-020D-184D-90BB-F4AFC0EC0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857"/>
            <a:ext cx="10515600" cy="1325563"/>
          </a:xfrm>
        </p:spPr>
        <p:txBody>
          <a:bodyPr/>
          <a:lstStyle>
            <a:lvl1pPr>
              <a:defRPr b="1">
                <a:solidFill>
                  <a:srgbClr val="0070C0"/>
                </a:solidFill>
                <a:latin typeface="Trebuchet MS" panose="020B070302020209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417449C-5030-A94F-B6D3-5621082147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  <a:lvl2pPr>
              <a:defRPr>
                <a:latin typeface="Trebuchet MS" panose="020B0703020202090204" pitchFamily="34" charset="0"/>
              </a:defRPr>
            </a:lvl2pPr>
            <a:lvl3pPr>
              <a:defRPr>
                <a:latin typeface="Trebuchet MS" panose="020B0703020202090204" pitchFamily="34" charset="0"/>
              </a:defRPr>
            </a:lvl3pPr>
            <a:lvl4pPr>
              <a:defRPr>
                <a:latin typeface="Trebuchet MS" panose="020B0703020202090204" pitchFamily="34" charset="0"/>
              </a:defRPr>
            </a:lvl4pPr>
            <a:lvl5pPr>
              <a:defRPr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2C4DA83-53EB-564D-B8E3-037A2CF90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92222B57-0EAB-204F-9ED8-C72FF5686F9E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03EBCE7-1DEB-564B-8E57-0FBE9F2E5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F230F6D-4741-7440-BF27-BB69F801F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AC573AE6-EFD5-C947-B157-950CC31B1A9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ECEC992D-2ADF-A74A-A6E0-0A06EA12DA92}"/>
              </a:ext>
            </a:extLst>
          </p:cNvPr>
          <p:cNvCxnSpPr/>
          <p:nvPr userDrawn="1"/>
        </p:nvCxnSpPr>
        <p:spPr>
          <a:xfrm>
            <a:off x="92765" y="1690688"/>
            <a:ext cx="1199321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172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66A596-0B7A-2F4B-B324-C41BC64E3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DAB5EDE-36BA-F844-8A65-CBBB006C12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234117F-0D95-914B-ADDC-86281FBBD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66755E6-3794-5343-BF3F-6B1EE76A6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B23D259-4F0A-0E4E-8578-F57D57C55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555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3872CF-6992-0D45-A5DA-28624A610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861C29F-0160-354F-B20A-11DA17CF04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8C293E1-BE04-5144-8BCE-F6DB20C59B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1E42381-54BE-584B-A258-36000FCE1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028C8A2-E395-6B4F-93DD-1C238DB9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05A65A5-44D5-D24F-927F-120847B30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490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9ACCF9-57C7-1E4A-AB43-995A918C1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FF0B9B6-9148-5944-986B-70F251A9DA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B6A777A-2791-BA47-9888-15D9492E0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6CE9611-847C-8F40-AA00-262DFEBA43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F37BA8A-0754-E846-9392-DC79D28A90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E08ED856-C55D-7C4C-8CD1-998570CDD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1FC11F40-F171-464F-B330-4FBA9F074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0F9E1C3-04FF-E944-98F6-91B291F18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588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F40563-A126-A447-9AF6-897721B74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44DF4FC-71B8-AB47-AD9D-CD17E3051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22E9A20-9272-E841-88FA-90A670076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CCF721E-89C5-7640-936F-B7C2859AF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257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D3F0C1B-B514-D643-AC6F-61DE2AB60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C276D9C-9544-544F-84A3-7D139C60C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D3ECADE-5451-B84A-8B7F-7FE0CF78F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226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707F30-A7A8-0847-B299-D0DDE3D2A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1024A8A-86EB-734A-99CE-3622C38DE7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2630CE-A371-B144-BDFC-71F29081EE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494C9E2-1886-434A-B1CB-1849E7CBA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3FA5662-CF44-BA45-A3CD-DEC1390EE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40A542D-B8D7-914C-9C6B-69E683349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826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BD7E94-5636-3541-9448-DF57343AF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B4DD235E-9EC4-344D-B609-F5225CA571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65325FB-A3CC-E84A-8208-FB85C1EF5A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4D10C21-079E-DD42-93D1-5E368743C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9FE14E4-410A-5244-B253-83F822284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C356CE3-6310-B242-AB3A-49E31087C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244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28F9F2C-03C1-B246-85FF-F332A0587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786684B-A8B9-A54A-A074-B11DA023A2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8B8536A-F7E9-B649-8D79-051982FD2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0EBECEE-DC71-B940-8FDB-754E03433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43A3489-8465-F841-A0FB-0A4E830F6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90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9B3C584-8DF0-3D4A-9ED5-9FB2B2FC8E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1044304-609E-0B46-9741-DDB051331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52C595D-0346-0646-8D87-3E611ECBA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BC707FD-4FEE-6C44-8849-8935F5702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AFF68D0-53D9-A144-A286-883DCCBC2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405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0A481D3-EF6A-064D-9775-DC6429C8F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DCA65DB-EB45-FD46-B994-85C890B53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1967C9B-2519-2849-B9C7-07F5F56FCB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22B57-0EAB-204F-9ED8-C72FF5686F9E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3B12263-A6BE-114D-AA7C-FA80F77F95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3779CE9-3DC1-404F-81EC-DED1678FAE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933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9D22A0-A86B-644A-BCFC-66CCA195F3D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Formative Assessment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DA41CAD-BAC6-5647-BCF9-AEED9173BE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Linked to </a:t>
            </a:r>
            <a:r>
              <a:rPr lang="en-US" i="1" dirty="0" smtClean="0">
                <a:solidFill>
                  <a:schemeClr val="bg1"/>
                </a:solidFill>
              </a:rPr>
              <a:t>Lesson Evaluation Toolkit </a:t>
            </a:r>
            <a:r>
              <a:rPr lang="en-US" dirty="0" smtClean="0">
                <a:solidFill>
                  <a:schemeClr val="bg1"/>
                </a:solidFill>
              </a:rPr>
              <a:t>Elements 3 and 12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398DD60D-B7A1-294E-B703-11F532AF33C3}"/>
              </a:ext>
            </a:extLst>
          </p:cNvPr>
          <p:cNvSpPr txBox="1">
            <a:spLocks/>
          </p:cNvSpPr>
          <p:nvPr/>
        </p:nvSpPr>
        <p:spPr>
          <a:xfrm>
            <a:off x="1524000" y="563403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Trebuchet MS" panose="020B070302020209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i="1" dirty="0">
                <a:solidFill>
                  <a:schemeClr val="bg1"/>
                </a:solidFill>
              </a:rPr>
              <a:t>Bruce Robertson, Depute </a:t>
            </a:r>
            <a:r>
              <a:rPr lang="en-US" i="1" dirty="0" err="1">
                <a:solidFill>
                  <a:schemeClr val="bg1"/>
                </a:solidFill>
              </a:rPr>
              <a:t>Headteacher</a:t>
            </a:r>
            <a:endParaRPr lang="en-US" i="1" dirty="0">
              <a:solidFill>
                <a:schemeClr val="bg1"/>
              </a:solidFill>
            </a:endParaRPr>
          </a:p>
          <a:p>
            <a:r>
              <a:rPr lang="en-US" i="1" dirty="0" smtClean="0">
                <a:solidFill>
                  <a:schemeClr val="bg1"/>
                </a:solidFill>
              </a:rPr>
              <a:t>May 2018</a:t>
            </a:r>
            <a:endParaRPr lang="en-US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6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Improve your understanding of what formative assessment is.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Improve your knowledge of formative assessment activities which could enhance your teaching and student learning.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3761985" y="4466766"/>
            <a:ext cx="1340622" cy="123226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5219724" y="4466766"/>
            <a:ext cx="1340622" cy="123226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6690714" y="4466766"/>
            <a:ext cx="1340622" cy="123226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23860" y="5844209"/>
            <a:ext cx="4386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Trebuchet MS" panose="020B0603020202020204" pitchFamily="34" charset="0"/>
              </a:rPr>
              <a:t>10, 9, 8, 7, 6, 5, 4, 3, 2, 1</a:t>
            </a:r>
            <a:endParaRPr lang="en-GB" sz="28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52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formative assessment?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Discuss with a partner (2 minutes).</a:t>
            </a:r>
          </a:p>
          <a:p>
            <a:endParaRPr lang="en-GB" dirty="0"/>
          </a:p>
          <a:p>
            <a:r>
              <a:rPr lang="en-GB" dirty="0" smtClean="0"/>
              <a:t>Write your own definition on your show-me board.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0859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you think of this definition?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“A strategy to find out what students know or don’t know (or can or can’t do), informing teaching”.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766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Formative assessment?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89104" cy="4351338"/>
          </a:xfrm>
        </p:spPr>
        <p:txBody>
          <a:bodyPr/>
          <a:lstStyle/>
          <a:p>
            <a:r>
              <a:rPr lang="en-GB" dirty="0" smtClean="0"/>
              <a:t>You start a lesson off with this Past Paper questions (National 5 Biology, 2017 paper) – </a:t>
            </a:r>
            <a:r>
              <a:rPr lang="en-GB" i="1" dirty="0" smtClean="0"/>
              <a:t>is this formative assessment?</a:t>
            </a:r>
            <a:endParaRPr lang="en-GB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48" t="24956" r="43268" b="15560"/>
          <a:stretch/>
        </p:blipFill>
        <p:spPr bwMode="auto">
          <a:xfrm>
            <a:off x="6718853" y="1825625"/>
            <a:ext cx="4634948" cy="48313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966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Formative assessment?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359887" cy="4351338"/>
          </a:xfrm>
        </p:spPr>
        <p:txBody>
          <a:bodyPr/>
          <a:lstStyle/>
          <a:p>
            <a:r>
              <a:rPr lang="en-GB" dirty="0" smtClean="0"/>
              <a:t>You set an end of unit test, comprising a mixture of short-answer and extended response questions – </a:t>
            </a:r>
            <a:r>
              <a:rPr lang="en-GB" i="1" dirty="0" smtClean="0"/>
              <a:t>is this formative assessment?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400095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Formative assessment?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359887" cy="4351338"/>
          </a:xfrm>
        </p:spPr>
        <p:txBody>
          <a:bodyPr/>
          <a:lstStyle/>
          <a:p>
            <a:r>
              <a:rPr lang="en-GB" dirty="0" smtClean="0"/>
              <a:t>When is assessment not formative?</a:t>
            </a:r>
          </a:p>
          <a:p>
            <a:endParaRPr lang="en-GB" dirty="0"/>
          </a:p>
          <a:p>
            <a:r>
              <a:rPr lang="en-GB" dirty="0" smtClean="0"/>
              <a:t>What makes good formative assessment?</a:t>
            </a:r>
          </a:p>
          <a:p>
            <a:endParaRPr lang="en-GB" dirty="0"/>
          </a:p>
          <a:p>
            <a:r>
              <a:rPr lang="en-GB" dirty="0" smtClean="0"/>
              <a:t>What formative assessment strategies do you make regular use of?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621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ingredients</a:t>
            </a: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4876800" y="3790122"/>
            <a:ext cx="2623930" cy="1046921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latin typeface="Trebuchet MS" panose="020B0603020202020204" pitchFamily="34" charset="0"/>
              </a:rPr>
              <a:t>Formative assessment</a:t>
            </a:r>
            <a:endParaRPr lang="en-GB" sz="2800" b="1" dirty="0">
              <a:latin typeface="Trebuchet MS" panose="020B0603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666382" y="4989442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“Chat to a partner” 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890052" y="4989444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Show-me boards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666382" y="3790121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Pose, pause, pounce, bounce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060712" y="3790121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Exit passes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666382" y="2610678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Traffic-light colours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054087" y="4989443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Active Assessment activities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054087" y="2610679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Learning intention</a:t>
            </a:r>
          </a:p>
          <a:p>
            <a:pPr algn="ctr"/>
            <a:r>
              <a:rPr lang="en-GB" dirty="0" smtClean="0">
                <a:latin typeface="Trebuchet MS" panose="020B0603020202020204" pitchFamily="34" charset="0"/>
              </a:rPr>
              <a:t>(WALT)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890052" y="2597427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Success criteria</a:t>
            </a:r>
          </a:p>
          <a:p>
            <a:pPr algn="ctr"/>
            <a:r>
              <a:rPr lang="en-GB" dirty="0" smtClean="0">
                <a:latin typeface="Trebuchet MS" panose="020B0603020202020204" pitchFamily="34" charset="0"/>
              </a:rPr>
              <a:t>(WILF)</a:t>
            </a: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94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000_0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88" y="606334"/>
            <a:ext cx="8142287" cy="5903913"/>
          </a:xfrm>
          <a:prstGeom prst="rect">
            <a:avLst/>
          </a:prstGeom>
          <a:noFill/>
          <a:ln w="57150" cmpd="sng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719930" y="1881809"/>
            <a:ext cx="318052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rebuchet MS" panose="020B0603020202020204" pitchFamily="34" charset="0"/>
              </a:rPr>
              <a:t>Find out where they are at the </a:t>
            </a:r>
            <a:r>
              <a:rPr lang="en-GB" b="1" dirty="0" smtClean="0">
                <a:latin typeface="Trebuchet MS" panose="020B0603020202020204" pitchFamily="34" charset="0"/>
              </a:rPr>
              <a:t>start</a:t>
            </a:r>
            <a:r>
              <a:rPr lang="en-GB" dirty="0" smtClean="0">
                <a:latin typeface="Trebuchet MS" panose="020B0603020202020204" pitchFamily="34" charset="0"/>
              </a:rPr>
              <a:t>, and find out </a:t>
            </a:r>
            <a:r>
              <a:rPr lang="en-GB" i="1" dirty="0" smtClean="0">
                <a:latin typeface="Trebuchet MS" panose="020B0603020202020204" pitchFamily="34" charset="0"/>
              </a:rPr>
              <a:t>why</a:t>
            </a:r>
            <a:r>
              <a:rPr lang="en-GB" dirty="0" smtClean="0">
                <a:latin typeface="Trebuchet MS" panose="020B0603020202020204" pitchFamily="34" charset="0"/>
              </a:rPr>
              <a:t> they think that.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Find out where they are at the </a:t>
            </a:r>
            <a:r>
              <a:rPr lang="en-GB" b="1" dirty="0" smtClean="0">
                <a:latin typeface="Trebuchet MS" panose="020B0603020202020204" pitchFamily="34" charset="0"/>
              </a:rPr>
              <a:t>end</a:t>
            </a:r>
            <a:r>
              <a:rPr lang="en-GB" dirty="0" smtClean="0">
                <a:latin typeface="Trebuchet MS" panose="020B0603020202020204" pitchFamily="34" charset="0"/>
              </a:rPr>
              <a:t>, and find out </a:t>
            </a:r>
            <a:r>
              <a:rPr lang="en-GB" i="1" dirty="0" smtClean="0">
                <a:latin typeface="Trebuchet MS" panose="020B0603020202020204" pitchFamily="34" charset="0"/>
              </a:rPr>
              <a:t>why</a:t>
            </a:r>
            <a:r>
              <a:rPr lang="en-GB" dirty="0" smtClean="0">
                <a:latin typeface="Trebuchet MS" panose="020B0603020202020204" pitchFamily="34" charset="0"/>
              </a:rPr>
              <a:t> they think that.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Helps you to evaluate the </a:t>
            </a:r>
            <a:r>
              <a:rPr lang="en-GB" b="1" dirty="0" smtClean="0">
                <a:latin typeface="Trebuchet MS" panose="020B0603020202020204" pitchFamily="34" charset="0"/>
              </a:rPr>
              <a:t>impact </a:t>
            </a:r>
            <a:r>
              <a:rPr lang="en-GB" dirty="0" smtClean="0">
                <a:latin typeface="Trebuchet MS" panose="020B0603020202020204" pitchFamily="34" charset="0"/>
              </a:rPr>
              <a:t>of the lesson.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998226" y="553326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Traffic-light colours</a:t>
            </a: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11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245857"/>
            <a:ext cx="7258878" cy="1325563"/>
          </a:xfrm>
        </p:spPr>
        <p:txBody>
          <a:bodyPr/>
          <a:lstStyle/>
          <a:p>
            <a:r>
              <a:rPr lang="en-GB" dirty="0" smtClean="0"/>
              <a:t>What do you already know about oxygen?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944893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Think for a few moments</a:t>
            </a:r>
          </a:p>
          <a:p>
            <a:endParaRPr lang="en-GB" dirty="0"/>
          </a:p>
          <a:p>
            <a:r>
              <a:rPr lang="en-GB" dirty="0" smtClean="0"/>
              <a:t>Green / amber / red</a:t>
            </a:r>
          </a:p>
          <a:p>
            <a:endParaRPr lang="en-GB" dirty="0"/>
          </a:p>
          <a:p>
            <a:r>
              <a:rPr lang="en-GB" dirty="0" smtClean="0"/>
              <a:t>90 seconds: Bullet-point as many facts as you can on a piece of paper</a:t>
            </a:r>
          </a:p>
          <a:p>
            <a:endParaRPr lang="en-GB" dirty="0"/>
          </a:p>
          <a:p>
            <a:r>
              <a:rPr lang="en-GB" dirty="0" smtClean="0"/>
              <a:t>2 minutes: Chat to a partner</a:t>
            </a:r>
          </a:p>
          <a:p>
            <a:endParaRPr lang="en-GB" dirty="0"/>
          </a:p>
          <a:p>
            <a:r>
              <a:rPr lang="en-GB" dirty="0" smtClean="0"/>
              <a:t>Bullet point the ones you are reasonably sure about on your show-me board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978347" y="86833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Pose, pause, pounce, bounce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978347" y="1235904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“Chat to a partner” 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78347" y="2378766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Show-me boards</a:t>
            </a: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752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Self-evaluation using traffic-lights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8105433"/>
              </p:ext>
            </p:extLst>
          </p:nvPr>
        </p:nvGraphicFramePr>
        <p:xfrm>
          <a:off x="838200" y="2177405"/>
          <a:ext cx="10515600" cy="3878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33591"/>
                <a:gridCol w="1152939"/>
                <a:gridCol w="1073427"/>
                <a:gridCol w="1255643"/>
              </a:tblGrid>
              <a:tr h="646473"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Green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Amber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Red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chemical symbol for an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atom of it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If it is a metal or a non-metal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Group number in the Periodic Table where it can be found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number of protons in its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nucleus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percentage of the air which is made up of it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960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about oxygen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18389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LI (WALT): </a:t>
            </a:r>
            <a:r>
              <a:rPr lang="en-GB" dirty="0" smtClean="0"/>
              <a:t>Improve your knowledge about oxygen.</a:t>
            </a:r>
          </a:p>
          <a:p>
            <a:endParaRPr lang="en-GB" dirty="0"/>
          </a:p>
          <a:p>
            <a:r>
              <a:rPr lang="en-GB" b="1" dirty="0" smtClean="0">
                <a:solidFill>
                  <a:srgbClr val="FFC000"/>
                </a:solidFill>
              </a:rPr>
              <a:t>SC (WILF): </a:t>
            </a:r>
            <a:r>
              <a:rPr lang="en-GB" dirty="0" smtClean="0"/>
              <a:t>You can list </a:t>
            </a:r>
            <a:r>
              <a:rPr lang="en-GB" u="sng" dirty="0" smtClean="0"/>
              <a:t>at least three facts</a:t>
            </a:r>
            <a:r>
              <a:rPr lang="en-GB" dirty="0" smtClean="0"/>
              <a:t> about oxygen that you didn’t know when you entered the room.</a:t>
            </a: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OR</a:t>
            </a:r>
            <a:endParaRPr lang="en-GB" dirty="0"/>
          </a:p>
          <a:p>
            <a:r>
              <a:rPr lang="en-GB" b="1" dirty="0" smtClean="0">
                <a:solidFill>
                  <a:srgbClr val="FFC000"/>
                </a:solidFill>
              </a:rPr>
              <a:t>SC (WILF): </a:t>
            </a:r>
            <a:r>
              <a:rPr lang="en-GB" dirty="0" smtClean="0"/>
              <a:t>You can:</a:t>
            </a:r>
          </a:p>
          <a:p>
            <a:pPr lvl="1"/>
            <a:r>
              <a:rPr lang="en-GB" dirty="0" smtClean="0"/>
              <a:t>Write the symbol for an atom of oxygen</a:t>
            </a:r>
          </a:p>
          <a:p>
            <a:pPr lvl="1"/>
            <a:r>
              <a:rPr lang="en-GB" dirty="0" smtClean="0"/>
              <a:t>Say if it is a metal or non-metal</a:t>
            </a:r>
          </a:p>
          <a:p>
            <a:pPr lvl="1"/>
            <a:r>
              <a:rPr lang="en-GB" dirty="0" smtClean="0"/>
              <a:t>Say which group of the Periodic Table it appears in</a:t>
            </a:r>
          </a:p>
          <a:p>
            <a:pPr lvl="1"/>
            <a:r>
              <a:rPr lang="en-GB" dirty="0" smtClean="0"/>
              <a:t>Say how many protons are in its nucleus</a:t>
            </a:r>
          </a:p>
          <a:p>
            <a:pPr lvl="1"/>
            <a:r>
              <a:rPr lang="en-GB" dirty="0" smtClean="0"/>
              <a:t>Say what percentage of the air is made up of oxygen</a:t>
            </a:r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4690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347283"/>
              </p:ext>
            </p:extLst>
          </p:nvPr>
        </p:nvGraphicFramePr>
        <p:xfrm>
          <a:off x="838200" y="2177405"/>
          <a:ext cx="10505661" cy="3878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49278"/>
                <a:gridCol w="3856383"/>
              </a:tblGrid>
              <a:tr h="646473"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Answer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chemical symbol for an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atom of it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If it is a metal or a non-metal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Group number in the Periodic Table where it can be found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number of protons in its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nucleus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percentage of the air which is made up of it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776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Active </a:t>
            </a:r>
            <a:r>
              <a:rPr lang="en-GB" b="1" dirty="0" smtClean="0">
                <a:solidFill>
                  <a:srgbClr val="0070C0"/>
                </a:solidFill>
              </a:rPr>
              <a:t>Assessment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True or False?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Odd-one-out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Card sorts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Matching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Concept cartoons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KWL grids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Balloon debates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Deliberate mistakes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Rumours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Diamond nines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Graphic organisers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Compare and contrasts</a:t>
            </a:r>
          </a:p>
          <a:p>
            <a:endParaRPr lang="en-GB" dirty="0">
              <a:latin typeface="Trebuchet MS" panose="020B0603020202020204" pitchFamily="34" charset="0"/>
            </a:endParaRPr>
          </a:p>
        </p:txBody>
      </p:sp>
      <p:pic>
        <p:nvPicPr>
          <p:cNvPr id="4" name="Picture 2" descr="https://images-na.ssl-images-amazon.com/images/I/51wyJIp24HL._SX350_BO1,204,203,200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035" y="1825625"/>
            <a:ext cx="3352800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8324905" y="524499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Active Assessment activities</a:t>
            </a: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True or false?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2500114"/>
              </p:ext>
            </p:extLst>
          </p:nvPr>
        </p:nvGraphicFramePr>
        <p:xfrm>
          <a:off x="838200" y="2177405"/>
          <a:ext cx="10492409" cy="3878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304"/>
                <a:gridCol w="962882"/>
                <a:gridCol w="962882"/>
                <a:gridCol w="962882"/>
                <a:gridCol w="2491459"/>
              </a:tblGrid>
              <a:tr h="64647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True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False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Don’t know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Correction (if false)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 anchor="ctr"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chemical symbol for an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atom is ‘o’.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It is a non-metal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It is found in Group 6 of the Periodic Table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It has six protons in  its nucleus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It makes up roughly 80%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of the air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93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624417" y="476250"/>
            <a:ext cx="4800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600" b="1" dirty="0">
                <a:latin typeface="Trebuchet MS" panose="020B0603020202020204" pitchFamily="34" charset="0"/>
              </a:rPr>
              <a:t>TRUE</a:t>
            </a: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5808133" y="476250"/>
            <a:ext cx="638386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600" b="1" dirty="0">
                <a:latin typeface="Trebuchet MS" panose="020B0603020202020204" pitchFamily="34" charset="0"/>
              </a:rPr>
              <a:t>FALSE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912285" y="1773238"/>
            <a:ext cx="8832849" cy="461962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Jupiter is the smallest planet in the solar system.</a:t>
            </a:r>
          </a:p>
        </p:txBody>
      </p:sp>
      <p:sp>
        <p:nvSpPr>
          <p:cNvPr id="26629" name="Text Box 5">
            <a:extLst>
              <a:ext uri="{FF2B5EF4-FFF2-40B4-BE49-F238E27FC236}">
                <a16:creationId xmlns="" xmlns:a16="http://schemas.microsoft.com/office/drawing/2014/main" id="{A10D04E1-8DD4-4684-8906-3890B6F285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0618" y="2708276"/>
            <a:ext cx="8445500" cy="461963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>
                <a:lumMod val="9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en-GB" altLang="en-US" sz="2400" dirty="0">
                <a:latin typeface="Trebuchet MS" panose="020B0603020202020204" pitchFamily="34" charset="0"/>
              </a:rPr>
              <a:t>Pluto is the plane that is furthest from the Sun.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768351" y="3736975"/>
            <a:ext cx="5903383" cy="45720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Planet Earth is next to the Sun. 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527051" y="4724401"/>
            <a:ext cx="11330516" cy="461963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Trebuchet MS" panose="020B0603020202020204" pitchFamily="34" charset="0"/>
              </a:rPr>
              <a:t>The astronauts weighed lesson on the Moon than they did on Earth.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1007533" y="5516563"/>
            <a:ext cx="7105651" cy="461962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The Moon orbits the Earth once per day.</a:t>
            </a:r>
          </a:p>
        </p:txBody>
      </p:sp>
    </p:spTree>
    <p:extLst>
      <p:ext uri="{BB962C8B-B14F-4D97-AF65-F5344CB8AC3E}">
        <p14:creationId xmlns:p14="http://schemas.microsoft.com/office/powerpoint/2010/main" val="37516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True or false?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 your show-me board, create a four question </a:t>
            </a:r>
            <a:r>
              <a:rPr lang="en-GB" b="1" dirty="0" smtClean="0"/>
              <a:t>true/false assessment</a:t>
            </a:r>
            <a:r>
              <a:rPr lang="en-GB" dirty="0" smtClean="0"/>
              <a:t> that you could use with a Senior Phase class to assess prior knowledge.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043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31800" y="404813"/>
            <a:ext cx="10845800" cy="8636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800" dirty="0" smtClean="0">
                <a:latin typeface="Trebuchet MS" panose="020B0603020202020204" pitchFamily="34" charset="0"/>
              </a:rPr>
              <a:t>Brainstorming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1" y="2057400"/>
            <a:ext cx="10367433" cy="3124200"/>
          </a:xfrm>
        </p:spPr>
        <p:txBody>
          <a:bodyPr/>
          <a:lstStyle/>
          <a:p>
            <a:pPr marL="609600" indent="-609600" algn="l" eaLnBrk="1" hangingPunct="1">
              <a:lnSpc>
                <a:spcPct val="150000"/>
              </a:lnSpc>
            </a:pPr>
            <a:endParaRPr lang="en-GB" altLang="en-US" sz="2400" smtClean="0">
              <a:latin typeface="Trebuchet MS" panose="020B0603020202020204" pitchFamily="34" charset="0"/>
            </a:endParaRPr>
          </a:p>
          <a:p>
            <a:pPr marL="609600" indent="-609600" algn="l" eaLnBrk="1" hangingPunct="1">
              <a:lnSpc>
                <a:spcPct val="90000"/>
              </a:lnSpc>
              <a:buFontTx/>
              <a:buChar char="•"/>
            </a:pPr>
            <a:endParaRPr lang="en-GB" altLang="en-US" sz="2400" smtClean="0">
              <a:latin typeface="Trebuchet MS" panose="020B0603020202020204" pitchFamily="34" charset="0"/>
            </a:endParaRP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1117600" y="1905000"/>
            <a:ext cx="670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2400">
              <a:latin typeface="Trebuchet MS" panose="020B0603020202020204" pitchFamily="34" charset="0"/>
            </a:endParaRPr>
          </a:p>
        </p:txBody>
      </p:sp>
      <p:sp>
        <p:nvSpPr>
          <p:cNvPr id="49157" name="Text Box 6"/>
          <p:cNvSpPr txBox="1">
            <a:spLocks noChangeArrowheads="1"/>
          </p:cNvSpPr>
          <p:nvPr/>
        </p:nvSpPr>
        <p:spPr bwMode="auto">
          <a:xfrm>
            <a:off x="914400" y="1752600"/>
            <a:ext cx="10769600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Trebuchet MS" panose="020B0603020202020204" pitchFamily="34" charset="0"/>
              </a:rPr>
              <a:t>What do you know about … ?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>
              <a:latin typeface="Trebuchet MS" panose="020B0603020202020204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Water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Volcanoes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The human body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Farming in the mid-west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The book ‘Lord of the Rings’</a:t>
            </a:r>
            <a:endParaRPr lang="en-GB" altLang="ja-JP" sz="2400">
              <a:latin typeface="Trebuchet MS" panose="020B0603020202020204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latin typeface="Trebuchet MS" panose="020B0603020202020204" pitchFamily="34" charset="0"/>
              </a:rPr>
              <a:t>The planets</a:t>
            </a:r>
            <a:endParaRPr lang="en-GB" altLang="en-US" sz="280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99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624417" y="476250"/>
            <a:ext cx="4800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600" b="1">
                <a:latin typeface="Trebuchet MS" panose="020B0603020202020204" pitchFamily="34" charset="0"/>
              </a:rPr>
              <a:t>Chemical reaction</a:t>
            </a: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5808133" y="476250"/>
            <a:ext cx="638386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600" b="1">
                <a:latin typeface="Trebuchet MS" panose="020B0603020202020204" pitchFamily="34" charset="0"/>
              </a:rPr>
              <a:t>Not a chemical reaction</a:t>
            </a: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912284" y="1773238"/>
            <a:ext cx="3649133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latin typeface="Trebuchet MS" panose="020B0603020202020204" pitchFamily="34" charset="0"/>
              </a:rPr>
              <a:t>Frying an egg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3697818" y="2708275"/>
            <a:ext cx="4030133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latin typeface="Trebuchet MS" panose="020B0603020202020204" pitchFamily="34" charset="0"/>
              </a:rPr>
              <a:t>Breaking glass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912285" y="3736975"/>
            <a:ext cx="4633383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en-GB" altLang="en-US" sz="2400">
                <a:latin typeface="Trebuchet MS" panose="020B0603020202020204" pitchFamily="34" charset="0"/>
              </a:rPr>
              <a:t>Separating sand and salt</a:t>
            </a: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5425017" y="4724400"/>
            <a:ext cx="4800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latin typeface="Trebuchet MS" panose="020B0603020202020204" pitchFamily="34" charset="0"/>
              </a:rPr>
              <a:t>Melting plastic</a:t>
            </a:r>
          </a:p>
        </p:txBody>
      </p:sp>
      <p:sp>
        <p:nvSpPr>
          <p:cNvPr id="45064" name="Text Box 8"/>
          <p:cNvSpPr txBox="1">
            <a:spLocks noChangeArrowheads="1"/>
          </p:cNvSpPr>
          <p:nvPr/>
        </p:nvSpPr>
        <p:spPr bwMode="auto">
          <a:xfrm>
            <a:off x="1007533" y="5516563"/>
            <a:ext cx="3168651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latin typeface="Trebuchet MS" panose="020B0603020202020204" pitchFamily="34" charset="0"/>
              </a:rPr>
              <a:t>Burning paper</a:t>
            </a:r>
          </a:p>
        </p:txBody>
      </p:sp>
    </p:spTree>
    <p:extLst>
      <p:ext uri="{BB962C8B-B14F-4D97-AF65-F5344CB8AC3E}">
        <p14:creationId xmlns:p14="http://schemas.microsoft.com/office/powerpoint/2010/main" val="356087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Element, compound or mixture?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609600" indent="-609600">
              <a:buFontTx/>
              <a:buAutoNum type="arabicPeriod"/>
            </a:pPr>
            <a:r>
              <a:rPr lang="en-GB" altLang="en-US" sz="2400" dirty="0"/>
              <a:t>Mercury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Krypton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Water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Salt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Sea water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Air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Sugar</a:t>
            </a:r>
          </a:p>
          <a:p>
            <a:pPr marL="609600" indent="-609600">
              <a:buFontTx/>
              <a:buAutoNum type="arabicPeriod"/>
            </a:pPr>
            <a:r>
              <a:rPr lang="en-GB" altLang="en-US" sz="2400" dirty="0"/>
              <a:t>Carbon dioxide</a:t>
            </a:r>
          </a:p>
        </p:txBody>
      </p:sp>
    </p:spTree>
    <p:extLst>
      <p:ext uri="{BB962C8B-B14F-4D97-AF65-F5344CB8AC3E}">
        <p14:creationId xmlns:p14="http://schemas.microsoft.com/office/powerpoint/2010/main" val="953172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00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660319"/>
              </p:ext>
            </p:extLst>
          </p:nvPr>
        </p:nvGraphicFramePr>
        <p:xfrm>
          <a:off x="2447931" y="1052513"/>
          <a:ext cx="8137525" cy="1402080"/>
        </p:xfrm>
        <a:graphic>
          <a:graphicData uri="http://schemas.openxmlformats.org/drawingml/2006/table">
            <a:tbl>
              <a:tblPr/>
              <a:tblGrid>
                <a:gridCol w="1535112"/>
                <a:gridCol w="1489075"/>
                <a:gridCol w="1584325"/>
                <a:gridCol w="1655763"/>
                <a:gridCol w="1873250"/>
              </a:tblGrid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Verb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Adverb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Adjective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None of these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It depends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290" name="Text Box 26"/>
          <p:cNvSpPr txBox="1">
            <a:spLocks noChangeArrowheads="1"/>
          </p:cNvSpPr>
          <p:nvPr/>
        </p:nvSpPr>
        <p:spPr bwMode="auto">
          <a:xfrm>
            <a:off x="2927351" y="3141663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run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1" name="Text Box 27"/>
          <p:cNvSpPr txBox="1">
            <a:spLocks noChangeArrowheads="1"/>
          </p:cNvSpPr>
          <p:nvPr/>
        </p:nvSpPr>
        <p:spPr bwMode="auto">
          <a:xfrm>
            <a:off x="2447931" y="4106152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fast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2" name="Text Box 28"/>
          <p:cNvSpPr txBox="1">
            <a:spLocks noChangeArrowheads="1"/>
          </p:cNvSpPr>
          <p:nvPr/>
        </p:nvSpPr>
        <p:spPr bwMode="auto">
          <a:xfrm>
            <a:off x="5232401" y="3933825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slowly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3" name="Text Box 29"/>
          <p:cNvSpPr txBox="1">
            <a:spLocks noChangeArrowheads="1"/>
          </p:cNvSpPr>
          <p:nvPr/>
        </p:nvSpPr>
        <p:spPr bwMode="auto">
          <a:xfrm>
            <a:off x="8040689" y="4724400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bright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4" name="Text Box 30"/>
          <p:cNvSpPr txBox="1">
            <a:spLocks noChangeArrowheads="1"/>
          </p:cNvSpPr>
          <p:nvPr/>
        </p:nvSpPr>
        <p:spPr bwMode="auto">
          <a:xfrm>
            <a:off x="3359151" y="4941888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girl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5" name="Text Box 31"/>
          <p:cNvSpPr txBox="1">
            <a:spLocks noChangeArrowheads="1"/>
          </p:cNvSpPr>
          <p:nvPr/>
        </p:nvSpPr>
        <p:spPr bwMode="auto">
          <a:xfrm>
            <a:off x="5591176" y="5013325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again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6" name="Text Box 32"/>
          <p:cNvSpPr txBox="1">
            <a:spLocks noChangeArrowheads="1"/>
          </p:cNvSpPr>
          <p:nvPr/>
        </p:nvSpPr>
        <p:spPr bwMode="auto">
          <a:xfrm>
            <a:off x="6456364" y="2852738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blue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7" name="Text Box 33"/>
          <p:cNvSpPr txBox="1">
            <a:spLocks noChangeArrowheads="1"/>
          </p:cNvSpPr>
          <p:nvPr/>
        </p:nvSpPr>
        <p:spPr bwMode="auto">
          <a:xfrm>
            <a:off x="8472489" y="2636838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hot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8" name="Text Box 34"/>
          <p:cNvSpPr txBox="1">
            <a:spLocks noChangeArrowheads="1"/>
          </p:cNvSpPr>
          <p:nvPr/>
        </p:nvSpPr>
        <p:spPr bwMode="auto">
          <a:xfrm>
            <a:off x="6888164" y="3716338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car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  <p:sp>
        <p:nvSpPr>
          <p:cNvPr id="11299" name="Text Box 35"/>
          <p:cNvSpPr txBox="1">
            <a:spLocks noChangeArrowheads="1"/>
          </p:cNvSpPr>
          <p:nvPr/>
        </p:nvSpPr>
        <p:spPr bwMode="auto">
          <a:xfrm>
            <a:off x="7464426" y="5805488"/>
            <a:ext cx="1368425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dirty="0" smtClean="0">
                <a:solidFill>
                  <a:schemeClr val="bg1"/>
                </a:solidFill>
              </a:rPr>
              <a:t>she</a:t>
            </a:r>
            <a:endParaRPr lang="en-GB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20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Classifying / Grouping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 your show-me board, create a </a:t>
            </a:r>
            <a:r>
              <a:rPr lang="en-GB" b="1" dirty="0" smtClean="0"/>
              <a:t>classifying/grouping assessment</a:t>
            </a:r>
            <a:r>
              <a:rPr lang="en-GB" dirty="0" smtClean="0"/>
              <a:t> that you could use with a Senior Phase class to assess prior knowledge.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949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80" name="Group 40">
            <a:extLst>
              <a:ext uri="{FF2B5EF4-FFF2-40B4-BE49-F238E27FC236}">
                <a16:creationId xmlns="" xmlns:a16="http://schemas.microsoft.com/office/drawing/2014/main" id="{96AC0106-0CFA-46A4-BA44-8E83826873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557147"/>
              </p:ext>
            </p:extLst>
          </p:nvPr>
        </p:nvGraphicFramePr>
        <p:xfrm>
          <a:off x="912285" y="2565400"/>
          <a:ext cx="9791700" cy="1152526"/>
        </p:xfrm>
        <a:graphic>
          <a:graphicData uri="http://schemas.openxmlformats.org/drawingml/2006/table">
            <a:tbl>
              <a:tblPr/>
              <a:tblGrid>
                <a:gridCol w="51837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60798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ＭＳ Ｐゴシック" charset="0"/>
                          <a:cs typeface="Times New Roman" charset="0"/>
                        </a:rPr>
                        <a:t>In common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ＭＳ Ｐゴシック" charset="0"/>
                          <a:cs typeface="Times New Roman" charset="0"/>
                        </a:rPr>
                        <a:t>Different</a:t>
                      </a:r>
                      <a:endParaRPr kumimoji="0" lang="en-GB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332" name="Text Box 28"/>
          <p:cNvSpPr txBox="1">
            <a:spLocks noChangeArrowheads="1"/>
          </p:cNvSpPr>
          <p:nvPr/>
        </p:nvSpPr>
        <p:spPr bwMode="auto">
          <a:xfrm>
            <a:off x="1102785" y="476251"/>
            <a:ext cx="10274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600" b="1" dirty="0">
                <a:solidFill>
                  <a:schemeClr val="accent1"/>
                </a:solidFill>
                <a:latin typeface="Trebuchet MS" panose="020B0603020202020204" pitchFamily="34" charset="0"/>
              </a:rPr>
              <a:t>What is common? What is different? 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600" dirty="0">
                <a:latin typeface="Trebuchet MS" panose="020B0603020202020204" pitchFamily="34" charset="0"/>
              </a:rPr>
              <a:t>Hamlet and Macbeth</a:t>
            </a:r>
          </a:p>
          <a:p>
            <a:pPr eaLnBrk="1" hangingPunct="1">
              <a:spcBef>
                <a:spcPct val="50000"/>
              </a:spcBef>
            </a:pPr>
            <a:endParaRPr lang="en-GB" altLang="en-US" sz="36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26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Common/different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 your show-me board, create a </a:t>
            </a:r>
            <a:r>
              <a:rPr lang="en-GB" b="1" dirty="0" smtClean="0"/>
              <a:t>common/different assessment</a:t>
            </a:r>
            <a:r>
              <a:rPr lang="en-GB" dirty="0" smtClean="0"/>
              <a:t> that you could use with a Senior Phase class to assess prior knowledge.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141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Odd one out?</a:t>
            </a:r>
          </a:p>
        </p:txBody>
      </p:sp>
      <p:sp>
        <p:nvSpPr>
          <p:cNvPr id="4" name="Rectangle 3"/>
          <p:cNvSpPr/>
          <p:nvPr/>
        </p:nvSpPr>
        <p:spPr>
          <a:xfrm>
            <a:off x="2810331" y="2024323"/>
            <a:ext cx="2993721" cy="212942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Student control over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5956452" y="2024323"/>
            <a:ext cx="2993721" cy="2129425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Enquiry-based learning</a:t>
            </a:r>
          </a:p>
        </p:txBody>
      </p:sp>
      <p:sp>
        <p:nvSpPr>
          <p:cNvPr id="6" name="Rectangle 5"/>
          <p:cNvSpPr/>
          <p:nvPr/>
        </p:nvSpPr>
        <p:spPr>
          <a:xfrm>
            <a:off x="2810330" y="4281096"/>
            <a:ext cx="2993721" cy="2129425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Within-class grouping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5956451" y="4281096"/>
            <a:ext cx="2993721" cy="212942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Discussion</a:t>
            </a:r>
          </a:p>
        </p:txBody>
      </p:sp>
    </p:spTree>
    <p:extLst>
      <p:ext uri="{BB962C8B-B14F-4D97-AF65-F5344CB8AC3E}">
        <p14:creationId xmlns:p14="http://schemas.microsoft.com/office/powerpoint/2010/main" val="3155064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6" y="0"/>
            <a:ext cx="3851275" cy="35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1" y="0"/>
            <a:ext cx="2784475" cy="364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2"/>
          <a:stretch>
            <a:fillRect/>
          </a:stretch>
        </p:blipFill>
        <p:spPr bwMode="auto">
          <a:xfrm>
            <a:off x="2892425" y="3141664"/>
            <a:ext cx="3727450" cy="371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5" r="26558"/>
          <a:stretch>
            <a:fillRect/>
          </a:stretch>
        </p:blipFill>
        <p:spPr bwMode="auto">
          <a:xfrm>
            <a:off x="6527800" y="3141664"/>
            <a:ext cx="2808288" cy="371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287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901149" y="274638"/>
            <a:ext cx="10827026" cy="1143000"/>
          </a:xfrm>
        </p:spPr>
        <p:txBody>
          <a:bodyPr>
            <a:noAutofit/>
          </a:bodyPr>
          <a:lstStyle/>
          <a:p>
            <a:r>
              <a:rPr lang="en-GB" altLang="en-US" sz="4000" dirty="0"/>
              <a:t>Deliberate mistakes: melting and freezing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altLang="en-US" sz="2800" dirty="0"/>
              <a:t>Melting and freezing are opposites of each other. To freeze a substance you heat it up and the liquid turns into a solid. This means that the particles become more spread out.</a:t>
            </a:r>
          </a:p>
          <a:p>
            <a:pPr marL="0" indent="0">
              <a:buNone/>
            </a:pPr>
            <a:endParaRPr lang="en-GB" altLang="en-US" sz="2800" dirty="0"/>
          </a:p>
          <a:p>
            <a:pPr marL="0" indent="0">
              <a:buNone/>
            </a:pPr>
            <a:r>
              <a:rPr lang="en-GB" altLang="en-US" sz="2800" dirty="0"/>
              <a:t>Water freezes at 0</a:t>
            </a:r>
            <a:r>
              <a:rPr lang="en-US" altLang="en-US" sz="2800" dirty="0">
                <a:ea typeface="Arial" charset="0"/>
                <a:cs typeface="Arial" charset="0"/>
              </a:rPr>
              <a:t>ºC and all substances freeze at this temperature. Because of this, whenever a substance freezes it will feel cold.</a:t>
            </a:r>
          </a:p>
          <a:p>
            <a:pPr marL="0" indent="0"/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95479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altLang="en-US" sz="2800"/>
              <a:t>Melting and freezing are opposites of each other. To freeze a substance you </a:t>
            </a:r>
            <a:r>
              <a:rPr lang="en-GB" altLang="en-US" sz="2800">
                <a:solidFill>
                  <a:srgbClr val="FF99FF"/>
                </a:solidFill>
              </a:rPr>
              <a:t>heat it up</a:t>
            </a:r>
            <a:r>
              <a:rPr lang="en-GB" altLang="en-US" sz="2800"/>
              <a:t> and the liquid turns into a solid. This means that the particles become </a:t>
            </a:r>
            <a:r>
              <a:rPr lang="en-GB" altLang="en-US" sz="2800">
                <a:solidFill>
                  <a:srgbClr val="FF99FF"/>
                </a:solidFill>
              </a:rPr>
              <a:t>more</a:t>
            </a:r>
            <a:r>
              <a:rPr lang="en-GB" altLang="en-US" sz="2800"/>
              <a:t> spread out.</a:t>
            </a:r>
          </a:p>
          <a:p>
            <a:pPr marL="0" indent="0">
              <a:buNone/>
            </a:pPr>
            <a:endParaRPr lang="en-GB" altLang="en-US" sz="2800"/>
          </a:p>
          <a:p>
            <a:pPr marL="0" indent="0">
              <a:buNone/>
            </a:pPr>
            <a:r>
              <a:rPr lang="en-GB" altLang="en-US" sz="2800"/>
              <a:t>Water freezes at 0</a:t>
            </a:r>
            <a:r>
              <a:rPr lang="en-US" altLang="en-US" sz="2800">
                <a:ea typeface="Arial" charset="0"/>
                <a:cs typeface="Arial" charset="0"/>
              </a:rPr>
              <a:t>ºC </a:t>
            </a:r>
            <a:r>
              <a:rPr lang="en-US" altLang="en-US" sz="2800">
                <a:solidFill>
                  <a:srgbClr val="FF99FF"/>
                </a:solidFill>
                <a:ea typeface="Arial" charset="0"/>
                <a:cs typeface="Arial" charset="0"/>
              </a:rPr>
              <a:t>and all substances freeze</a:t>
            </a:r>
            <a:r>
              <a:rPr lang="en-US" altLang="en-US" sz="2800">
                <a:ea typeface="Arial" charset="0"/>
                <a:cs typeface="Arial" charset="0"/>
              </a:rPr>
              <a:t> at this temperature. Because of this, </a:t>
            </a:r>
            <a:r>
              <a:rPr lang="en-US" altLang="en-US" sz="2800">
                <a:solidFill>
                  <a:srgbClr val="FF99FF"/>
                </a:solidFill>
                <a:ea typeface="Arial" charset="0"/>
                <a:cs typeface="Arial" charset="0"/>
              </a:rPr>
              <a:t>whenever a substance freezes it will feel cold</a:t>
            </a:r>
            <a:r>
              <a:rPr lang="en-US" altLang="en-US" sz="2800">
                <a:ea typeface="Arial" charset="0"/>
                <a:cs typeface="Arial" charset="0"/>
              </a:rPr>
              <a:t>.</a:t>
            </a:r>
          </a:p>
          <a:p>
            <a:pPr marL="0" indent="0"/>
            <a:endParaRPr lang="en-GB" altLang="en-US" sz="280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901149" y="274638"/>
            <a:ext cx="10827026" cy="1143000"/>
          </a:xfrm>
        </p:spPr>
        <p:txBody>
          <a:bodyPr>
            <a:noAutofit/>
          </a:bodyPr>
          <a:lstStyle/>
          <a:p>
            <a:r>
              <a:rPr lang="en-GB" altLang="en-US" sz="4000" dirty="0"/>
              <a:t>Deliberate mistakes: melting and freezing</a:t>
            </a:r>
          </a:p>
        </p:txBody>
      </p:sp>
    </p:spTree>
    <p:extLst>
      <p:ext uri="{BB962C8B-B14F-4D97-AF65-F5344CB8AC3E}">
        <p14:creationId xmlns:p14="http://schemas.microsoft.com/office/powerpoint/2010/main" val="332842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Common/different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 your show-me board, create a </a:t>
            </a:r>
            <a:r>
              <a:rPr lang="en-GB" b="1" dirty="0" smtClean="0"/>
              <a:t>deliberate mistakes assessment</a:t>
            </a:r>
            <a:r>
              <a:rPr lang="en-GB" dirty="0" smtClean="0"/>
              <a:t> that you could use with a Senior Phase class to assess prior knowledge.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628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" y="0"/>
            <a:ext cx="10853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44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00" y="0"/>
            <a:ext cx="106281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22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Common/different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 your show-me board, create a </a:t>
            </a:r>
            <a:r>
              <a:rPr lang="en-GB" b="1" dirty="0" smtClean="0"/>
              <a:t>concept cartoon assessment</a:t>
            </a:r>
            <a:r>
              <a:rPr lang="en-GB" dirty="0" smtClean="0"/>
              <a:t> that you could use with a Senior Phase class to assess prior knowledge.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628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Finishing the lesson: </a:t>
            </a:r>
            <a:br>
              <a:rPr lang="en-US" dirty="0" smtClean="0"/>
            </a:br>
            <a:r>
              <a:rPr lang="en-US" dirty="0" smtClean="0"/>
              <a:t>“What </a:t>
            </a:r>
            <a:r>
              <a:rPr lang="en-US" dirty="0" smtClean="0"/>
              <a:t>have you learned today?”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419182"/>
          </a:xfrm>
        </p:spPr>
        <p:txBody>
          <a:bodyPr>
            <a:normAutofit fontScale="85000" lnSpcReduction="20000"/>
          </a:bodyPr>
          <a:lstStyle/>
          <a:p>
            <a:r>
              <a:rPr lang="en-US" sz="3400" dirty="0" smtClean="0"/>
              <a:t>Get students to write it down – it makes </a:t>
            </a:r>
            <a:r>
              <a:rPr lang="en-US" sz="3400" i="1" dirty="0" smtClean="0"/>
              <a:t>everyone</a:t>
            </a:r>
            <a:r>
              <a:rPr lang="en-US" sz="3400" dirty="0" smtClean="0"/>
              <a:t> think about something.</a:t>
            </a:r>
          </a:p>
          <a:p>
            <a:pPr lvl="1"/>
            <a:r>
              <a:rPr lang="en-US" sz="2800" dirty="0" smtClean="0"/>
              <a:t>Use a </a:t>
            </a:r>
            <a:r>
              <a:rPr lang="en-US" sz="2800" dirty="0" smtClean="0">
                <a:solidFill>
                  <a:schemeClr val="accent1"/>
                </a:solidFill>
              </a:rPr>
              <a:t>mini-whiteboard</a:t>
            </a:r>
            <a:r>
              <a:rPr lang="en-US" sz="2800" dirty="0" smtClean="0"/>
              <a:t>; get them to hold it up; have a look at them; use some of them as teaching points.</a:t>
            </a:r>
          </a:p>
          <a:p>
            <a:pPr lvl="1"/>
            <a:r>
              <a:rPr lang="en-US" sz="2800" dirty="0" smtClean="0"/>
              <a:t>Use </a:t>
            </a:r>
            <a:r>
              <a:rPr lang="en-US" sz="2800" dirty="0" smtClean="0">
                <a:solidFill>
                  <a:schemeClr val="accent1"/>
                </a:solidFill>
              </a:rPr>
              <a:t>post-it notes</a:t>
            </a:r>
            <a:r>
              <a:rPr lang="en-US" sz="2800" dirty="0" smtClean="0"/>
              <a:t>.</a:t>
            </a:r>
          </a:p>
          <a:p>
            <a:endParaRPr lang="en-US" sz="3400" dirty="0"/>
          </a:p>
          <a:p>
            <a:r>
              <a:rPr lang="en-US" sz="3400" dirty="0" smtClean="0"/>
              <a:t>Most effective when the focus is brought back to the</a:t>
            </a:r>
            <a:r>
              <a:rPr lang="en-US" sz="3400" b="1" dirty="0" smtClean="0"/>
              <a:t> </a:t>
            </a:r>
            <a:r>
              <a:rPr lang="en-US" sz="3400" b="1" dirty="0" smtClean="0"/>
              <a:t>learning intention </a:t>
            </a:r>
            <a:r>
              <a:rPr lang="en-US" sz="3400" dirty="0" smtClean="0"/>
              <a:t>and</a:t>
            </a:r>
            <a:r>
              <a:rPr lang="en-US" sz="3400" b="1" dirty="0" smtClean="0"/>
              <a:t> </a:t>
            </a:r>
            <a:r>
              <a:rPr lang="en-US" sz="3400" b="1" dirty="0" smtClean="0"/>
              <a:t>success criteria</a:t>
            </a:r>
            <a:r>
              <a:rPr lang="en-US" sz="3400" dirty="0" smtClean="0"/>
              <a:t> of the lesson.</a:t>
            </a:r>
          </a:p>
          <a:p>
            <a:endParaRPr lang="en-US" sz="3400" dirty="0"/>
          </a:p>
          <a:p>
            <a:r>
              <a:rPr lang="en-US" sz="3400" dirty="0" smtClean="0"/>
              <a:t>A variation might be to write down a question about something that a student’s not sure about.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377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about oxygen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18389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LI (WALT): </a:t>
            </a:r>
            <a:r>
              <a:rPr lang="en-GB" dirty="0" smtClean="0"/>
              <a:t>Improve your knowledge about oxygen.</a:t>
            </a:r>
          </a:p>
          <a:p>
            <a:endParaRPr lang="en-GB" dirty="0"/>
          </a:p>
          <a:p>
            <a:r>
              <a:rPr lang="en-GB" b="1" dirty="0" smtClean="0">
                <a:solidFill>
                  <a:srgbClr val="FFC000"/>
                </a:solidFill>
              </a:rPr>
              <a:t>SC (WILF): </a:t>
            </a:r>
            <a:r>
              <a:rPr lang="en-GB" dirty="0" smtClean="0"/>
              <a:t>You can list </a:t>
            </a:r>
            <a:r>
              <a:rPr lang="en-GB" u="sng" dirty="0" smtClean="0"/>
              <a:t>at least three facts</a:t>
            </a:r>
            <a:r>
              <a:rPr lang="en-GB" dirty="0" smtClean="0"/>
              <a:t> about oxygen that you didn’t know when you entered the room.</a:t>
            </a: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OR</a:t>
            </a:r>
            <a:endParaRPr lang="en-GB" dirty="0"/>
          </a:p>
          <a:p>
            <a:r>
              <a:rPr lang="en-GB" b="1" dirty="0" smtClean="0">
                <a:solidFill>
                  <a:srgbClr val="FFC000"/>
                </a:solidFill>
              </a:rPr>
              <a:t>SC (WILF): </a:t>
            </a:r>
            <a:r>
              <a:rPr lang="en-GB" dirty="0" smtClean="0"/>
              <a:t>You can:</a:t>
            </a:r>
          </a:p>
          <a:p>
            <a:pPr lvl="1"/>
            <a:r>
              <a:rPr lang="en-GB" dirty="0" smtClean="0"/>
              <a:t>Write the symbol for an atom of oxygen</a:t>
            </a:r>
          </a:p>
          <a:p>
            <a:pPr lvl="1"/>
            <a:r>
              <a:rPr lang="en-GB" dirty="0" smtClean="0"/>
              <a:t>Say if it is a metal or non-metal</a:t>
            </a:r>
          </a:p>
          <a:p>
            <a:pPr lvl="1"/>
            <a:r>
              <a:rPr lang="en-GB" dirty="0" smtClean="0"/>
              <a:t>Say which group of the Periodic Table it appears in</a:t>
            </a:r>
          </a:p>
          <a:p>
            <a:pPr lvl="1"/>
            <a:r>
              <a:rPr lang="en-GB" dirty="0" smtClean="0"/>
              <a:t>Say how many protons are in its nucleus</a:t>
            </a:r>
          </a:p>
          <a:p>
            <a:pPr lvl="1"/>
            <a:r>
              <a:rPr lang="en-GB" dirty="0" smtClean="0"/>
              <a:t>Say what percentage of the air is made up of oxygen</a:t>
            </a:r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32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Self-evaluation using traffic-lights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2560764"/>
              </p:ext>
            </p:extLst>
          </p:nvPr>
        </p:nvGraphicFramePr>
        <p:xfrm>
          <a:off x="838200" y="2177405"/>
          <a:ext cx="10515600" cy="3878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33591"/>
                <a:gridCol w="1152939"/>
                <a:gridCol w="1073427"/>
                <a:gridCol w="1255643"/>
              </a:tblGrid>
              <a:tr h="646473"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Green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Amber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Red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chemical symbol for an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atom of it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If it is a metal or a non-metal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Group number in the Periodic Table where it can be found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 number of protons in its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nucleus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  <a:tr h="64647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rebuchet MS" panose="020B0603020202020204" pitchFamily="34" charset="0"/>
                        </a:rPr>
                        <a:t>The</a:t>
                      </a:r>
                      <a:r>
                        <a:rPr lang="en-GB" baseline="0" dirty="0" smtClean="0">
                          <a:latin typeface="Trebuchet MS" panose="020B0603020202020204" pitchFamily="34" charset="0"/>
                        </a:rPr>
                        <a:t> percentage of the air which is made up of it</a:t>
                      </a:r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197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Recommended reading</a:t>
            </a:r>
            <a:endParaRPr lang="en-GB" dirty="0"/>
          </a:p>
        </p:txBody>
      </p:sp>
      <p:pic>
        <p:nvPicPr>
          <p:cNvPr id="2050" name="Picture 2" descr="Image result for active learning through formative assess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201" y="1900100"/>
            <a:ext cx="3629025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outstanding formative assess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18" y="1900100"/>
            <a:ext cx="351472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46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Improve your understanding of what formative assessment is.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Improve your knowledge of formative assessment activities which could enhance your teaching and student learning.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3761985" y="4466766"/>
            <a:ext cx="1340622" cy="123226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5219724" y="4466766"/>
            <a:ext cx="1340622" cy="123226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6690714" y="4466766"/>
            <a:ext cx="1340622" cy="123226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rebuchet MS" panose="020B070302020209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23860" y="5844209"/>
            <a:ext cx="4386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Trebuchet MS" panose="020B0603020202020204" pitchFamily="34" charset="0"/>
              </a:rPr>
              <a:t>10, 9, 8, 7, 6, 5, 4, 3, 2, 1</a:t>
            </a:r>
            <a:endParaRPr lang="en-GB" sz="28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77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 steps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are they?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845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777</TotalTime>
  <Words>1346</Words>
  <Application>Microsoft Office PowerPoint</Application>
  <PresentationFormat>Custom</PresentationFormat>
  <Paragraphs>224</Paragraphs>
  <Slides>38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Formative Assessment</vt:lpstr>
      <vt:lpstr>Aims</vt:lpstr>
      <vt:lpstr>What is formative assessment?</vt:lpstr>
      <vt:lpstr>What do you think of this definition?</vt:lpstr>
      <vt:lpstr>Formative assessment?</vt:lpstr>
      <vt:lpstr>Formative assessment?</vt:lpstr>
      <vt:lpstr>Formative assessment?</vt:lpstr>
      <vt:lpstr>Key ingredients</vt:lpstr>
      <vt:lpstr>PowerPoint Presentation</vt:lpstr>
      <vt:lpstr>What do you already know about oxygen?</vt:lpstr>
      <vt:lpstr>Self-evaluation using traffic-lights</vt:lpstr>
      <vt:lpstr>Learning about oxygen</vt:lpstr>
      <vt:lpstr>Questions</vt:lpstr>
      <vt:lpstr>Active Assessment</vt:lpstr>
      <vt:lpstr>True or false?</vt:lpstr>
      <vt:lpstr>PowerPoint Presentation</vt:lpstr>
      <vt:lpstr>True or false?</vt:lpstr>
      <vt:lpstr>Brainstorming</vt:lpstr>
      <vt:lpstr>PowerPoint Presentation</vt:lpstr>
      <vt:lpstr>Element, compound or mixture?</vt:lpstr>
      <vt:lpstr>PowerPoint Presentation</vt:lpstr>
      <vt:lpstr>Classifying / Grouping</vt:lpstr>
      <vt:lpstr>PowerPoint Presentation</vt:lpstr>
      <vt:lpstr>Common/different</vt:lpstr>
      <vt:lpstr>Odd one out?</vt:lpstr>
      <vt:lpstr>PowerPoint Presentation</vt:lpstr>
      <vt:lpstr>Deliberate mistakes: melting and freezing</vt:lpstr>
      <vt:lpstr>Deliberate mistakes: melting and freezing</vt:lpstr>
      <vt:lpstr>Common/different</vt:lpstr>
      <vt:lpstr>PowerPoint Presentation</vt:lpstr>
      <vt:lpstr>PowerPoint Presentation</vt:lpstr>
      <vt:lpstr>Common/different</vt:lpstr>
      <vt:lpstr>Finishing the lesson:  “What have you learned today?”</vt:lpstr>
      <vt:lpstr>Learning about oxygen</vt:lpstr>
      <vt:lpstr>Self-evaluation using traffic-lights</vt:lpstr>
      <vt:lpstr>Recommended reading</vt:lpstr>
      <vt:lpstr>Aims</vt:lpstr>
      <vt:lpstr>Next steps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Collaborative leadership</dc:title>
  <dc:creator>Mr Robertson</dc:creator>
  <cp:lastModifiedBy>Bruce Robertson</cp:lastModifiedBy>
  <cp:revision>46</cp:revision>
  <dcterms:created xsi:type="dcterms:W3CDTF">2018-04-13T14:14:55Z</dcterms:created>
  <dcterms:modified xsi:type="dcterms:W3CDTF">2018-05-22T19:30:21Z</dcterms:modified>
</cp:coreProperties>
</file>