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65" autoAdjust="0"/>
    <p:restoredTop sz="94660"/>
  </p:normalViewPr>
  <p:slideViewPr>
    <p:cSldViewPr snapToGrid="0">
      <p:cViewPr>
        <p:scale>
          <a:sx n="90" d="100"/>
          <a:sy n="90" d="100"/>
        </p:scale>
        <p:origin x="-72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23ACE0-E298-4712-B837-D55103D59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EE40F82-4DD2-4255-9E95-FF989717B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97222C-72F9-41CB-8135-3A3E664C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EF7EAE-3190-4088-AFFC-301126C2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B3A830-53BB-4A82-AA9F-315602FD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92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6BF298-C1B4-481C-B2CF-2F66DACFC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E698F38-581E-41DE-AA8B-27AE5F433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71E82D-165A-44B5-9AB1-8740F20B9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4B5AC0C-04EB-4665-ADA9-7E48700D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C45CE6-437E-4A2A-B660-E36E58C97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2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E8FA75-F2E0-48C9-A710-31F015A2F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F0B622D-2D3E-4510-8A4F-CC3BD616E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86F79B3-FD71-40D1-947D-E3F474477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A1E773-9684-496D-AA66-E484A8F1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61B245-4A8A-465B-A994-FAA03E92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171186-DD0F-4662-8679-3A9ED53A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CC042E-D8B0-4671-9D7E-8160293C67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B0280A5-49FD-4EE8-8ADF-6A233AB3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723F170-A163-4F15-9EA6-B518F52BC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658627-A4CE-4019-AEFC-4041DA6E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4DA99B9-07AE-4FFF-AA41-FE72372E2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4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2300BB-FC31-40D9-B265-116858FF9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FB7E677-5FF8-4E07-8F04-94D93699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17BAFC-7F34-4636-90F1-E9CC6728E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917E7F6-A051-46B7-9B2C-5D2B84073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BAC39BC-82C5-43C1-AC4C-64AA40AE4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AB9A6C-6D59-4EBC-AF03-C46AF7EC1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D4BB106-1DA8-49E0-96B1-71670B26A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698046B-BBA6-45C9-9E55-0909D11A2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9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251F77-2CC0-4C11-AEC3-2DE6C0D8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7A8E74D-5E02-48A8-A409-C68FD85E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5C0BAA6-7E00-4D76-97E3-840B3A31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C5588A8-28D9-4979-916E-223D1BFD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3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4B0ED97-F3E7-4AC0-8CC7-FEB5F9207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C9740FB-50E4-4646-B0D2-27CEEFE36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48D111C-6071-4AF2-9625-9A56FC10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42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C91B4C-780B-4E27-AF00-8E704CD51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FD7731-1184-4D97-AB10-075A260B0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B6E28A7-9CE0-49DA-AE8C-D0FD6AFA2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DB16209-EF01-4886-B4D3-CD17708D4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5971783-06BC-460A-A46C-EF1816C53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833F4DA-F924-4EA7-86CF-D06D1EF4B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2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3B658-3432-4159-AEB5-F068B456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BCEA022-4455-4C35-9591-BD8D6203EA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4A6D012-BB43-44EC-BE47-B60CC4669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ADE6E73-0EED-4A71-A673-037AB991F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1661D4-D2A1-45C2-9E3D-5FF980FD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5D3982C-2E69-4BB2-80CF-64692D710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8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0E248A-A43B-42F1-89B2-34A46F80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2F4D9F-9235-4B0F-925C-E0B0A0F2D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DB859D-41C3-49AF-9B51-A5F934105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06F42B-D4A1-4D38-8840-91360FCAA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4FC88F-E04F-49AC-AF2B-083A2DC92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6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A7CD3FF-D895-4CA4-9809-919AB355AB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C0791B2-A967-460D-BF95-4A3E52A4E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0E139-0DC0-46F3-9F17-C1C6D0748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53BFA8-B768-45D6-A907-B1546792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458944-4695-43AD-9CA0-783C287C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4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A41DAB1-87CB-4DB9-B7AB-9B54E38F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2A80524-D621-4A2E-AACE-F3D27CA14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CCC967-18D8-4D0F-85C2-AB5B6279D1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7FD4-E2A2-4264-8F68-5F9B6B028248}" type="datetimeFigureOut">
              <a:rPr lang="en-GB" smtClean="0"/>
              <a:t>13/06/2019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4DB056-1636-40B2-9FC5-2C7784146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78225F-23A2-4085-B9B2-A10A0B79E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5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19186"/>
              </p:ext>
            </p:extLst>
          </p:nvPr>
        </p:nvGraphicFramePr>
        <p:xfrm>
          <a:off x="202244" y="3448626"/>
          <a:ext cx="11569147" cy="3058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20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7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040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933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162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77630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69164">
                  <a:extLst>
                    <a:ext uri="{9D8B030D-6E8A-4147-A177-3AD203B41FA5}">
                      <a16:colId xmlns:a16="http://schemas.microsoft.com/office/drawing/2014/main" xmlns="" val="52005048"/>
                    </a:ext>
                  </a:extLst>
                </a:gridCol>
              </a:tblGrid>
              <a:tr h="273621">
                <a:tc>
                  <a:txBody>
                    <a:bodyPr/>
                    <a:lstStyle/>
                    <a:p>
                      <a:r>
                        <a:rPr lang="en-GB" sz="1200" b="1" dirty="0"/>
                        <a:t>infinitive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English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Present: </a:t>
                      </a:r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form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form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form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question</a:t>
                      </a:r>
                      <a:r>
                        <a:rPr lang="en-GB" sz="1000" b="1" baseline="0" dirty="0" smtClean="0"/>
                        <a:t> form: du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form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haben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have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spiele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spielst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baseline="0" dirty="0" smtClean="0"/>
                        <a:t> / </a:t>
                      </a:r>
                      <a:r>
                        <a:rPr lang="en-GB" sz="1000" b="1" baseline="0" dirty="0" err="1" smtClean="0"/>
                        <a:t>sie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spielt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Spielst</a:t>
                      </a:r>
                      <a:r>
                        <a:rPr lang="en-GB" sz="1000" b="1" baseline="0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spielen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sein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to be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gehe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</a:t>
                      </a:r>
                      <a:r>
                        <a:rPr lang="en-GB" sz="1000" b="1" dirty="0" err="1" smtClean="0"/>
                        <a:t>gehst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geht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Gehst</a:t>
                      </a:r>
                      <a:r>
                        <a:rPr lang="en-GB" sz="1000" b="1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gehen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9992660"/>
                  </a:ext>
                </a:extLst>
              </a:tr>
              <a:tr h="26504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brauchen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need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höre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hörst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hört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Hörst</a:t>
                      </a:r>
                      <a:r>
                        <a:rPr lang="en-GB" sz="1000" b="1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hören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909641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finden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find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lese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</a:t>
                      </a:r>
                      <a:r>
                        <a:rPr lang="en-GB" sz="1000" b="1" dirty="0" err="1" smtClean="0"/>
                        <a:t>liest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liest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Liest</a:t>
                      </a:r>
                      <a:r>
                        <a:rPr lang="en-GB" sz="1000" b="1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lesen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4809626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Geben</a:t>
                      </a:r>
                      <a:r>
                        <a:rPr lang="en-GB" sz="120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give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sehe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siehst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sieht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Siehst</a:t>
                      </a:r>
                      <a:r>
                        <a:rPr lang="en-GB" sz="1000" b="1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sehen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04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kosten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baseline="0" dirty="0" smtClean="0"/>
                        <a:t> cost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sehe</a:t>
                      </a:r>
                      <a:r>
                        <a:rPr lang="en-GB" sz="1000" b="1" dirty="0" smtClean="0"/>
                        <a:t>…</a:t>
                      </a:r>
                      <a:r>
                        <a:rPr lang="en-GB" sz="1000" b="1" baseline="0" dirty="0" smtClean="0"/>
                        <a:t> fern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siehst</a:t>
                      </a:r>
                      <a:r>
                        <a:rPr lang="en-GB" sz="1000" b="1" baseline="0" dirty="0" smtClean="0"/>
                        <a:t> … fern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sieht</a:t>
                      </a:r>
                      <a:r>
                        <a:rPr lang="en-GB" sz="1000" b="1" dirty="0" smtClean="0"/>
                        <a:t> … fern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Siehst</a:t>
                      </a:r>
                      <a:r>
                        <a:rPr lang="en-GB" sz="1000" b="1" dirty="0" smtClean="0"/>
                        <a:t> du…fern?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sehen</a:t>
                      </a:r>
                      <a:r>
                        <a:rPr lang="en-GB" sz="1000" b="1" dirty="0" smtClean="0"/>
                        <a:t>…fern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854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leihen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lend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treffe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baseline="0" dirty="0" smtClean="0"/>
                        <a:t>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triffst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trifft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Triffst</a:t>
                      </a:r>
                      <a:r>
                        <a:rPr lang="en-GB" sz="1000" b="1" baseline="0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treffen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4975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nehmen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take*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fahre</a:t>
                      </a:r>
                      <a:r>
                        <a:rPr lang="en-GB" sz="1000" b="1" dirty="0" smtClean="0"/>
                        <a:t> Rad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</a:t>
                      </a:r>
                      <a:r>
                        <a:rPr lang="en-GB" sz="1000" b="1" dirty="0" err="1" smtClean="0"/>
                        <a:t>fährst</a:t>
                      </a:r>
                      <a:r>
                        <a:rPr lang="en-GB" sz="1000" b="1" dirty="0" smtClean="0"/>
                        <a:t> Rad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baseline="0" dirty="0" smtClean="0"/>
                        <a:t> / </a:t>
                      </a:r>
                      <a:r>
                        <a:rPr lang="en-GB" sz="1000" b="1" baseline="0" dirty="0" err="1" smtClean="0"/>
                        <a:t>sie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fährt</a:t>
                      </a:r>
                      <a:r>
                        <a:rPr lang="en-GB" sz="1000" b="1" baseline="0" dirty="0" smtClean="0"/>
                        <a:t> Rad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Fährst</a:t>
                      </a:r>
                      <a:r>
                        <a:rPr lang="en-GB" sz="1000" b="1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err="1" smtClean="0"/>
                        <a:t>wir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fahren</a:t>
                      </a:r>
                      <a:r>
                        <a:rPr lang="en-GB" sz="1000" b="1" baseline="0" dirty="0" smtClean="0"/>
                        <a:t> Rad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199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look for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 smtClean="0"/>
                        <a:t>gebe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</a:t>
                      </a:r>
                      <a:r>
                        <a:rPr lang="en-GB" sz="1000" b="1" dirty="0" err="1" smtClean="0"/>
                        <a:t>gibst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sie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smtClean="0"/>
                        <a:t> / </a:t>
                      </a:r>
                      <a:r>
                        <a:rPr lang="en-GB" sz="1000" b="1" dirty="0" err="1" smtClean="0"/>
                        <a:t>es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gibt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Gibt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es</a:t>
                      </a:r>
                      <a:r>
                        <a:rPr lang="en-GB" sz="1000" b="1" baseline="0" dirty="0" smtClean="0"/>
                        <a:t>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err="1" smtClean="0"/>
                        <a:t>wir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faulenzen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tragen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wear;</a:t>
                      </a:r>
                      <a:r>
                        <a:rPr lang="en-GB" sz="1200" baseline="0" dirty="0" smtClean="0"/>
                        <a:t> to carry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/>
                        <a:t>ich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smtClean="0"/>
                        <a:t>bin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du </a:t>
                      </a:r>
                      <a:r>
                        <a:rPr lang="en-GB" sz="1000" b="1" dirty="0" err="1" smtClean="0"/>
                        <a:t>bist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er</a:t>
                      </a:r>
                      <a:r>
                        <a:rPr lang="en-GB" sz="1000" b="1" baseline="0" dirty="0" smtClean="0"/>
                        <a:t> / </a:t>
                      </a:r>
                      <a:r>
                        <a:rPr lang="en-GB" sz="1000" b="1" baseline="0" dirty="0" err="1" smtClean="0"/>
                        <a:t>sie</a:t>
                      </a:r>
                      <a:r>
                        <a:rPr lang="en-GB" sz="1000" b="1" baseline="0" dirty="0" smtClean="0"/>
                        <a:t> / </a:t>
                      </a:r>
                      <a:r>
                        <a:rPr lang="en-GB" sz="1000" b="1" baseline="0" dirty="0" err="1" smtClean="0"/>
                        <a:t>es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ist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Bist</a:t>
                      </a:r>
                      <a:r>
                        <a:rPr lang="en-GB" sz="1000" b="1" baseline="0" dirty="0" smtClean="0"/>
                        <a:t> du…?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 err="1" smtClean="0"/>
                        <a:t>wir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sind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420185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80453" y="63948"/>
            <a:ext cx="2365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Tiere</a:t>
            </a:r>
            <a:r>
              <a:rPr lang="en-GB" b="1" u="sng" dirty="0" smtClean="0"/>
              <a:t> &amp; </a:t>
            </a:r>
            <a:r>
              <a:rPr lang="en-GB" b="1" u="sng" dirty="0" err="1" smtClean="0"/>
              <a:t>Kleider</a:t>
            </a:r>
            <a:r>
              <a:rPr lang="en-GB" b="1" u="sng" dirty="0" smtClean="0"/>
              <a:t> </a:t>
            </a:r>
            <a:r>
              <a:rPr lang="en-GB" b="1" u="sng" dirty="0" smtClean="0"/>
              <a:t>– </a:t>
            </a:r>
            <a:r>
              <a:rPr lang="en-GB" b="1" u="sng" dirty="0" err="1" smtClean="0"/>
              <a:t>Einheit</a:t>
            </a:r>
            <a:r>
              <a:rPr lang="en-GB" b="1" u="sng" dirty="0" smtClean="0"/>
              <a:t> </a:t>
            </a:r>
            <a:r>
              <a:rPr lang="en-GB" b="1" u="sng" dirty="0" smtClean="0"/>
              <a:t>6</a:t>
            </a:r>
            <a:endParaRPr lang="en-GB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D86D329-EEC7-4835-807C-9D8117664419}"/>
              </a:ext>
            </a:extLst>
          </p:cNvPr>
          <p:cNvSpPr/>
          <p:nvPr/>
        </p:nvSpPr>
        <p:spPr>
          <a:xfrm>
            <a:off x="99391" y="86565"/>
            <a:ext cx="4057938" cy="246490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sz="1200" dirty="0" smtClean="0"/>
              <a:t>Mein </a:t>
            </a:r>
            <a:r>
              <a:rPr lang="en-GB" sz="1200" dirty="0" err="1" smtClean="0"/>
              <a:t>Lieblingshobby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Lesen</a:t>
            </a:r>
            <a:r>
              <a:rPr lang="en-GB" sz="1200" dirty="0" smtClean="0"/>
              <a:t> – My favourite hobby is reading.</a:t>
            </a: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 smtClean="0"/>
              <a:t>Was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dein</a:t>
            </a:r>
            <a:r>
              <a:rPr lang="en-GB" sz="1200" dirty="0" smtClean="0"/>
              <a:t> </a:t>
            </a:r>
            <a:r>
              <a:rPr lang="en-GB" sz="1200" dirty="0" err="1" smtClean="0"/>
              <a:t>Lieblingshobby</a:t>
            </a:r>
            <a:r>
              <a:rPr lang="en-GB" sz="1200" dirty="0" smtClean="0"/>
              <a:t>? – What is your favourite hobby?</a:t>
            </a: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 err="1" smtClean="0"/>
              <a:t>Meine</a:t>
            </a:r>
            <a:r>
              <a:rPr lang="en-GB" sz="1200" dirty="0" smtClean="0"/>
              <a:t> </a:t>
            </a:r>
            <a:r>
              <a:rPr lang="en-GB" sz="1200" dirty="0" err="1" smtClean="0"/>
              <a:t>Lieblingsfußballmannschaft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Bayern </a:t>
            </a:r>
            <a:r>
              <a:rPr lang="en-GB" sz="1200" dirty="0" err="1" smtClean="0"/>
              <a:t>München</a:t>
            </a:r>
            <a:r>
              <a:rPr lang="en-GB" sz="1200" dirty="0" smtClean="0"/>
              <a:t> – My favourite football team is Bayern Munich.</a:t>
            </a: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/>
              <a:t>S</a:t>
            </a:r>
            <a:r>
              <a:rPr lang="en-GB" sz="1200" dirty="0" smtClean="0"/>
              <a:t>eine </a:t>
            </a:r>
            <a:r>
              <a:rPr lang="en-GB" sz="1200" dirty="0" err="1" smtClean="0"/>
              <a:t>Lieblingssendung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“Young Sheldon” – </a:t>
            </a:r>
            <a:r>
              <a:rPr lang="en-GB" sz="1200" dirty="0"/>
              <a:t>H</a:t>
            </a:r>
            <a:r>
              <a:rPr lang="en-GB" sz="1200" dirty="0" smtClean="0"/>
              <a:t>is favourite TV programme is “Young Sheldon”.</a:t>
            </a:r>
          </a:p>
          <a:p>
            <a:pPr marL="342900" indent="-342900">
              <a:buAutoNum type="arabicPeriod"/>
            </a:pPr>
            <a:r>
              <a:rPr lang="en-GB" sz="1200" dirty="0" err="1" smtClean="0"/>
              <a:t>Ihr</a:t>
            </a:r>
            <a:r>
              <a:rPr lang="en-GB" sz="1200" dirty="0" smtClean="0"/>
              <a:t> </a:t>
            </a:r>
            <a:r>
              <a:rPr lang="en-GB" sz="1200" dirty="0" err="1" smtClean="0"/>
              <a:t>Lieblingsfilm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“Sing” – Her favourite film is “Sing”.</a:t>
            </a:r>
          </a:p>
          <a:p>
            <a:pPr marL="342900" indent="-342900">
              <a:buAutoNum type="arabicPeriod"/>
            </a:pPr>
            <a:r>
              <a:rPr lang="en-GB" sz="1200" dirty="0" err="1"/>
              <a:t>S</a:t>
            </a:r>
            <a:r>
              <a:rPr lang="en-GB" sz="1200" dirty="0" err="1" smtClean="0"/>
              <a:t>ein</a:t>
            </a:r>
            <a:r>
              <a:rPr lang="en-GB" sz="1200" dirty="0" smtClean="0"/>
              <a:t> </a:t>
            </a:r>
            <a:r>
              <a:rPr lang="en-GB" sz="1200" dirty="0" err="1" smtClean="0"/>
              <a:t>Lieblingssport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Federball</a:t>
            </a:r>
            <a:r>
              <a:rPr lang="en-GB" sz="1200" dirty="0" smtClean="0"/>
              <a:t> – His favourite sport is badminton.</a:t>
            </a: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0C62FE1-DA10-4BB5-A6F5-39352995311B}"/>
              </a:ext>
            </a:extLst>
          </p:cNvPr>
          <p:cNvSpPr/>
          <p:nvPr/>
        </p:nvSpPr>
        <p:spPr>
          <a:xfrm>
            <a:off x="6546574" y="86564"/>
            <a:ext cx="5446251" cy="23802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/>
              <a:t>spiele</a:t>
            </a:r>
            <a:r>
              <a:rPr lang="en-GB" sz="1200" dirty="0"/>
              <a:t> </a:t>
            </a:r>
            <a:r>
              <a:rPr lang="en-GB" sz="1200" dirty="0" err="1" smtClean="0"/>
              <a:t>gern</a:t>
            </a:r>
            <a:r>
              <a:rPr lang="en-GB" sz="1200" dirty="0" smtClean="0"/>
              <a:t> </a:t>
            </a:r>
            <a:r>
              <a:rPr lang="en-GB" sz="1200" dirty="0" err="1" smtClean="0"/>
              <a:t>Fußball</a:t>
            </a:r>
            <a:r>
              <a:rPr lang="en-GB" sz="1200" dirty="0" smtClean="0"/>
              <a:t> </a:t>
            </a:r>
            <a:r>
              <a:rPr lang="en-GB" sz="1200" dirty="0"/>
              <a:t>– I </a:t>
            </a:r>
            <a:r>
              <a:rPr lang="en-GB" sz="1200" dirty="0" smtClean="0"/>
              <a:t> like playing </a:t>
            </a:r>
            <a:r>
              <a:rPr lang="en-GB" sz="1200" dirty="0"/>
              <a:t>football</a:t>
            </a:r>
          </a:p>
          <a:p>
            <a:pPr marL="342900" indent="-342900"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/>
              <a:t>spiele</a:t>
            </a:r>
            <a:r>
              <a:rPr lang="en-GB" sz="1200" dirty="0"/>
              <a:t> </a:t>
            </a:r>
            <a:r>
              <a:rPr lang="en-GB" sz="1200" dirty="0" err="1" smtClean="0"/>
              <a:t>nicht</a:t>
            </a:r>
            <a:r>
              <a:rPr lang="en-GB" sz="1200" dirty="0" smtClean="0"/>
              <a:t> </a:t>
            </a:r>
            <a:r>
              <a:rPr lang="en-GB" sz="1200" dirty="0" err="1" smtClean="0"/>
              <a:t>gern</a:t>
            </a:r>
            <a:r>
              <a:rPr lang="en-GB" sz="1200" dirty="0" smtClean="0"/>
              <a:t> Golf </a:t>
            </a:r>
            <a:r>
              <a:rPr lang="en-GB" sz="1200" dirty="0"/>
              <a:t>– I </a:t>
            </a:r>
            <a:r>
              <a:rPr lang="en-GB" sz="1200" dirty="0" smtClean="0"/>
              <a:t>don’t like playing </a:t>
            </a:r>
            <a:r>
              <a:rPr lang="en-GB" sz="1200" dirty="0"/>
              <a:t>golf</a:t>
            </a:r>
          </a:p>
          <a:p>
            <a:pPr marL="342900" indent="-342900"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/>
              <a:t>spiele</a:t>
            </a:r>
            <a:r>
              <a:rPr lang="en-GB" sz="1200" dirty="0"/>
              <a:t> </a:t>
            </a:r>
            <a:r>
              <a:rPr lang="en-GB" sz="1200" dirty="0" err="1" smtClean="0"/>
              <a:t>jeden</a:t>
            </a:r>
            <a:r>
              <a:rPr lang="en-GB" sz="1200" dirty="0" smtClean="0"/>
              <a:t> Tag </a:t>
            </a:r>
            <a:r>
              <a:rPr lang="en-GB" sz="1200" dirty="0" err="1" smtClean="0"/>
              <a:t>Gitarre</a:t>
            </a:r>
            <a:r>
              <a:rPr lang="en-GB" sz="1200" dirty="0" smtClean="0"/>
              <a:t> </a:t>
            </a:r>
            <a:r>
              <a:rPr lang="en-GB" sz="1200" dirty="0"/>
              <a:t>– I play the </a:t>
            </a:r>
            <a:r>
              <a:rPr lang="en-GB" sz="1200" dirty="0" smtClean="0"/>
              <a:t>guitar every day</a:t>
            </a: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/>
              <a:t>gehe</a:t>
            </a:r>
            <a:r>
              <a:rPr lang="en-GB" sz="1200" dirty="0"/>
              <a:t> </a:t>
            </a:r>
            <a:r>
              <a:rPr lang="en-GB" sz="1200" dirty="0" err="1" smtClean="0"/>
              <a:t>nie</a:t>
            </a:r>
            <a:r>
              <a:rPr lang="en-GB" sz="1200" dirty="0" smtClean="0"/>
              <a:t> </a:t>
            </a:r>
            <a:r>
              <a:rPr lang="en-GB" sz="1200" dirty="0" err="1" smtClean="0"/>
              <a:t>schwimmen</a:t>
            </a:r>
            <a:r>
              <a:rPr lang="en-GB" sz="1200" dirty="0" smtClean="0"/>
              <a:t> </a:t>
            </a:r>
            <a:r>
              <a:rPr lang="en-GB" sz="1200" dirty="0"/>
              <a:t>– I </a:t>
            </a:r>
            <a:r>
              <a:rPr lang="en-GB" sz="1200" dirty="0" smtClean="0"/>
              <a:t>never go </a:t>
            </a:r>
            <a:r>
              <a:rPr lang="en-GB" sz="1200" dirty="0"/>
              <a:t>swimming</a:t>
            </a:r>
          </a:p>
          <a:p>
            <a:pPr marL="342900" indent="-342900"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 smtClean="0"/>
              <a:t>gehe</a:t>
            </a:r>
            <a:r>
              <a:rPr lang="en-GB" sz="1200" dirty="0" smtClean="0"/>
              <a:t> </a:t>
            </a:r>
            <a:r>
              <a:rPr lang="en-GB" sz="1200" dirty="0" err="1" smtClean="0"/>
              <a:t>gern</a:t>
            </a:r>
            <a:r>
              <a:rPr lang="en-GB" sz="1200" dirty="0" smtClean="0"/>
              <a:t> ins </a:t>
            </a:r>
            <a:r>
              <a:rPr lang="en-GB" sz="1200" dirty="0"/>
              <a:t>Kino </a:t>
            </a:r>
            <a:r>
              <a:rPr lang="en-GB" sz="1200" dirty="0" smtClean="0"/>
              <a:t>– I like going to the cinema</a:t>
            </a:r>
            <a:endParaRPr lang="en-GB" sz="1200" dirty="0"/>
          </a:p>
          <a:p>
            <a:pPr marL="228600" lvl="0" indent="-228600">
              <a:buFont typeface="+mj-lt"/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lese </a:t>
            </a:r>
            <a:r>
              <a:rPr lang="en-GB" sz="1200" dirty="0" err="1" smtClean="0"/>
              <a:t>sehr</a:t>
            </a:r>
            <a:r>
              <a:rPr lang="en-GB" sz="1200" dirty="0" smtClean="0"/>
              <a:t> </a:t>
            </a:r>
            <a:r>
              <a:rPr lang="en-GB" sz="1200" dirty="0" err="1" smtClean="0"/>
              <a:t>gern</a:t>
            </a:r>
            <a:r>
              <a:rPr lang="en-GB" sz="1200" dirty="0" smtClean="0"/>
              <a:t> – I really like reading</a:t>
            </a:r>
            <a:endParaRPr lang="en-GB" sz="1200" dirty="0"/>
          </a:p>
          <a:p>
            <a:pPr marL="228600" lvl="0" indent="-228600">
              <a:buFont typeface="+mj-lt"/>
              <a:buAutoNum type="arabicPeriod"/>
            </a:pPr>
            <a:r>
              <a:rPr lang="en-GB" sz="1200" dirty="0" err="1"/>
              <a:t>Ich</a:t>
            </a:r>
            <a:r>
              <a:rPr lang="en-GB" sz="1200" dirty="0"/>
              <a:t> </a:t>
            </a:r>
            <a:r>
              <a:rPr lang="en-GB" sz="1200" dirty="0" err="1" smtClean="0"/>
              <a:t>sehe</a:t>
            </a:r>
            <a:r>
              <a:rPr lang="en-GB" sz="1200" dirty="0" smtClean="0"/>
              <a:t> </a:t>
            </a:r>
            <a:r>
              <a:rPr lang="en-GB" sz="1200" dirty="0" err="1" smtClean="0"/>
              <a:t>jeden</a:t>
            </a:r>
            <a:r>
              <a:rPr lang="en-GB" sz="1200" dirty="0" smtClean="0"/>
              <a:t> Tag fern – I watch TV every day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höre</a:t>
            </a:r>
            <a:r>
              <a:rPr lang="en-GB" sz="1200" dirty="0" smtClean="0"/>
              <a:t> </a:t>
            </a:r>
            <a:r>
              <a:rPr lang="en-GB" sz="1200" dirty="0" err="1" smtClean="0"/>
              <a:t>gern</a:t>
            </a:r>
            <a:r>
              <a:rPr lang="en-GB" sz="1200" dirty="0" smtClean="0"/>
              <a:t> </a:t>
            </a:r>
            <a:r>
              <a:rPr lang="en-GB" sz="1200" dirty="0" err="1" smtClean="0"/>
              <a:t>Musik</a:t>
            </a:r>
            <a:r>
              <a:rPr lang="en-GB" sz="1200" dirty="0" smtClean="0"/>
              <a:t>, um </a:t>
            </a:r>
            <a:r>
              <a:rPr lang="en-GB" sz="1200" dirty="0" err="1" smtClean="0"/>
              <a:t>mich</a:t>
            </a:r>
            <a:r>
              <a:rPr lang="en-GB" sz="1200" dirty="0" smtClean="0"/>
              <a:t> </a:t>
            </a:r>
            <a:r>
              <a:rPr lang="en-GB" sz="1200" dirty="0" err="1" smtClean="0"/>
              <a:t>zu</a:t>
            </a:r>
            <a:r>
              <a:rPr lang="en-GB" sz="1200" dirty="0" smtClean="0"/>
              <a:t> </a:t>
            </a:r>
            <a:r>
              <a:rPr lang="en-GB" sz="1200" dirty="0" err="1" smtClean="0"/>
              <a:t>entspannen</a:t>
            </a:r>
            <a:r>
              <a:rPr lang="en-GB" sz="1200" dirty="0" smtClean="0"/>
              <a:t> – I like listening to music to relax</a:t>
            </a:r>
            <a:endParaRPr lang="en-GB" sz="1200" dirty="0"/>
          </a:p>
          <a:p>
            <a:pPr marL="228600" lvl="0" indent="-228600">
              <a:buFont typeface="+mj-lt"/>
              <a:buAutoNum type="arabicPeriod"/>
            </a:pPr>
            <a:r>
              <a:rPr lang="en-GB" sz="1200" dirty="0"/>
              <a:t> </a:t>
            </a:r>
            <a:r>
              <a:rPr lang="en-GB" sz="1200" dirty="0" err="1" smtClean="0"/>
              <a:t>Nach</a:t>
            </a:r>
            <a:r>
              <a:rPr lang="en-GB" sz="1200" dirty="0" smtClean="0"/>
              <a:t> der </a:t>
            </a:r>
            <a:r>
              <a:rPr lang="en-GB" sz="1200" dirty="0" err="1" smtClean="0"/>
              <a:t>Schule</a:t>
            </a:r>
            <a:r>
              <a:rPr lang="en-GB" sz="1200" dirty="0" smtClean="0"/>
              <a:t> </a:t>
            </a:r>
            <a:r>
              <a:rPr lang="en-GB" sz="1200" dirty="0" err="1" smtClean="0"/>
              <a:t>mache</a:t>
            </a:r>
            <a:r>
              <a:rPr lang="en-GB" sz="1200" dirty="0" smtClean="0"/>
              <a:t> </a:t>
            </a:r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meine</a:t>
            </a:r>
            <a:r>
              <a:rPr lang="en-GB" sz="1200" dirty="0" smtClean="0"/>
              <a:t> </a:t>
            </a:r>
            <a:r>
              <a:rPr lang="en-GB" sz="1200" dirty="0" err="1" smtClean="0"/>
              <a:t>Hausaufgaben</a:t>
            </a:r>
            <a:r>
              <a:rPr lang="en-GB" sz="1200" dirty="0" smtClean="0"/>
              <a:t> – After school I do my homework</a:t>
            </a:r>
            <a:endParaRPr lang="en-GB" sz="1200" dirty="0"/>
          </a:p>
          <a:p>
            <a:pPr marL="228600" lvl="0" indent="-228600">
              <a:buFont typeface="+mj-lt"/>
              <a:buAutoNum type="arabicPeriod"/>
            </a:pPr>
            <a:r>
              <a:rPr lang="en-GB" sz="1200" dirty="0" err="1" smtClean="0"/>
              <a:t>Wenn</a:t>
            </a:r>
            <a:r>
              <a:rPr lang="en-GB" sz="1200" dirty="0" smtClean="0"/>
              <a:t> das Wetter </a:t>
            </a:r>
            <a:r>
              <a:rPr lang="en-GB" sz="1200" dirty="0" err="1" smtClean="0"/>
              <a:t>schön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, </a:t>
            </a:r>
            <a:r>
              <a:rPr lang="en-GB" sz="1200" dirty="0" err="1" smtClean="0"/>
              <a:t>fahre</a:t>
            </a:r>
            <a:r>
              <a:rPr lang="en-GB" sz="1200" dirty="0" smtClean="0"/>
              <a:t> </a:t>
            </a:r>
            <a:r>
              <a:rPr lang="en-GB" sz="1200" dirty="0" err="1" smtClean="0"/>
              <a:t>ich</a:t>
            </a:r>
            <a:r>
              <a:rPr lang="en-GB" sz="1200" dirty="0" smtClean="0"/>
              <a:t> Rad. When the weather is nice, I ride my bike.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17FA90E-A3F0-4DB6-B966-CCAA1E6145C2}"/>
              </a:ext>
            </a:extLst>
          </p:cNvPr>
          <p:cNvSpPr/>
          <p:nvPr/>
        </p:nvSpPr>
        <p:spPr>
          <a:xfrm>
            <a:off x="4280453" y="710279"/>
            <a:ext cx="2080590" cy="256518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/>
              <a:t>Subject &amp; object / nominative and accusative</a:t>
            </a:r>
            <a:endParaRPr lang="en-GB" sz="1400" b="1" u="sng" dirty="0" smtClean="0"/>
          </a:p>
          <a:p>
            <a:pPr algn="ctr"/>
            <a:r>
              <a:rPr lang="en-GB" sz="1400" b="1" u="sng" dirty="0" smtClean="0"/>
              <a:t>Plural forms</a:t>
            </a:r>
          </a:p>
          <a:p>
            <a:pPr algn="ctr"/>
            <a:r>
              <a:rPr lang="en-GB" sz="1400" b="1" u="sng" dirty="0" smtClean="0"/>
              <a:t>Subject &amp; object pronouns: </a:t>
            </a:r>
            <a:r>
              <a:rPr lang="en-GB" sz="1400" b="1" u="sng" dirty="0" err="1" smtClean="0"/>
              <a:t>er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 ,</a:t>
            </a:r>
            <a:r>
              <a:rPr lang="en-GB" sz="1400" b="1" u="sng" dirty="0" err="1" smtClean="0"/>
              <a:t>es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 &amp; </a:t>
            </a:r>
            <a:r>
              <a:rPr lang="en-GB" sz="1400" b="1" u="sng" dirty="0" err="1" smtClean="0"/>
              <a:t>ihn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es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endParaRPr lang="en-GB" sz="1400" b="1" u="sng" dirty="0"/>
          </a:p>
          <a:p>
            <a:pPr algn="ctr"/>
            <a:r>
              <a:rPr lang="en-GB" sz="1400" b="1" u="sng" dirty="0" smtClean="0"/>
              <a:t>Irregular verbs*</a:t>
            </a:r>
          </a:p>
          <a:p>
            <a:pPr algn="ctr"/>
            <a:r>
              <a:rPr lang="en-GB" sz="1200" b="1" dirty="0" smtClean="0"/>
              <a:t>Adjective endings</a:t>
            </a:r>
            <a:endParaRPr lang="en-GB" sz="1200" b="1" dirty="0"/>
          </a:p>
          <a:p>
            <a:pPr algn="ctr"/>
            <a:r>
              <a:rPr lang="en-GB" sz="1200" b="1" u="sng" dirty="0" smtClean="0"/>
              <a:t>Colours &amp; </a:t>
            </a:r>
            <a:r>
              <a:rPr lang="en-GB" sz="1200" b="1" dirty="0" smtClean="0"/>
              <a:t>Adjectives describing animals &amp; clothes </a:t>
            </a:r>
            <a:endParaRPr lang="en-GB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99390" y="2114858"/>
            <a:ext cx="4057939" cy="7038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b="1" dirty="0" err="1">
                <a:solidFill>
                  <a:schemeClr val="tx1"/>
                </a:solidFill>
              </a:rPr>
              <a:t>j</a:t>
            </a:r>
            <a:r>
              <a:rPr lang="en-GB" sz="1100" b="1" dirty="0" err="1" smtClean="0">
                <a:solidFill>
                  <a:schemeClr val="tx1"/>
                </a:solidFill>
              </a:rPr>
              <a:t>eden</a:t>
            </a:r>
            <a:r>
              <a:rPr lang="en-GB" sz="1100" b="1" dirty="0" smtClean="0">
                <a:solidFill>
                  <a:schemeClr val="tx1"/>
                </a:solidFill>
              </a:rPr>
              <a:t> Tag </a:t>
            </a:r>
            <a:r>
              <a:rPr lang="en-GB" sz="1100" b="1" dirty="0">
                <a:solidFill>
                  <a:schemeClr val="tx1"/>
                </a:solidFill>
              </a:rPr>
              <a:t>– </a:t>
            </a:r>
            <a:r>
              <a:rPr lang="en-GB" sz="1100" b="1" dirty="0" smtClean="0">
                <a:solidFill>
                  <a:schemeClr val="tx1"/>
                </a:solidFill>
              </a:rPr>
              <a:t>every day; </a:t>
            </a:r>
            <a:r>
              <a:rPr lang="en-GB" sz="1100" b="1" dirty="0" err="1" smtClean="0">
                <a:solidFill>
                  <a:schemeClr val="tx1"/>
                </a:solidFill>
              </a:rPr>
              <a:t>immer</a:t>
            </a:r>
            <a:r>
              <a:rPr lang="en-GB" sz="1100" b="1" dirty="0" smtClean="0">
                <a:solidFill>
                  <a:schemeClr val="tx1"/>
                </a:solidFill>
              </a:rPr>
              <a:t> – </a:t>
            </a:r>
            <a:r>
              <a:rPr lang="en-GB" sz="1100" b="1" dirty="0">
                <a:solidFill>
                  <a:schemeClr val="tx1"/>
                </a:solidFill>
              </a:rPr>
              <a:t>always; oft – </a:t>
            </a:r>
            <a:r>
              <a:rPr lang="en-GB" sz="1100" b="1" dirty="0" smtClean="0">
                <a:solidFill>
                  <a:schemeClr val="tx1"/>
                </a:solidFill>
              </a:rPr>
              <a:t>often;  </a:t>
            </a:r>
            <a:r>
              <a:rPr lang="en-GB" sz="1100" b="1" dirty="0" err="1" smtClean="0">
                <a:solidFill>
                  <a:schemeClr val="tx1"/>
                </a:solidFill>
              </a:rPr>
              <a:t>manchmal</a:t>
            </a:r>
            <a:r>
              <a:rPr lang="en-GB" sz="1100" b="1" dirty="0" smtClean="0">
                <a:solidFill>
                  <a:schemeClr val="tx1"/>
                </a:solidFill>
              </a:rPr>
              <a:t> – sometimes; </a:t>
            </a:r>
            <a:r>
              <a:rPr lang="en-GB" sz="1100" b="1" dirty="0" err="1" smtClean="0">
                <a:solidFill>
                  <a:schemeClr val="tx1"/>
                </a:solidFill>
              </a:rPr>
              <a:t>ab</a:t>
            </a:r>
            <a:r>
              <a:rPr lang="en-GB" sz="1100" b="1" dirty="0" smtClean="0">
                <a:solidFill>
                  <a:schemeClr val="tx1"/>
                </a:solidFill>
              </a:rPr>
              <a:t> und </a:t>
            </a:r>
            <a:r>
              <a:rPr lang="en-GB" sz="1100" b="1" dirty="0" err="1" smtClean="0">
                <a:solidFill>
                  <a:schemeClr val="tx1"/>
                </a:solidFill>
              </a:rPr>
              <a:t>zu</a:t>
            </a:r>
            <a:r>
              <a:rPr lang="en-GB" sz="1100" b="1" dirty="0" smtClean="0">
                <a:solidFill>
                  <a:schemeClr val="tx1"/>
                </a:solidFill>
              </a:rPr>
              <a:t> – now and then; am </a:t>
            </a:r>
            <a:r>
              <a:rPr lang="en-GB" sz="1100" b="1" dirty="0" err="1" smtClean="0">
                <a:solidFill>
                  <a:schemeClr val="tx1"/>
                </a:solidFill>
              </a:rPr>
              <a:t>Wochenende</a:t>
            </a:r>
            <a:r>
              <a:rPr lang="en-GB" sz="1100" b="1" dirty="0" smtClean="0">
                <a:solidFill>
                  <a:schemeClr val="tx1"/>
                </a:solidFill>
              </a:rPr>
              <a:t> – at the weekend;  </a:t>
            </a:r>
            <a:r>
              <a:rPr lang="en-GB" sz="1100" b="1" dirty="0" err="1" smtClean="0">
                <a:solidFill>
                  <a:schemeClr val="tx1"/>
                </a:solidFill>
              </a:rPr>
              <a:t>nach</a:t>
            </a:r>
            <a:r>
              <a:rPr lang="en-GB" sz="1100" b="1" dirty="0" smtClean="0">
                <a:solidFill>
                  <a:schemeClr val="tx1"/>
                </a:solidFill>
              </a:rPr>
              <a:t> der </a:t>
            </a:r>
            <a:r>
              <a:rPr lang="en-GB" sz="1100" b="1" dirty="0" err="1" smtClean="0">
                <a:solidFill>
                  <a:schemeClr val="tx1"/>
                </a:solidFill>
              </a:rPr>
              <a:t>Schule</a:t>
            </a:r>
            <a:r>
              <a:rPr lang="en-GB" sz="1100" b="1" dirty="0" smtClean="0">
                <a:solidFill>
                  <a:schemeClr val="tx1"/>
                </a:solidFill>
              </a:rPr>
              <a:t> – after school; </a:t>
            </a:r>
            <a:r>
              <a:rPr lang="en-GB" sz="1100" b="1" dirty="0" err="1" smtClean="0">
                <a:solidFill>
                  <a:schemeClr val="tx1"/>
                </a:solidFill>
              </a:rPr>
              <a:t>einmal</a:t>
            </a:r>
            <a:r>
              <a:rPr lang="en-GB" sz="1100" b="1" dirty="0" smtClean="0">
                <a:solidFill>
                  <a:schemeClr val="tx1"/>
                </a:solidFill>
              </a:rPr>
              <a:t> / </a:t>
            </a:r>
            <a:r>
              <a:rPr lang="en-GB" sz="1100" b="1" dirty="0" err="1" smtClean="0">
                <a:solidFill>
                  <a:schemeClr val="tx1"/>
                </a:solidFill>
              </a:rPr>
              <a:t>zweimal</a:t>
            </a:r>
            <a:r>
              <a:rPr lang="en-GB" sz="1100" b="1" dirty="0" smtClean="0">
                <a:solidFill>
                  <a:schemeClr val="tx1"/>
                </a:solidFill>
              </a:rPr>
              <a:t> in der </a:t>
            </a:r>
            <a:r>
              <a:rPr lang="en-GB" sz="1100" b="1" dirty="0" err="1" smtClean="0">
                <a:solidFill>
                  <a:schemeClr val="tx1"/>
                </a:solidFill>
              </a:rPr>
              <a:t>Woche</a:t>
            </a:r>
            <a:r>
              <a:rPr lang="en-GB" sz="1100" b="1" dirty="0" smtClean="0">
                <a:solidFill>
                  <a:schemeClr val="tx1"/>
                </a:solidFill>
              </a:rPr>
              <a:t> – once / twice a week; </a:t>
            </a:r>
            <a:r>
              <a:rPr lang="en-GB" sz="1100" b="1" dirty="0" err="1" smtClean="0">
                <a:solidFill>
                  <a:schemeClr val="tx1"/>
                </a:solidFill>
              </a:rPr>
              <a:t>nie</a:t>
            </a:r>
            <a:r>
              <a:rPr lang="en-GB" sz="1100" b="1" dirty="0" smtClean="0">
                <a:solidFill>
                  <a:schemeClr val="tx1"/>
                </a:solidFill>
              </a:rPr>
              <a:t> – never; </a:t>
            </a:r>
            <a:r>
              <a:rPr lang="en-GB" sz="1100" b="1" dirty="0" err="1" smtClean="0">
                <a:solidFill>
                  <a:schemeClr val="tx1"/>
                </a:solidFill>
              </a:rPr>
              <a:t>selten</a:t>
            </a:r>
            <a:r>
              <a:rPr lang="en-GB" sz="1100" b="1" dirty="0" smtClean="0">
                <a:solidFill>
                  <a:schemeClr val="tx1"/>
                </a:solidFill>
              </a:rPr>
              <a:t> - rarely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61043" y="2466804"/>
            <a:ext cx="5631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PRESENT TENSE: </a:t>
            </a:r>
            <a:r>
              <a:rPr lang="en-GB" dirty="0" err="1" smtClean="0"/>
              <a:t>Ich</a:t>
            </a:r>
            <a:r>
              <a:rPr lang="en-GB" dirty="0" smtClean="0"/>
              <a:t> </a:t>
            </a:r>
            <a:r>
              <a:rPr lang="en-GB" dirty="0" err="1" smtClean="0"/>
              <a:t>trage</a:t>
            </a:r>
            <a:r>
              <a:rPr lang="en-GB" dirty="0" smtClean="0"/>
              <a:t> </a:t>
            </a:r>
            <a:r>
              <a:rPr lang="en-GB" dirty="0" smtClean="0"/>
              <a:t>= I </a:t>
            </a:r>
            <a:r>
              <a:rPr lang="en-GB" dirty="0" smtClean="0"/>
              <a:t>wear, </a:t>
            </a:r>
            <a:r>
              <a:rPr lang="en-GB" dirty="0" smtClean="0"/>
              <a:t>I am </a:t>
            </a:r>
            <a:r>
              <a:rPr lang="en-GB" dirty="0" smtClean="0"/>
              <a:t>wear</a:t>
            </a:r>
            <a:r>
              <a:rPr lang="en-GB" dirty="0" smtClean="0"/>
              <a:t>ing</a:t>
            </a:r>
            <a:r>
              <a:rPr lang="en-GB" dirty="0" smtClean="0"/>
              <a:t>, I do </a:t>
            </a:r>
            <a:r>
              <a:rPr lang="en-GB" dirty="0" smtClean="0"/>
              <a:t>wear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8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7851569"/>
              </p:ext>
            </p:extLst>
          </p:nvPr>
        </p:nvGraphicFramePr>
        <p:xfrm>
          <a:off x="173203" y="3621083"/>
          <a:ext cx="6065623" cy="3066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20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7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933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622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73621">
                <a:tc>
                  <a:txBody>
                    <a:bodyPr/>
                    <a:lstStyle/>
                    <a:p>
                      <a:r>
                        <a:rPr lang="en-GB" sz="1200" b="1" dirty="0"/>
                        <a:t>infinitive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English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Perfect Tense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Imperfect</a:t>
                      </a:r>
                      <a:r>
                        <a:rPr lang="en-GB" sz="1000" b="1" baseline="0" dirty="0" smtClean="0"/>
                        <a:t> Tense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haben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have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gespielt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spielte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sein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to be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bin </a:t>
                      </a:r>
                      <a:r>
                        <a:rPr lang="en-GB" sz="1000" b="1" dirty="0" err="1" smtClean="0"/>
                        <a:t>gegangen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dirty="0" err="1" smtClean="0"/>
                        <a:t>ging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9992660"/>
                  </a:ext>
                </a:extLst>
              </a:tr>
              <a:tr h="26504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brauchen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need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gehört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hörte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909641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finden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find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gelesen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las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4809626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geben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give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gesehen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sah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854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kosten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baseline="0" dirty="0" smtClean="0"/>
                        <a:t> cost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getroffen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traf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199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leihen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lend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gefaulenzt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faulenzte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829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nehmen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take*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getanzt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tanzte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look for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besucht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besuchte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tragen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wear;</a:t>
                      </a:r>
                      <a:r>
                        <a:rPr lang="en-GB" sz="1200" baseline="0" dirty="0" smtClean="0"/>
                        <a:t> to carry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bin </a:t>
                      </a:r>
                      <a:r>
                        <a:rPr lang="en-GB" sz="1000" b="1" dirty="0" err="1" smtClean="0"/>
                        <a:t>gewesen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war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420185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535362" y="63270"/>
            <a:ext cx="2080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Tiere</a:t>
            </a:r>
            <a:r>
              <a:rPr lang="en-GB" b="1" u="sng" dirty="0" smtClean="0"/>
              <a:t> und </a:t>
            </a:r>
            <a:r>
              <a:rPr lang="en-GB" b="1" u="sng" dirty="0" err="1" smtClean="0"/>
              <a:t>Kleider</a:t>
            </a:r>
            <a:r>
              <a:rPr lang="en-GB" b="1" u="sng" dirty="0" smtClean="0"/>
              <a:t> </a:t>
            </a:r>
            <a:r>
              <a:rPr lang="en-GB" b="1" u="sng" dirty="0" smtClean="0"/>
              <a:t>– </a:t>
            </a:r>
            <a:r>
              <a:rPr lang="en-GB" b="1" u="sng" dirty="0" err="1" smtClean="0"/>
              <a:t>Einheit</a:t>
            </a:r>
            <a:r>
              <a:rPr lang="en-GB" b="1" u="sng" dirty="0" smtClean="0"/>
              <a:t> </a:t>
            </a:r>
            <a:r>
              <a:rPr lang="en-GB" b="1" u="sng" dirty="0" smtClean="0"/>
              <a:t>6</a:t>
            </a:r>
            <a:endParaRPr lang="en-GB" b="1" u="sng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0C62FE1-DA10-4BB5-A6F5-39352995311B}"/>
              </a:ext>
            </a:extLst>
          </p:cNvPr>
          <p:cNvSpPr/>
          <p:nvPr/>
        </p:nvSpPr>
        <p:spPr>
          <a:xfrm>
            <a:off x="6724484" y="63270"/>
            <a:ext cx="5446251" cy="10682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1200" dirty="0" smtClean="0"/>
              <a:t>Mein Freund / </a:t>
            </a:r>
            <a:r>
              <a:rPr lang="en-GB" sz="1200" dirty="0" err="1" smtClean="0"/>
              <a:t>Meine</a:t>
            </a:r>
            <a:r>
              <a:rPr lang="en-GB" sz="1200" dirty="0" smtClean="0"/>
              <a:t> </a:t>
            </a:r>
            <a:r>
              <a:rPr lang="en-GB" sz="1200" dirty="0" err="1" smtClean="0"/>
              <a:t>Freundin</a:t>
            </a:r>
            <a:r>
              <a:rPr lang="en-GB" sz="1200" dirty="0" smtClean="0"/>
              <a:t>: </a:t>
            </a:r>
            <a:r>
              <a:rPr lang="en-GB" sz="1200" dirty="0" err="1" smtClean="0"/>
              <a:t>Er</a:t>
            </a:r>
            <a:r>
              <a:rPr lang="en-GB" sz="1200" dirty="0" smtClean="0"/>
              <a:t> / </a:t>
            </a:r>
            <a:r>
              <a:rPr lang="en-GB" sz="1200" dirty="0" err="1" smtClean="0"/>
              <a:t>Sie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…</a:t>
            </a:r>
          </a:p>
          <a:p>
            <a:r>
              <a:rPr lang="en-GB" sz="1200" dirty="0"/>
              <a:t>c</a:t>
            </a:r>
            <a:r>
              <a:rPr lang="en-GB" sz="1200" dirty="0" smtClean="0"/>
              <a:t>ool – cool; </a:t>
            </a:r>
            <a:r>
              <a:rPr lang="en-GB" sz="1200" dirty="0" err="1" smtClean="0"/>
              <a:t>faul</a:t>
            </a:r>
            <a:r>
              <a:rPr lang="en-GB" sz="1200" dirty="0" smtClean="0"/>
              <a:t> – lazy; </a:t>
            </a:r>
            <a:r>
              <a:rPr lang="en-GB" sz="1200" dirty="0" err="1" smtClean="0"/>
              <a:t>freundlich</a:t>
            </a:r>
            <a:r>
              <a:rPr lang="en-GB" sz="1200" dirty="0" smtClean="0"/>
              <a:t> – friendly; intelligent – intelligent; </a:t>
            </a:r>
            <a:r>
              <a:rPr lang="en-GB" sz="1200" dirty="0" err="1" smtClean="0"/>
              <a:t>lustig</a:t>
            </a:r>
            <a:r>
              <a:rPr lang="en-GB" sz="1200" dirty="0" smtClean="0"/>
              <a:t> – funny; </a:t>
            </a:r>
            <a:r>
              <a:rPr lang="en-GB" sz="1200" dirty="0" err="1" smtClean="0"/>
              <a:t>musikalisch</a:t>
            </a:r>
            <a:r>
              <a:rPr lang="en-GB" sz="1200" dirty="0" smtClean="0"/>
              <a:t> – musical; </a:t>
            </a:r>
            <a:r>
              <a:rPr lang="en-GB" sz="1200" dirty="0" err="1" smtClean="0"/>
              <a:t>nett</a:t>
            </a:r>
            <a:r>
              <a:rPr lang="en-GB" sz="1200" dirty="0" smtClean="0"/>
              <a:t> – nice; </a:t>
            </a:r>
            <a:r>
              <a:rPr lang="en-GB" sz="1200" dirty="0" err="1" smtClean="0"/>
              <a:t>schüchtern</a:t>
            </a:r>
            <a:r>
              <a:rPr lang="en-GB" sz="1200" dirty="0" smtClean="0"/>
              <a:t> – shy; </a:t>
            </a:r>
            <a:r>
              <a:rPr lang="en-GB" sz="1200" dirty="0" err="1" smtClean="0"/>
              <a:t>sportlich</a:t>
            </a:r>
            <a:r>
              <a:rPr lang="en-GB" sz="1200" dirty="0" smtClean="0"/>
              <a:t> – sporty; </a:t>
            </a:r>
            <a:r>
              <a:rPr lang="en-GB" sz="1200" dirty="0" err="1" smtClean="0"/>
              <a:t>sympathisch</a:t>
            </a:r>
            <a:r>
              <a:rPr lang="en-GB" sz="1200" dirty="0" smtClean="0"/>
              <a:t> – nice; toll – great;  </a:t>
            </a:r>
            <a:endParaRPr lang="en-GB" sz="1200" dirty="0">
              <a:latin typeface="Arial"/>
            </a:endParaRPr>
          </a:p>
          <a:p>
            <a:pPr lvl="0"/>
            <a:endParaRPr lang="en-GB" sz="1200" dirty="0" smtClean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17FA90E-A3F0-4DB6-B966-CCAA1E6145C2}"/>
              </a:ext>
            </a:extLst>
          </p:cNvPr>
          <p:cNvSpPr/>
          <p:nvPr/>
        </p:nvSpPr>
        <p:spPr>
          <a:xfrm>
            <a:off x="4535362" y="432602"/>
            <a:ext cx="2080590" cy="2251344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/>
              <a:t>Adjectives to </a:t>
            </a:r>
            <a:r>
              <a:rPr lang="en-GB" sz="1400" b="1" u="sng" dirty="0" err="1" smtClean="0"/>
              <a:t>desribe</a:t>
            </a:r>
            <a:r>
              <a:rPr lang="en-GB" sz="1400" b="1" u="sng" dirty="0" smtClean="0"/>
              <a:t> personality</a:t>
            </a:r>
            <a:endParaRPr lang="en-GB" sz="1400" b="1" u="sng" dirty="0"/>
          </a:p>
          <a:p>
            <a:pPr algn="ctr"/>
            <a:r>
              <a:rPr lang="en-GB" sz="1200" b="1" dirty="0" err="1" smtClean="0"/>
              <a:t>Gern</a:t>
            </a:r>
            <a:r>
              <a:rPr lang="en-GB" sz="1200" b="1" dirty="0" smtClean="0"/>
              <a:t> / </a:t>
            </a:r>
            <a:r>
              <a:rPr lang="en-GB" sz="1200" b="1" dirty="0" err="1" smtClean="0"/>
              <a:t>nicht</a:t>
            </a:r>
            <a:r>
              <a:rPr lang="en-GB" sz="1200" b="1" dirty="0" smtClean="0"/>
              <a:t> </a:t>
            </a:r>
            <a:r>
              <a:rPr lang="en-GB" sz="1200" b="1" dirty="0" err="1" smtClean="0"/>
              <a:t>gern</a:t>
            </a:r>
            <a:r>
              <a:rPr lang="en-GB" sz="1200" b="1" dirty="0" smtClean="0"/>
              <a:t>  / </a:t>
            </a:r>
            <a:r>
              <a:rPr lang="en-GB" sz="1200" b="1" dirty="0" err="1" smtClean="0"/>
              <a:t>lieber</a:t>
            </a:r>
            <a:r>
              <a:rPr lang="en-GB" sz="1200" b="1" dirty="0" smtClean="0"/>
              <a:t> / am </a:t>
            </a:r>
            <a:r>
              <a:rPr lang="en-GB" sz="1200" b="1" dirty="0" err="1" smtClean="0"/>
              <a:t>liebsten</a:t>
            </a:r>
            <a:r>
              <a:rPr lang="en-GB" sz="1200" b="1" dirty="0" smtClean="0"/>
              <a:t> – like / dislike / prefer / like best of all</a:t>
            </a:r>
            <a:endParaRPr lang="en-GB" sz="1200" b="1" dirty="0"/>
          </a:p>
          <a:p>
            <a:pPr algn="ctr"/>
            <a:r>
              <a:rPr lang="en-GB" sz="1200" b="1" u="sng" dirty="0" smtClean="0"/>
              <a:t>Mein / </a:t>
            </a:r>
            <a:r>
              <a:rPr lang="en-GB" sz="1200" b="1" u="sng" dirty="0" err="1" smtClean="0"/>
              <a:t>dein</a:t>
            </a:r>
            <a:r>
              <a:rPr lang="en-GB" sz="1200" b="1" u="sng" dirty="0" smtClean="0"/>
              <a:t> / </a:t>
            </a:r>
            <a:r>
              <a:rPr lang="en-GB" sz="1200" b="1" u="sng" dirty="0" err="1" smtClean="0"/>
              <a:t>sein</a:t>
            </a:r>
            <a:r>
              <a:rPr lang="en-GB" sz="1200" b="1" u="sng" dirty="0" smtClean="0"/>
              <a:t> / </a:t>
            </a:r>
            <a:r>
              <a:rPr lang="en-GB" sz="1200" b="1" u="sng" dirty="0" err="1" smtClean="0"/>
              <a:t>ihr</a:t>
            </a:r>
            <a:r>
              <a:rPr lang="en-GB" sz="1200" b="1" u="sng" dirty="0" smtClean="0"/>
              <a:t> / </a:t>
            </a:r>
            <a:r>
              <a:rPr lang="en-GB" sz="1200" b="1" u="sng" dirty="0" err="1" smtClean="0"/>
              <a:t>unser</a:t>
            </a:r>
            <a:r>
              <a:rPr lang="en-GB" sz="1200" b="1" u="sng" dirty="0" smtClean="0"/>
              <a:t> – possessive pronouns</a:t>
            </a:r>
          </a:p>
          <a:p>
            <a:pPr algn="ctr"/>
            <a:r>
              <a:rPr lang="en-GB" sz="1200" b="1" dirty="0" smtClean="0"/>
              <a:t>Verbs: past tense forms</a:t>
            </a:r>
          </a:p>
          <a:p>
            <a:pPr algn="ctr"/>
            <a:r>
              <a:rPr lang="en-GB" sz="1200" b="1" dirty="0" smtClean="0"/>
              <a:t>Subordinate clause word order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6724484" y="1538698"/>
            <a:ext cx="5446251" cy="14962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 smtClean="0">
                <a:solidFill>
                  <a:schemeClr val="tx1"/>
                </a:solidFill>
              </a:rPr>
              <a:t>Like / really like/ prefer/like best of all</a:t>
            </a:r>
          </a:p>
          <a:p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: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gehe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schwimmen</a:t>
            </a:r>
            <a:r>
              <a:rPr lang="en-GB" sz="1400" b="1" dirty="0" smtClean="0">
                <a:solidFill>
                  <a:schemeClr val="tx1"/>
                </a:solidFill>
              </a:rPr>
              <a:t> – I like going swimming.</a:t>
            </a:r>
          </a:p>
          <a:p>
            <a:r>
              <a:rPr lang="en-GB" sz="1400" b="1" dirty="0" err="1">
                <a:solidFill>
                  <a:schemeClr val="tx1"/>
                </a:solidFill>
              </a:rPr>
              <a:t>s</a:t>
            </a:r>
            <a:r>
              <a:rPr lang="en-GB" sz="1400" b="1" dirty="0" err="1" smtClean="0">
                <a:solidFill>
                  <a:schemeClr val="tx1"/>
                </a:solidFill>
              </a:rPr>
              <a:t>ehr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–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lese </a:t>
            </a:r>
            <a:r>
              <a:rPr lang="en-GB" sz="1400" b="1" dirty="0" err="1" smtClean="0">
                <a:solidFill>
                  <a:schemeClr val="tx1"/>
                </a:solidFill>
              </a:rPr>
              <a:t>sehr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– I really </a:t>
            </a:r>
            <a:r>
              <a:rPr lang="en-GB" sz="1400" b="1" smtClean="0">
                <a:solidFill>
                  <a:schemeClr val="tx1"/>
                </a:solidFill>
              </a:rPr>
              <a:t>like reading.</a:t>
            </a:r>
            <a:endParaRPr lang="en-GB" sz="1400" b="1" dirty="0" smtClean="0">
              <a:solidFill>
                <a:schemeClr val="tx1"/>
              </a:solidFill>
            </a:endParaRPr>
          </a:p>
          <a:p>
            <a:r>
              <a:rPr lang="en-GB" sz="1400" b="1" dirty="0" err="1">
                <a:solidFill>
                  <a:schemeClr val="tx1"/>
                </a:solidFill>
              </a:rPr>
              <a:t>l</a:t>
            </a:r>
            <a:r>
              <a:rPr lang="en-GB" sz="1400" b="1" dirty="0" err="1" smtClean="0">
                <a:solidFill>
                  <a:schemeClr val="tx1"/>
                </a:solidFill>
              </a:rPr>
              <a:t>ieber</a:t>
            </a:r>
            <a:r>
              <a:rPr lang="en-GB" sz="1400" b="1" dirty="0" smtClean="0">
                <a:solidFill>
                  <a:schemeClr val="tx1"/>
                </a:solidFill>
              </a:rPr>
              <a:t>: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gehe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ziemlich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ins Kino </a:t>
            </a:r>
            <a:r>
              <a:rPr lang="en-GB" sz="1400" b="1" dirty="0" err="1" smtClean="0">
                <a:solidFill>
                  <a:schemeClr val="tx1"/>
                </a:solidFill>
              </a:rPr>
              <a:t>aber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sehe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lieber</a:t>
            </a:r>
            <a:r>
              <a:rPr lang="en-GB" sz="1400" b="1" dirty="0" smtClean="0">
                <a:solidFill>
                  <a:schemeClr val="tx1"/>
                </a:solidFill>
              </a:rPr>
              <a:t> fern – I quite like going to the cinema but I prefer watching television.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a</a:t>
            </a:r>
            <a:r>
              <a:rPr lang="en-GB" sz="1400" b="1" dirty="0" smtClean="0">
                <a:solidFill>
                  <a:schemeClr val="tx1"/>
                </a:solidFill>
              </a:rPr>
              <a:t>m </a:t>
            </a:r>
            <a:r>
              <a:rPr lang="en-GB" sz="1400" b="1" dirty="0" err="1" smtClean="0">
                <a:solidFill>
                  <a:schemeClr val="tx1"/>
                </a:solidFill>
              </a:rPr>
              <a:t>liebsten</a:t>
            </a:r>
            <a:r>
              <a:rPr lang="en-GB" sz="1400" b="1" dirty="0" smtClean="0">
                <a:solidFill>
                  <a:schemeClr val="tx1"/>
                </a:solidFill>
              </a:rPr>
              <a:t>: Am </a:t>
            </a:r>
            <a:r>
              <a:rPr lang="en-GB" sz="1400" b="1" dirty="0" err="1" smtClean="0">
                <a:solidFill>
                  <a:schemeClr val="tx1"/>
                </a:solidFill>
              </a:rPr>
              <a:t>liebsten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höre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Musik</a:t>
            </a:r>
            <a:r>
              <a:rPr lang="en-GB" sz="1400" b="1" dirty="0">
                <a:solidFill>
                  <a:schemeClr val="tx1"/>
                </a:solidFill>
              </a:rPr>
              <a:t> </a:t>
            </a:r>
            <a:r>
              <a:rPr lang="en-GB" sz="1400" b="1" dirty="0" smtClean="0">
                <a:solidFill>
                  <a:schemeClr val="tx1"/>
                </a:solidFill>
              </a:rPr>
              <a:t>– I like listening to music best of all.</a:t>
            </a:r>
            <a:endParaRPr lang="en-GB" sz="14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65225"/>
              </p:ext>
            </p:extLst>
          </p:nvPr>
        </p:nvGraphicFramePr>
        <p:xfrm>
          <a:off x="99390" y="20740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a/ an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51913"/>
              </p:ext>
            </p:extLst>
          </p:nvPr>
        </p:nvGraphicFramePr>
        <p:xfrm>
          <a:off x="6717476" y="961900"/>
          <a:ext cx="5474524" cy="548640"/>
        </p:xfrm>
        <a:graphic>
          <a:graphicData uri="http://schemas.openxmlformats.org/drawingml/2006/table">
            <a:tbl>
              <a:tblPr/>
              <a:tblGrid>
                <a:gridCol w="5474524"/>
              </a:tblGrid>
              <a:tr h="5106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err="1" smtClean="0"/>
                        <a:t>sehr</a:t>
                      </a:r>
                      <a:r>
                        <a:rPr lang="en-GB" sz="1200" dirty="0" smtClean="0"/>
                        <a:t> – very; </a:t>
                      </a:r>
                      <a:r>
                        <a:rPr lang="en-GB" sz="1200" dirty="0" err="1" smtClean="0"/>
                        <a:t>ziemlich</a:t>
                      </a:r>
                      <a:r>
                        <a:rPr lang="en-GB" sz="1200" dirty="0" smtClean="0"/>
                        <a:t> – quite; </a:t>
                      </a:r>
                      <a:r>
                        <a:rPr lang="en-GB" sz="1200" dirty="0" err="1" smtClean="0"/>
                        <a:t>überhaupt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nicht</a:t>
                      </a:r>
                      <a:r>
                        <a:rPr lang="en-GB" sz="1200" dirty="0" smtClean="0"/>
                        <a:t> – not at all; gar </a:t>
                      </a:r>
                      <a:r>
                        <a:rPr lang="en-GB" sz="1200" dirty="0" err="1" smtClean="0"/>
                        <a:t>nicht</a:t>
                      </a:r>
                      <a:r>
                        <a:rPr lang="en-GB" sz="1200" dirty="0" smtClean="0"/>
                        <a:t> – not at all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758609" y="3034990"/>
            <a:ext cx="5152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6724484" y="3027372"/>
            <a:ext cx="5446251" cy="13289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 smtClean="0">
                <a:solidFill>
                  <a:schemeClr val="tx1"/>
                </a:solidFill>
              </a:rPr>
              <a:t>Don’t like / really don’t like</a:t>
            </a:r>
          </a:p>
          <a:p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: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angeln</a:t>
            </a:r>
            <a:r>
              <a:rPr lang="en-GB" sz="1400" b="1" dirty="0" smtClean="0">
                <a:solidFill>
                  <a:schemeClr val="tx1"/>
                </a:solidFill>
              </a:rPr>
              <a:t>– I don’t like going fishing.</a:t>
            </a:r>
          </a:p>
          <a:p>
            <a:r>
              <a:rPr lang="en-GB" sz="1400" b="1" dirty="0" err="1">
                <a:solidFill>
                  <a:schemeClr val="tx1"/>
                </a:solidFill>
              </a:rPr>
              <a:t>ü</a:t>
            </a:r>
            <a:r>
              <a:rPr lang="en-GB" sz="1400" b="1" dirty="0" err="1" smtClean="0">
                <a:solidFill>
                  <a:schemeClr val="tx1"/>
                </a:solidFill>
              </a:rPr>
              <a:t>berhaupt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: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spiele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überhaupt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am Computer – I really don’t like playing on the computer.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g</a:t>
            </a:r>
            <a:r>
              <a:rPr lang="en-GB" sz="1400" b="1" dirty="0" smtClean="0">
                <a:solidFill>
                  <a:schemeClr val="tx1"/>
                </a:solidFill>
              </a:rPr>
              <a:t>ar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: </a:t>
            </a:r>
            <a:r>
              <a:rPr lang="en-GB" sz="1400" b="1" dirty="0" err="1" smtClean="0">
                <a:solidFill>
                  <a:schemeClr val="tx1"/>
                </a:solidFill>
              </a:rPr>
              <a:t>ich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fahre</a:t>
            </a:r>
            <a:r>
              <a:rPr lang="en-GB" sz="1400" b="1" dirty="0" smtClean="0">
                <a:solidFill>
                  <a:schemeClr val="tx1"/>
                </a:solidFill>
              </a:rPr>
              <a:t> gar </a:t>
            </a:r>
            <a:r>
              <a:rPr lang="en-GB" sz="1400" b="1" dirty="0" err="1" smtClean="0">
                <a:solidFill>
                  <a:schemeClr val="tx1"/>
                </a:solidFill>
              </a:rPr>
              <a:t>nicht</a:t>
            </a:r>
            <a:r>
              <a:rPr lang="en-GB" sz="1400" b="1" dirty="0" smtClean="0">
                <a:solidFill>
                  <a:schemeClr val="tx1"/>
                </a:solidFill>
              </a:rPr>
              <a:t> </a:t>
            </a:r>
            <a:r>
              <a:rPr lang="en-GB" sz="1400" b="1" dirty="0" err="1" smtClean="0">
                <a:solidFill>
                  <a:schemeClr val="tx1"/>
                </a:solidFill>
              </a:rPr>
              <a:t>gern</a:t>
            </a:r>
            <a:r>
              <a:rPr lang="en-GB" sz="1400" b="1" dirty="0" smtClean="0">
                <a:solidFill>
                  <a:schemeClr val="tx1"/>
                </a:solidFill>
              </a:rPr>
              <a:t> Rad – I really don’t like cycling</a:t>
            </a: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8609" y="4399720"/>
            <a:ext cx="5412125" cy="2246769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Subordinate Clause, main clause = verb, verb.</a:t>
            </a:r>
          </a:p>
          <a:p>
            <a:r>
              <a:rPr lang="en-GB" sz="1400" dirty="0" err="1" smtClean="0"/>
              <a:t>Wenn</a:t>
            </a:r>
            <a:r>
              <a:rPr lang="en-GB" sz="1400" dirty="0" smtClean="0"/>
              <a:t> das Wetter </a:t>
            </a:r>
            <a:r>
              <a:rPr lang="en-GB" sz="1400" dirty="0" err="1" smtClean="0"/>
              <a:t>schön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ist</a:t>
            </a:r>
            <a:r>
              <a:rPr lang="en-GB" sz="1400" dirty="0" smtClean="0"/>
              <a:t>, </a:t>
            </a:r>
            <a:r>
              <a:rPr lang="en-GB" sz="1400" u="sng" dirty="0" err="1" smtClean="0"/>
              <a:t>gehe</a:t>
            </a:r>
            <a:r>
              <a:rPr lang="en-GB" sz="1400" dirty="0" smtClean="0"/>
              <a:t> </a:t>
            </a:r>
            <a:r>
              <a:rPr lang="en-GB" sz="1400" dirty="0" err="1" smtClean="0"/>
              <a:t>ich</a:t>
            </a:r>
            <a:r>
              <a:rPr lang="en-GB" sz="1400" dirty="0" smtClean="0"/>
              <a:t> </a:t>
            </a:r>
            <a:r>
              <a:rPr lang="en-GB" sz="1400" dirty="0" err="1" smtClean="0"/>
              <a:t>wandern</a:t>
            </a:r>
            <a:r>
              <a:rPr lang="en-GB" sz="1400" dirty="0" smtClean="0"/>
              <a:t>.</a:t>
            </a:r>
          </a:p>
          <a:p>
            <a:r>
              <a:rPr lang="en-GB" sz="1400" dirty="0" smtClean="0"/>
              <a:t>When the weather is nice, I go walking.</a:t>
            </a:r>
          </a:p>
          <a:p>
            <a:r>
              <a:rPr lang="en-GB" sz="1400" dirty="0" err="1" smtClean="0"/>
              <a:t>Wenn</a:t>
            </a:r>
            <a:r>
              <a:rPr lang="en-GB" sz="1400" dirty="0" smtClean="0"/>
              <a:t> </a:t>
            </a:r>
            <a:r>
              <a:rPr lang="en-GB" sz="1400" dirty="0" err="1" smtClean="0"/>
              <a:t>es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regnet</a:t>
            </a:r>
            <a:r>
              <a:rPr lang="en-GB" sz="1400" dirty="0" smtClean="0"/>
              <a:t>, </a:t>
            </a:r>
            <a:r>
              <a:rPr lang="en-GB" sz="1400" u="sng" dirty="0" err="1" smtClean="0"/>
              <a:t>sehe</a:t>
            </a:r>
            <a:r>
              <a:rPr lang="en-GB" sz="1400" dirty="0" smtClean="0"/>
              <a:t> </a:t>
            </a:r>
            <a:r>
              <a:rPr lang="en-GB" sz="1400" dirty="0" err="1" smtClean="0"/>
              <a:t>ich</a:t>
            </a:r>
            <a:r>
              <a:rPr lang="en-GB" sz="1400" dirty="0" smtClean="0"/>
              <a:t> fern.</a:t>
            </a:r>
          </a:p>
          <a:p>
            <a:r>
              <a:rPr lang="en-GB" sz="1400" dirty="0" smtClean="0"/>
              <a:t>When it rains, I watch television.</a:t>
            </a:r>
          </a:p>
          <a:p>
            <a:r>
              <a:rPr lang="en-GB" sz="1400" dirty="0" err="1" smtClean="0"/>
              <a:t>Wenn</a:t>
            </a:r>
            <a:r>
              <a:rPr lang="en-GB" sz="1400" dirty="0" smtClean="0"/>
              <a:t> das Wetter </a:t>
            </a:r>
            <a:r>
              <a:rPr lang="en-GB" sz="1400" dirty="0" err="1" smtClean="0"/>
              <a:t>schlecht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ist</a:t>
            </a:r>
            <a:r>
              <a:rPr lang="en-GB" sz="1400" dirty="0" smtClean="0"/>
              <a:t>,  </a:t>
            </a:r>
            <a:r>
              <a:rPr lang="en-GB" sz="1400" u="sng" dirty="0" smtClean="0"/>
              <a:t>lese</a:t>
            </a:r>
            <a:r>
              <a:rPr lang="en-GB" sz="1400" dirty="0" smtClean="0"/>
              <a:t> </a:t>
            </a:r>
            <a:r>
              <a:rPr lang="en-GB" sz="1400" dirty="0" err="1" smtClean="0"/>
              <a:t>ich</a:t>
            </a:r>
            <a:r>
              <a:rPr lang="en-GB" sz="1400" dirty="0" smtClean="0"/>
              <a:t>.</a:t>
            </a:r>
          </a:p>
          <a:p>
            <a:r>
              <a:rPr lang="en-GB" sz="1400" dirty="0" smtClean="0"/>
              <a:t>When the weather is bad, I read.</a:t>
            </a:r>
          </a:p>
          <a:p>
            <a:r>
              <a:rPr lang="en-GB" sz="1400" b="1" dirty="0" smtClean="0"/>
              <a:t>Main clause, subordinate clause = verb 2</a:t>
            </a:r>
            <a:r>
              <a:rPr lang="en-GB" sz="1400" b="1" baseline="30000" dirty="0" smtClean="0"/>
              <a:t>nd</a:t>
            </a:r>
            <a:r>
              <a:rPr lang="en-GB" sz="1400" b="1" dirty="0" smtClean="0"/>
              <a:t> position, verb to end.</a:t>
            </a:r>
          </a:p>
          <a:p>
            <a:r>
              <a:rPr lang="en-GB" sz="1400" dirty="0" err="1" smtClean="0"/>
              <a:t>Ich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höre</a:t>
            </a:r>
            <a:r>
              <a:rPr lang="en-GB" sz="1400" dirty="0" smtClean="0"/>
              <a:t> </a:t>
            </a:r>
            <a:r>
              <a:rPr lang="en-GB" sz="1400" dirty="0" err="1" smtClean="0"/>
              <a:t>Musik</a:t>
            </a:r>
            <a:r>
              <a:rPr lang="en-GB" sz="1400" dirty="0" smtClean="0"/>
              <a:t>, </a:t>
            </a:r>
            <a:r>
              <a:rPr lang="en-GB" sz="1400" dirty="0" err="1" smtClean="0"/>
              <a:t>wenn</a:t>
            </a:r>
            <a:r>
              <a:rPr lang="en-GB" sz="1400" dirty="0" smtClean="0"/>
              <a:t> </a:t>
            </a:r>
            <a:r>
              <a:rPr lang="en-GB" sz="1400" dirty="0" err="1" smtClean="0"/>
              <a:t>ich</a:t>
            </a:r>
            <a:r>
              <a:rPr lang="en-GB" sz="1400" dirty="0" smtClean="0"/>
              <a:t> </a:t>
            </a:r>
            <a:r>
              <a:rPr lang="en-GB" sz="1400" dirty="0" err="1" smtClean="0"/>
              <a:t>meine</a:t>
            </a:r>
            <a:r>
              <a:rPr lang="en-GB" sz="1400" dirty="0" smtClean="0"/>
              <a:t> </a:t>
            </a:r>
            <a:r>
              <a:rPr lang="en-GB" sz="1400" dirty="0" err="1" smtClean="0"/>
              <a:t>Hausaufgaben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mache</a:t>
            </a:r>
            <a:r>
              <a:rPr lang="en-GB" sz="1400" dirty="0" smtClean="0"/>
              <a:t>.</a:t>
            </a:r>
          </a:p>
          <a:p>
            <a:r>
              <a:rPr lang="en-GB" sz="1400" dirty="0" err="1" smtClean="0"/>
              <a:t>Ich</a:t>
            </a:r>
            <a:r>
              <a:rPr lang="en-GB" sz="1400" dirty="0" smtClean="0"/>
              <a:t> </a:t>
            </a:r>
            <a:r>
              <a:rPr lang="en-GB" sz="1400" u="sng" dirty="0" err="1" smtClean="0"/>
              <a:t>faulenze</a:t>
            </a:r>
            <a:r>
              <a:rPr lang="en-GB" sz="1400" dirty="0" smtClean="0"/>
              <a:t>, </a:t>
            </a:r>
            <a:r>
              <a:rPr lang="en-GB" sz="1400" dirty="0" err="1" smtClean="0"/>
              <a:t>wenn</a:t>
            </a:r>
            <a:r>
              <a:rPr lang="en-GB" sz="1400" dirty="0" smtClean="0"/>
              <a:t> </a:t>
            </a:r>
            <a:r>
              <a:rPr lang="en-GB" sz="1400" dirty="0" err="1" smtClean="0"/>
              <a:t>ich</a:t>
            </a:r>
            <a:r>
              <a:rPr lang="en-GB" sz="1400" dirty="0" smtClean="0"/>
              <a:t> </a:t>
            </a:r>
            <a:r>
              <a:rPr lang="en-GB" sz="1400" dirty="0" err="1" smtClean="0"/>
              <a:t>müde</a:t>
            </a:r>
            <a:r>
              <a:rPr lang="en-GB" sz="1400" dirty="0" smtClean="0"/>
              <a:t> </a:t>
            </a:r>
            <a:r>
              <a:rPr lang="en-GB" sz="1400" u="sng" dirty="0" smtClean="0"/>
              <a:t>bin</a:t>
            </a:r>
            <a:r>
              <a:rPr lang="en-GB" sz="1400" dirty="0" smtClean="0"/>
              <a:t>.</a:t>
            </a:r>
            <a:endParaRPr lang="en-GB" sz="14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172432"/>
              </p:ext>
            </p:extLst>
          </p:nvPr>
        </p:nvGraphicFramePr>
        <p:xfrm>
          <a:off x="101221" y="1065375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das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das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920807"/>
              </p:ext>
            </p:extLst>
          </p:nvPr>
        </p:nvGraphicFramePr>
        <p:xfrm>
          <a:off x="103823" y="2080726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Pronouns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ihn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8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1033</Words>
  <Application>Microsoft Office PowerPoint</Application>
  <PresentationFormat>Custom</PresentationFormat>
  <Paragraphs>219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Dr Martin</cp:lastModifiedBy>
  <cp:revision>77</cp:revision>
  <cp:lastPrinted>2019-05-15T11:03:15Z</cp:lastPrinted>
  <dcterms:created xsi:type="dcterms:W3CDTF">2018-02-10T12:30:43Z</dcterms:created>
  <dcterms:modified xsi:type="dcterms:W3CDTF">2019-06-13T13:50:46Z</dcterms:modified>
</cp:coreProperties>
</file>