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3"/>
  </p:notesMasterIdLst>
  <p:sldIdLst>
    <p:sldId id="256" r:id="rId2"/>
    <p:sldId id="690" r:id="rId3"/>
    <p:sldId id="696" r:id="rId4"/>
    <p:sldId id="697" r:id="rId5"/>
    <p:sldId id="706" r:id="rId6"/>
    <p:sldId id="707" r:id="rId7"/>
    <p:sldId id="698" r:id="rId8"/>
    <p:sldId id="699" r:id="rId9"/>
    <p:sldId id="700" r:id="rId10"/>
    <p:sldId id="701" r:id="rId11"/>
    <p:sldId id="702" r:id="rId12"/>
    <p:sldId id="703" r:id="rId13"/>
    <p:sldId id="704" r:id="rId14"/>
    <p:sldId id="705" r:id="rId15"/>
    <p:sldId id="708" r:id="rId16"/>
    <p:sldId id="709" r:id="rId17"/>
    <p:sldId id="657" r:id="rId18"/>
    <p:sldId id="710" r:id="rId19"/>
    <p:sldId id="658" r:id="rId20"/>
    <p:sldId id="656" r:id="rId21"/>
    <p:sldId id="660" r:id="rId22"/>
    <p:sldId id="694" r:id="rId23"/>
    <p:sldId id="664" r:id="rId24"/>
    <p:sldId id="661" r:id="rId25"/>
    <p:sldId id="662" r:id="rId26"/>
    <p:sldId id="667" r:id="rId27"/>
    <p:sldId id="663" r:id="rId28"/>
    <p:sldId id="666" r:id="rId29"/>
    <p:sldId id="665" r:id="rId30"/>
    <p:sldId id="577" r:id="rId31"/>
    <p:sldId id="624" r:id="rId32"/>
    <p:sldId id="674" r:id="rId33"/>
    <p:sldId id="681" r:id="rId34"/>
    <p:sldId id="682" r:id="rId35"/>
    <p:sldId id="695" r:id="rId36"/>
    <p:sldId id="716" r:id="rId37"/>
    <p:sldId id="712" r:id="rId38"/>
    <p:sldId id="713" r:id="rId39"/>
    <p:sldId id="717" r:id="rId40"/>
    <p:sldId id="714" r:id="rId41"/>
    <p:sldId id="715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31"/>
    <p:restoredTop sz="94585"/>
  </p:normalViewPr>
  <p:slideViewPr>
    <p:cSldViewPr snapToGrid="0" snapToObjects="1">
      <p:cViewPr>
        <p:scale>
          <a:sx n="72" d="100"/>
          <a:sy n="72" d="100"/>
        </p:scale>
        <p:origin x="-34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F087A4-70D4-C048-B5FF-D790F2AE10A9}" type="datetimeFigureOut">
              <a:rPr lang="en-US" smtClean="0"/>
              <a:t>8/19/2018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0DF7F2-AED6-6640-B323-9486A70B18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5481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0DF7F2-AED6-6640-B323-9486A70B18F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6432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A4702F-B431-0C4C-AC68-53A043DA865D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035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0957AEB-1632-9B47-8006-CF636A99C7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="1">
                <a:solidFill>
                  <a:srgbClr val="0070C0"/>
                </a:solidFill>
                <a:latin typeface="Trebuchet MS" panose="020B070302020209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096213E-53A6-DC4A-BC93-F8F4F0C8F5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Trebuchet MS" panose="020B070302020209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281974C-5322-3B4B-8154-A96ECE49E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fld id="{92222B57-0EAB-204F-9ED8-C72FF5686F9E}" type="datetimeFigureOut">
              <a:rPr lang="en-US" smtClean="0"/>
              <a:pPr/>
              <a:t>8/19/2018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1698898-6630-2C4B-BFA5-317DD6434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6A2AA8C-C600-B54A-B506-749906E7C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fld id="{AC573AE6-EFD5-C947-B157-950CC31B1A9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564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C856AE4-020D-184D-90BB-F4AFC0EC0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857"/>
            <a:ext cx="10515600" cy="1325563"/>
          </a:xfrm>
        </p:spPr>
        <p:txBody>
          <a:bodyPr/>
          <a:lstStyle>
            <a:lvl1pPr>
              <a:defRPr b="1">
                <a:solidFill>
                  <a:srgbClr val="0070C0"/>
                </a:solidFill>
                <a:latin typeface="Trebuchet MS" panose="020B070302020209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417449C-5030-A94F-B6D3-5621082147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  <a:lvl2pPr>
              <a:defRPr>
                <a:latin typeface="Trebuchet MS" panose="020B0703020202090204" pitchFamily="34" charset="0"/>
              </a:defRPr>
            </a:lvl2pPr>
            <a:lvl3pPr>
              <a:defRPr>
                <a:latin typeface="Trebuchet MS" panose="020B0703020202090204" pitchFamily="34" charset="0"/>
              </a:defRPr>
            </a:lvl3pPr>
            <a:lvl4pPr>
              <a:defRPr>
                <a:latin typeface="Trebuchet MS" panose="020B0703020202090204" pitchFamily="34" charset="0"/>
              </a:defRPr>
            </a:lvl4pPr>
            <a:lvl5pPr>
              <a:defRPr>
                <a:latin typeface="Trebuchet MS" panose="020B070302020209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2C4DA83-53EB-564D-B8E3-037A2CF90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fld id="{92222B57-0EAB-204F-9ED8-C72FF5686F9E}" type="datetimeFigureOut">
              <a:rPr lang="en-US" smtClean="0"/>
              <a:pPr/>
              <a:t>8/19/2018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03EBCE7-1DEB-564B-8E57-0FBE9F2E5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F230F6D-4741-7440-BF27-BB69F801F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rebuchet MS" panose="020B0703020202090204" pitchFamily="34" charset="0"/>
              </a:defRPr>
            </a:lvl1pPr>
          </a:lstStyle>
          <a:p>
            <a:fld id="{AC573AE6-EFD5-C947-B157-950CC31B1A9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ECEC992D-2ADF-A74A-A6E0-0A06EA12DA92}"/>
              </a:ext>
            </a:extLst>
          </p:cNvPr>
          <p:cNvCxnSpPr/>
          <p:nvPr userDrawn="1"/>
        </p:nvCxnSpPr>
        <p:spPr>
          <a:xfrm>
            <a:off x="92765" y="1690688"/>
            <a:ext cx="11993218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172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66A596-0B7A-2F4B-B324-C41BC64E3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DAB5EDE-36BA-F844-8A65-CBBB006C12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234117F-0D95-914B-ADDC-86281FBBD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8/19/2018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66755E6-3794-5343-BF3F-6B1EE76A6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B23D259-4F0A-0E4E-8578-F57D57C55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555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3872CF-6992-0D45-A5DA-28624A610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861C29F-0160-354F-B20A-11DA17CF04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38C293E1-BE04-5144-8BCE-F6DB20C59B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1E42381-54BE-584B-A258-36000FCE1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8/19/2018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028C8A2-E395-6B4F-93DD-1C238DB90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05A65A5-44D5-D24F-927F-120847B30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490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C9ACCF9-57C7-1E4A-AB43-995A918C1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FF0B9B6-9148-5944-986B-70F251A9DA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B6A777A-2791-BA47-9888-15D9492E0B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B6CE9611-847C-8F40-AA00-262DFEBA43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AF37BA8A-0754-E846-9392-DC79D28A90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E08ED856-C55D-7C4C-8CD1-998570CDD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8/19/2018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1FC11F40-F171-464F-B330-4FBA9F074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00F9E1C3-04FF-E944-98F6-91B291F18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588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CF40563-A126-A447-9AF6-897721B74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44DF4FC-71B8-AB47-AD9D-CD17E3051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8/19/2018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F22E9A20-9272-E841-88FA-90A670076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CCF721E-89C5-7640-936F-B7C2859AF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257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ED3F0C1B-B514-D643-AC6F-61DE2AB60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8/19/2018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C276D9C-9544-544F-84A3-7D139C60C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D3ECADE-5451-B84A-8B7F-7FE0CF78F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226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707F30-A7A8-0847-B299-D0DDE3D2A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1024A8A-86EB-734A-99CE-3622C38DE7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2630CE-A371-B144-BDFC-71F29081EE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494C9E2-1886-434A-B1CB-1849E7CBA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8/19/2018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3FA5662-CF44-BA45-A3CD-DEC1390EE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40A542D-B8D7-914C-9C6B-69E683349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826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DBD7E94-5636-3541-9448-DF57343AF1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B4DD235E-9EC4-344D-B609-F5225CA571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65325FB-A3CC-E84A-8208-FB85C1EF5A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4D10C21-079E-DD42-93D1-5E368743C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8/19/2018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9FE14E4-410A-5244-B253-83F822284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C356CE3-6310-B242-AB3A-49E31087C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244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28F9F2C-03C1-B246-85FF-F332A0587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786684B-A8B9-A54A-A074-B11DA023A2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8B8536A-F7E9-B649-8D79-051982FD2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8/19/2018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0EBECEE-DC71-B940-8FDB-754E03433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43A3489-8465-F841-A0FB-0A4E830F6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903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99B3C584-8DF0-3D4A-9ED5-9FB2B2FC8E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1044304-609E-0B46-9741-DDB051331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52C595D-0346-0646-8D87-3E611ECBA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222B57-0EAB-204F-9ED8-C72FF5686F9E}" type="datetimeFigureOut">
              <a:rPr lang="en-US" smtClean="0"/>
              <a:t>8/19/2018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BC707FD-4FEE-6C44-8849-8935F5702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AFF68D0-53D9-A144-A286-883DCCBC2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405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0A481D3-EF6A-064D-9775-DC6429C8F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DCA65DB-EB45-FD46-B994-85C890B539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1967C9B-2519-2849-B9C7-07F5F56FCB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22B57-0EAB-204F-9ED8-C72FF5686F9E}" type="datetimeFigureOut">
              <a:rPr lang="en-US" smtClean="0"/>
              <a:t>8/19/2018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3B12263-A6BE-114D-AA7C-FA80F77F95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3779CE9-3DC1-404F-81EC-DED1678FAE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3AE6-EFD5-C947-B157-950CC31B1A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933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39D22A0-A86B-644A-BCFC-66CCA195F3D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Teaching &amp; Learning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DA41CAD-BAC6-5647-BCF9-AEED9173BE0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Session 2018-19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xmlns="" id="{398DD60D-B7A1-294E-B703-11F532AF33C3}"/>
              </a:ext>
            </a:extLst>
          </p:cNvPr>
          <p:cNvSpPr txBox="1">
            <a:spLocks/>
          </p:cNvSpPr>
          <p:nvPr/>
        </p:nvSpPr>
        <p:spPr>
          <a:xfrm>
            <a:off x="1524000" y="5634038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Trebuchet MS" panose="020B0703020202090204" pitchFamily="34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i="1" dirty="0">
                <a:solidFill>
                  <a:schemeClr val="bg1"/>
                </a:solidFill>
              </a:rPr>
              <a:t>Bruce Robertson, Depute </a:t>
            </a:r>
            <a:r>
              <a:rPr lang="en-US" i="1" dirty="0" err="1">
                <a:solidFill>
                  <a:schemeClr val="bg1"/>
                </a:solidFill>
              </a:rPr>
              <a:t>Headteacher</a:t>
            </a:r>
            <a:endParaRPr lang="en-US" i="1" dirty="0">
              <a:solidFill>
                <a:schemeClr val="bg1"/>
              </a:solidFill>
            </a:endParaRPr>
          </a:p>
          <a:p>
            <a:r>
              <a:rPr lang="en-US" i="1" dirty="0" smtClean="0">
                <a:solidFill>
                  <a:schemeClr val="bg1"/>
                </a:solidFill>
              </a:rPr>
              <a:t>August</a:t>
            </a:r>
            <a:r>
              <a:rPr lang="en-US" i="1" dirty="0" smtClean="0">
                <a:solidFill>
                  <a:schemeClr val="bg1"/>
                </a:solidFill>
              </a:rPr>
              <a:t> </a:t>
            </a:r>
            <a:r>
              <a:rPr lang="en-US" i="1" dirty="0" smtClean="0">
                <a:solidFill>
                  <a:schemeClr val="bg1"/>
                </a:solidFill>
              </a:rPr>
              <a:t>2018</a:t>
            </a:r>
            <a:endParaRPr lang="en-US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6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2018-19 Improvement Priority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“Continue </a:t>
            </a:r>
            <a:r>
              <a:rPr lang="en-GB" dirty="0"/>
              <a:t>to </a:t>
            </a:r>
            <a:r>
              <a:rPr lang="en-GB" b="1" dirty="0"/>
              <a:t>improve the quality of teaching and learning</a:t>
            </a:r>
            <a:r>
              <a:rPr lang="en-GB" dirty="0"/>
              <a:t> across the </a:t>
            </a:r>
            <a:r>
              <a:rPr lang="en-GB" dirty="0" smtClean="0"/>
              <a:t>school.”</a:t>
            </a:r>
          </a:p>
          <a:p>
            <a:pPr lvl="1"/>
            <a:r>
              <a:rPr lang="en-GB" dirty="0" smtClean="0"/>
              <a:t>Formative assessment</a:t>
            </a:r>
          </a:p>
          <a:p>
            <a:pPr lvl="1"/>
            <a:r>
              <a:rPr lang="en-GB" dirty="0" smtClean="0"/>
              <a:t>Homework</a:t>
            </a:r>
          </a:p>
          <a:p>
            <a:pPr lvl="1"/>
            <a:r>
              <a:rPr lang="en-GB" dirty="0" smtClean="0"/>
              <a:t>Knowledge Organisers</a:t>
            </a:r>
          </a:p>
          <a:p>
            <a:pPr lvl="1"/>
            <a:r>
              <a:rPr lang="en-GB" dirty="0" smtClean="0"/>
              <a:t>Assessment Calendars</a:t>
            </a:r>
          </a:p>
          <a:p>
            <a:pPr lvl="1"/>
            <a:r>
              <a:rPr lang="en-GB" dirty="0" smtClean="0"/>
              <a:t>School Website</a:t>
            </a:r>
          </a:p>
          <a:p>
            <a:pPr lvl="1"/>
            <a:r>
              <a:rPr lang="en-GB" dirty="0" smtClean="0"/>
              <a:t>Student Planners</a:t>
            </a:r>
            <a:endParaRPr lang="en-GB" dirty="0"/>
          </a:p>
          <a:p>
            <a:pPr lvl="1"/>
            <a:endParaRPr lang="en-GB" dirty="0" smtClean="0"/>
          </a:p>
          <a:p>
            <a:pPr lvl="1"/>
            <a:endParaRPr lang="en-GB" dirty="0" smtClean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596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Student Planners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660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S1-3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1944000"/>
              </p:ext>
            </p:extLst>
          </p:nvPr>
        </p:nvGraphicFramePr>
        <p:xfrm>
          <a:off x="2294586" y="2056858"/>
          <a:ext cx="8136904" cy="44381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92288"/>
                <a:gridCol w="5544616"/>
              </a:tblGrid>
              <a:tr h="1099194">
                <a:tc>
                  <a:txBody>
                    <a:bodyPr/>
                    <a:lstStyle/>
                    <a:p>
                      <a:r>
                        <a:rPr lang="en-GB" sz="2800" b="1" dirty="0" smtClean="0"/>
                        <a:t>Registration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Subjects written into Daily Self- Evaluation section</a:t>
                      </a:r>
                      <a:endParaRPr lang="en-GB" sz="2800" dirty="0"/>
                    </a:p>
                  </a:txBody>
                  <a:tcPr/>
                </a:tc>
              </a:tr>
              <a:tr h="2065305">
                <a:tc>
                  <a:txBody>
                    <a:bodyPr/>
                    <a:lstStyle/>
                    <a:p>
                      <a:r>
                        <a:rPr lang="en-GB" sz="2800" b="1" dirty="0" smtClean="0"/>
                        <a:t>During lessons</a:t>
                      </a:r>
                    </a:p>
                    <a:p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baseline="0" dirty="0" smtClean="0"/>
                        <a:t>Start: Purpose </a:t>
                      </a:r>
                      <a:r>
                        <a:rPr lang="en-GB" sz="2800" baseline="0" dirty="0" smtClean="0"/>
                        <a:t>written into Daily Self- Evaluation section</a:t>
                      </a:r>
                    </a:p>
                    <a:p>
                      <a:endParaRPr lang="en-GB" sz="2800" baseline="0" dirty="0" smtClean="0"/>
                    </a:p>
                    <a:p>
                      <a:r>
                        <a:rPr lang="en-GB" sz="2800" baseline="0" dirty="0" smtClean="0"/>
                        <a:t>End: Traffic-light </a:t>
                      </a:r>
                      <a:r>
                        <a:rPr lang="en-GB" sz="2800" baseline="0" dirty="0" smtClean="0"/>
                        <a:t>Daily Self-Evaluation</a:t>
                      </a:r>
                      <a:endParaRPr lang="en-GB" sz="2800" dirty="0"/>
                    </a:p>
                  </a:txBody>
                  <a:tcPr/>
                </a:tc>
              </a:tr>
              <a:tr h="636835">
                <a:tc>
                  <a:txBody>
                    <a:bodyPr/>
                    <a:lstStyle/>
                    <a:p>
                      <a:r>
                        <a:rPr lang="en-GB" sz="2800" b="1" dirty="0" smtClean="0"/>
                        <a:t>Weekends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Parental Signature</a:t>
                      </a:r>
                      <a:endParaRPr lang="en-GB" sz="2800" dirty="0"/>
                    </a:p>
                  </a:txBody>
                  <a:tcPr/>
                </a:tc>
              </a:tr>
              <a:tr h="636835">
                <a:tc>
                  <a:txBody>
                    <a:bodyPr/>
                    <a:lstStyle/>
                    <a:p>
                      <a:r>
                        <a:rPr lang="en-GB" sz="2800" b="1" dirty="0" smtClean="0"/>
                        <a:t>Monthly</a:t>
                      </a:r>
                      <a:endParaRPr lang="en-GB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Progress Record entry</a:t>
                      </a:r>
                      <a:endParaRPr lang="en-GB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621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</a:t>
            </a:r>
            <a:endParaRPr lang="en-GB" dirty="0"/>
          </a:p>
        </p:txBody>
      </p:sp>
      <p:pic>
        <p:nvPicPr>
          <p:cNvPr id="8194" name="Picture 8" descr="C:\Users\brobertson\AppData\Local\Microsoft\Windows\Temporary Internet Files\Content.Outlook\KJ1GJ43Y\IMG_08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30" r="53175"/>
          <a:stretch>
            <a:fillRect/>
          </a:stretch>
        </p:blipFill>
        <p:spPr bwMode="auto">
          <a:xfrm rot="5400000">
            <a:off x="4050396" y="-247021"/>
            <a:ext cx="4187688" cy="8710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558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</a:t>
            </a:r>
            <a:endParaRPr lang="en-GB" dirty="0"/>
          </a:p>
        </p:txBody>
      </p:sp>
      <p:pic>
        <p:nvPicPr>
          <p:cNvPr id="9218" name="Picture 7" descr="C:\Users\brobertson\AppData\Local\Microsoft\Windows\Temporary Internet Files\Content.Outlook\KJ1GJ43Y\IMG_08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383"/>
          <a:stretch>
            <a:fillRect/>
          </a:stretch>
        </p:blipFill>
        <p:spPr bwMode="auto">
          <a:xfrm rot="5400000">
            <a:off x="5373661" y="825250"/>
            <a:ext cx="6263086" cy="5428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33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Tomorrow (Tuesday 21</a:t>
            </a:r>
            <a:r>
              <a:rPr lang="en-GB" baseline="30000" dirty="0" smtClean="0"/>
              <a:t>st</a:t>
            </a:r>
            <a:r>
              <a:rPr lang="en-GB" dirty="0" smtClean="0"/>
              <a:t> August)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Registration extended by 5 minutes, to 9am</a:t>
            </a:r>
          </a:p>
          <a:p>
            <a:endParaRPr lang="en-GB" dirty="0"/>
          </a:p>
          <a:p>
            <a:r>
              <a:rPr lang="en-GB" dirty="0" smtClean="0"/>
              <a:t>S1</a:t>
            </a:r>
          </a:p>
          <a:p>
            <a:pPr lvl="1"/>
            <a:r>
              <a:rPr lang="en-GB" dirty="0" smtClean="0"/>
              <a:t>Registration Teacher issues Planners and timetables</a:t>
            </a:r>
          </a:p>
          <a:p>
            <a:pPr lvl="1"/>
            <a:r>
              <a:rPr lang="en-GB" dirty="0" smtClean="0"/>
              <a:t>Period 1 Teacher will support students to complete specific sections</a:t>
            </a:r>
          </a:p>
          <a:p>
            <a:pPr lvl="1"/>
            <a:endParaRPr lang="en-GB" dirty="0"/>
          </a:p>
          <a:p>
            <a:r>
              <a:rPr lang="en-GB" dirty="0" smtClean="0"/>
              <a:t>S2 &amp; S3</a:t>
            </a:r>
          </a:p>
          <a:p>
            <a:pPr lvl="1"/>
            <a:r>
              <a:rPr lang="en-GB" dirty="0" smtClean="0"/>
              <a:t>Registration Teacher returns Planners to students and reminds students of basic Planner expectations </a:t>
            </a:r>
          </a:p>
          <a:p>
            <a:pPr lvl="1"/>
            <a:endParaRPr lang="en-GB" dirty="0"/>
          </a:p>
          <a:p>
            <a:r>
              <a:rPr lang="en-GB" dirty="0" smtClean="0"/>
              <a:t>S4-6</a:t>
            </a:r>
          </a:p>
          <a:p>
            <a:pPr lvl="1"/>
            <a:r>
              <a:rPr lang="en-GB" dirty="0" smtClean="0"/>
              <a:t>Registration Teacher issues new Planners</a:t>
            </a:r>
          </a:p>
          <a:p>
            <a:pPr lvl="1"/>
            <a:r>
              <a:rPr lang="en-GB" dirty="0" smtClean="0"/>
              <a:t>Students begin to complete timetable (page 1) and told that they are expected to finish this process in their own time</a:t>
            </a:r>
          </a:p>
          <a:p>
            <a:pPr lvl="1"/>
            <a:endParaRPr lang="en-GB" dirty="0" smtClean="0"/>
          </a:p>
          <a:p>
            <a:pPr lvl="1"/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06809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S1 Period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smtClean="0"/>
              <a:t>Students </a:t>
            </a:r>
            <a:r>
              <a:rPr lang="en-GB" dirty="0"/>
              <a:t>should write their </a:t>
            </a:r>
            <a:r>
              <a:rPr lang="en-GB" b="1" dirty="0"/>
              <a:t>timetable</a:t>
            </a:r>
            <a:r>
              <a:rPr lang="en-GB" dirty="0"/>
              <a:t> into the timetable section in their Planner (</a:t>
            </a:r>
            <a:r>
              <a:rPr lang="en-GB" b="1" dirty="0"/>
              <a:t>page 1</a:t>
            </a:r>
            <a:r>
              <a:rPr lang="en-GB" dirty="0"/>
              <a:t>);</a:t>
            </a:r>
          </a:p>
          <a:p>
            <a:endParaRPr lang="en-GB" dirty="0"/>
          </a:p>
          <a:p>
            <a:r>
              <a:rPr lang="en-GB" dirty="0"/>
              <a:t>On a scrap piece of paper, students should write all of their subjects out in alphabetical order – this is to support them filling in their Progress Record properly;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The </a:t>
            </a:r>
            <a:r>
              <a:rPr lang="en-GB" b="1" dirty="0"/>
              <a:t>Progress Record</a:t>
            </a:r>
            <a:r>
              <a:rPr lang="en-GB" dirty="0"/>
              <a:t> starts on </a:t>
            </a:r>
            <a:r>
              <a:rPr lang="en-GB" b="1" dirty="0"/>
              <a:t>page 20</a:t>
            </a:r>
            <a:r>
              <a:rPr lang="en-GB" dirty="0"/>
              <a:t>. </a:t>
            </a:r>
            <a:r>
              <a:rPr lang="en-GB" dirty="0" smtClean="0"/>
              <a:t>Students should write </a:t>
            </a:r>
            <a:r>
              <a:rPr lang="en-GB" dirty="0"/>
              <a:t>their </a:t>
            </a:r>
            <a:r>
              <a:rPr lang="en-GB" u="sng" dirty="0"/>
              <a:t>subjects</a:t>
            </a:r>
            <a:r>
              <a:rPr lang="en-GB" dirty="0"/>
              <a:t> and</a:t>
            </a:r>
            <a:r>
              <a:rPr lang="en-GB" u="sng" dirty="0"/>
              <a:t> teachers</a:t>
            </a:r>
            <a:r>
              <a:rPr lang="en-GB" dirty="0"/>
              <a:t> into this in the following way:</a:t>
            </a:r>
          </a:p>
          <a:p>
            <a:pPr lvl="1"/>
            <a:r>
              <a:rPr lang="en-GB" dirty="0"/>
              <a:t>Page 20 – English</a:t>
            </a:r>
          </a:p>
          <a:p>
            <a:pPr lvl="1"/>
            <a:r>
              <a:rPr lang="en-GB" dirty="0"/>
              <a:t>Page 23 – Maths</a:t>
            </a:r>
          </a:p>
          <a:p>
            <a:pPr lvl="1"/>
            <a:r>
              <a:rPr lang="en-GB" dirty="0"/>
              <a:t>Page 26 – Science</a:t>
            </a:r>
          </a:p>
          <a:p>
            <a:pPr lvl="1"/>
            <a:r>
              <a:rPr lang="en-GB" dirty="0"/>
              <a:t>Page 29 – Art (or if they don’t study Art, the next subject that comes first alphabetically)</a:t>
            </a:r>
          </a:p>
          <a:p>
            <a:pPr lvl="1"/>
            <a:r>
              <a:rPr lang="en-GB" dirty="0"/>
              <a:t>Page 32 onwards (on the even numbered pages i.e. page 34, 36, 38 etc.) – write subjects alphabetically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3909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New S4-6 Planners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Action for subject teachers </a:t>
            </a:r>
            <a:r>
              <a:rPr lang="en-GB" b="1" dirty="0" smtClean="0"/>
              <a:t>by the end of next week</a:t>
            </a:r>
            <a:r>
              <a:rPr lang="en-GB" dirty="0" smtClean="0"/>
              <a:t>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dirty="0" smtClean="0"/>
              <a:t>Page 9: Course Targets Summary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dirty="0" smtClean="0"/>
              <a:t>Page 11 - 12: June / August self-evaluation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dirty="0" smtClean="0"/>
              <a:t>Page 14 – 41: Progress Record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GB" dirty="0" smtClean="0"/>
              <a:t>Page 53: Study Support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4631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Page 9</a:t>
            </a:r>
            <a:endParaRPr lang="en-GB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03" t="11950" r="21747" b="19525"/>
          <a:stretch/>
        </p:blipFill>
        <p:spPr bwMode="auto">
          <a:xfrm>
            <a:off x="2478156" y="1749287"/>
            <a:ext cx="7142922" cy="4945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635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Page 11-12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82" t="10507" r="51009" b="37500"/>
          <a:stretch/>
        </p:blipFill>
        <p:spPr bwMode="auto">
          <a:xfrm>
            <a:off x="2955235" y="1815548"/>
            <a:ext cx="6241774" cy="4677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6610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Page 14-41</a:t>
            </a: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1" t="9783" r="9555" b="35145"/>
          <a:stretch/>
        </p:blipFill>
        <p:spPr bwMode="auto">
          <a:xfrm>
            <a:off x="1103244" y="2001079"/>
            <a:ext cx="10402956" cy="40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267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Page 53 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87" t="11232" r="51518" b="25362"/>
          <a:stretch/>
        </p:blipFill>
        <p:spPr bwMode="auto">
          <a:xfrm>
            <a:off x="3326298" y="1789043"/>
            <a:ext cx="5300869" cy="4947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864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Other features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00463"/>
          </a:xfrm>
        </p:spPr>
        <p:txBody>
          <a:bodyPr>
            <a:normAutofit fontScale="62500" lnSpcReduction="20000"/>
          </a:bodyPr>
          <a:lstStyle/>
          <a:p>
            <a:r>
              <a:rPr lang="en-GB" dirty="0" smtClean="0"/>
              <a:t>Action Plans (see page 43-48)</a:t>
            </a:r>
          </a:p>
          <a:p>
            <a:pPr lvl="1"/>
            <a:r>
              <a:rPr lang="en-GB" dirty="0" smtClean="0"/>
              <a:t>We will discuss these at a future time</a:t>
            </a:r>
          </a:p>
          <a:p>
            <a:pPr lvl="1"/>
            <a:endParaRPr lang="en-GB" dirty="0" smtClean="0"/>
          </a:p>
          <a:p>
            <a:r>
              <a:rPr lang="en-GB" dirty="0" smtClean="0"/>
              <a:t>Revision/Study Check-list (see page 49)</a:t>
            </a:r>
          </a:p>
          <a:p>
            <a:pPr lvl="1"/>
            <a:r>
              <a:rPr lang="en-GB" dirty="0" smtClean="0"/>
              <a:t>You may wish to make use of this with students</a:t>
            </a:r>
          </a:p>
          <a:p>
            <a:pPr lvl="1"/>
            <a:endParaRPr lang="en-GB" dirty="0"/>
          </a:p>
          <a:p>
            <a:r>
              <a:rPr lang="en-GB" dirty="0" smtClean="0"/>
              <a:t>Weekly Study Timetable (see pages 50-51)</a:t>
            </a:r>
          </a:p>
          <a:p>
            <a:pPr lvl="1"/>
            <a:r>
              <a:rPr lang="en-GB" dirty="0" smtClean="0"/>
              <a:t>Students should complete this in Registration (or their own time) over the next week</a:t>
            </a:r>
          </a:p>
          <a:p>
            <a:pPr lvl="1"/>
            <a:endParaRPr lang="en-GB" dirty="0"/>
          </a:p>
          <a:p>
            <a:r>
              <a:rPr lang="en-GB" dirty="0" smtClean="0"/>
              <a:t>Wider Achievement Record (see page 54-56)</a:t>
            </a:r>
          </a:p>
          <a:p>
            <a:endParaRPr lang="en-GB" dirty="0"/>
          </a:p>
          <a:p>
            <a:r>
              <a:rPr lang="en-GB" dirty="0" smtClean="0"/>
              <a:t>Notes (see pages 57-68)</a:t>
            </a:r>
          </a:p>
          <a:p>
            <a:endParaRPr lang="en-GB" dirty="0"/>
          </a:p>
          <a:p>
            <a:r>
              <a:rPr lang="en-GB" dirty="0" smtClean="0"/>
              <a:t>Traffic Light Cards</a:t>
            </a:r>
          </a:p>
          <a:p>
            <a:endParaRPr lang="en-GB" dirty="0"/>
          </a:p>
          <a:p>
            <a:r>
              <a:rPr lang="en-GB" dirty="0" smtClean="0"/>
              <a:t>Diary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9863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2018-19 Improvement Priority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“Continue </a:t>
            </a:r>
            <a:r>
              <a:rPr lang="en-GB" dirty="0"/>
              <a:t>to </a:t>
            </a:r>
            <a:r>
              <a:rPr lang="en-GB" b="1" dirty="0"/>
              <a:t>improve the quality of teaching and learning</a:t>
            </a:r>
            <a:r>
              <a:rPr lang="en-GB" dirty="0"/>
              <a:t> across the </a:t>
            </a:r>
            <a:r>
              <a:rPr lang="en-GB" dirty="0" smtClean="0"/>
              <a:t>school.”</a:t>
            </a:r>
          </a:p>
          <a:p>
            <a:pPr lvl="1"/>
            <a:r>
              <a:rPr lang="en-GB" dirty="0" smtClean="0"/>
              <a:t>Formative assessment</a:t>
            </a:r>
          </a:p>
          <a:p>
            <a:pPr lvl="1"/>
            <a:r>
              <a:rPr lang="en-GB" dirty="0" smtClean="0"/>
              <a:t>Homework</a:t>
            </a:r>
          </a:p>
          <a:p>
            <a:pPr lvl="1"/>
            <a:r>
              <a:rPr lang="en-GB" dirty="0" smtClean="0"/>
              <a:t>Knowledge Organisers</a:t>
            </a:r>
          </a:p>
          <a:p>
            <a:pPr lvl="1"/>
            <a:r>
              <a:rPr lang="en-GB" dirty="0" smtClean="0"/>
              <a:t>Assessment Calendars</a:t>
            </a:r>
          </a:p>
          <a:p>
            <a:pPr lvl="1"/>
            <a:r>
              <a:rPr lang="en-GB" dirty="0" smtClean="0"/>
              <a:t>School Website</a:t>
            </a:r>
          </a:p>
          <a:p>
            <a:pPr lvl="1"/>
            <a:r>
              <a:rPr lang="en-GB" dirty="0" smtClean="0"/>
              <a:t>Student Planners</a:t>
            </a:r>
            <a:endParaRPr lang="en-GB" dirty="0"/>
          </a:p>
          <a:p>
            <a:pPr lvl="1"/>
            <a:endParaRPr lang="en-GB" dirty="0" smtClean="0"/>
          </a:p>
          <a:p>
            <a:pPr lvl="1"/>
            <a:endParaRPr lang="en-GB" dirty="0" smtClean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4035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Formative assessment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49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Formative assessment?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589104" cy="4351338"/>
          </a:xfrm>
        </p:spPr>
        <p:txBody>
          <a:bodyPr/>
          <a:lstStyle/>
          <a:p>
            <a:r>
              <a:rPr lang="en-GB" dirty="0" smtClean="0"/>
              <a:t>You start a lesson off with this Past Paper </a:t>
            </a:r>
            <a:r>
              <a:rPr lang="en-GB" dirty="0" smtClean="0"/>
              <a:t>question </a:t>
            </a:r>
            <a:r>
              <a:rPr lang="en-GB" dirty="0" smtClean="0"/>
              <a:t>(National 5 Biology, 2017 paper) </a:t>
            </a:r>
            <a:endParaRPr lang="en-GB" dirty="0" smtClean="0"/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smtClean="0"/>
              <a:t>– </a:t>
            </a:r>
            <a:r>
              <a:rPr lang="en-GB" i="1" dirty="0" smtClean="0"/>
              <a:t>is this formative assessment?</a:t>
            </a:r>
            <a:endParaRPr lang="en-GB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48" t="24956" r="43268" b="15560"/>
          <a:stretch/>
        </p:blipFill>
        <p:spPr bwMode="auto">
          <a:xfrm>
            <a:off x="6718853" y="1825625"/>
            <a:ext cx="4634948" cy="48313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6793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Formative assessment?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589104" cy="4351338"/>
          </a:xfrm>
        </p:spPr>
        <p:txBody>
          <a:bodyPr/>
          <a:lstStyle/>
          <a:p>
            <a:r>
              <a:rPr lang="en-GB" dirty="0" smtClean="0"/>
              <a:t>You </a:t>
            </a:r>
            <a:r>
              <a:rPr lang="en-GB" dirty="0" smtClean="0"/>
              <a:t>set weekly homework consisting of answering 20 marks worth of SQA Past Paper questions (like the one shown)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smtClean="0"/>
              <a:t>– </a:t>
            </a:r>
            <a:r>
              <a:rPr lang="en-GB" i="1" dirty="0" smtClean="0"/>
              <a:t>is this formative assessment?</a:t>
            </a:r>
            <a:endParaRPr lang="en-GB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48" t="24956" r="43268" b="15560"/>
          <a:stretch/>
        </p:blipFill>
        <p:spPr bwMode="auto">
          <a:xfrm>
            <a:off x="6718853" y="1825625"/>
            <a:ext cx="4634948" cy="48313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1933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Formative assessment?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10359887" cy="4351338"/>
          </a:xfrm>
        </p:spPr>
        <p:txBody>
          <a:bodyPr/>
          <a:lstStyle/>
          <a:p>
            <a:r>
              <a:rPr lang="en-GB" dirty="0" smtClean="0"/>
              <a:t>You set an end of unit test, comprising a mixture of short-answer and extended response questions </a:t>
            </a:r>
            <a:endParaRPr lang="en-GB" dirty="0" smtClean="0"/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</a:t>
            </a:r>
            <a:r>
              <a:rPr lang="en-GB" dirty="0" smtClean="0"/>
              <a:t>– </a:t>
            </a:r>
            <a:r>
              <a:rPr lang="en-GB" i="1" dirty="0" smtClean="0"/>
              <a:t>is this formative assessment?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87870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Formative assessment: a definition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“A strategy to find out what students know or don’t know (or can or can’t do), informing teaching”.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0671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Dylan </a:t>
            </a:r>
            <a:r>
              <a:rPr lang="en-GB" dirty="0" err="1" smtClean="0"/>
              <a:t>Wiliam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</a:t>
            </a:r>
            <a:r>
              <a:rPr lang="en-GB" dirty="0" smtClean="0"/>
              <a:t>ormative assessment is all about:</a:t>
            </a:r>
          </a:p>
          <a:p>
            <a:pPr lvl="1"/>
            <a:r>
              <a:rPr lang="en-GB" dirty="0" smtClean="0"/>
              <a:t>Ensuring students </a:t>
            </a:r>
            <a:r>
              <a:rPr lang="en-GB" b="1" dirty="0" smtClean="0"/>
              <a:t>know what they are meant to be learning </a:t>
            </a:r>
            <a:r>
              <a:rPr lang="en-GB" dirty="0" smtClean="0">
                <a:solidFill>
                  <a:schemeClr val="accent1"/>
                </a:solidFill>
              </a:rPr>
              <a:t>(LET 1 &amp; 2)</a:t>
            </a:r>
            <a:r>
              <a:rPr lang="en-GB" dirty="0" smtClean="0"/>
              <a:t>;</a:t>
            </a:r>
          </a:p>
          <a:p>
            <a:pPr lvl="1"/>
            <a:r>
              <a:rPr lang="en-GB" b="1" dirty="0" smtClean="0"/>
              <a:t>Finding </a:t>
            </a:r>
            <a:r>
              <a:rPr lang="en-GB" b="1" dirty="0"/>
              <a:t>out what students have </a:t>
            </a:r>
            <a:r>
              <a:rPr lang="en-GB" b="1" dirty="0" smtClean="0"/>
              <a:t>learned </a:t>
            </a:r>
            <a:r>
              <a:rPr lang="en-GB" dirty="0" smtClean="0"/>
              <a:t>– from this lesson, a previous lesson or learning out-with lessons </a:t>
            </a:r>
            <a:r>
              <a:rPr lang="en-GB" dirty="0">
                <a:solidFill>
                  <a:schemeClr val="accent1"/>
                </a:solidFill>
              </a:rPr>
              <a:t>(LET 3, 9, 12 &amp; 20)</a:t>
            </a:r>
            <a:r>
              <a:rPr lang="en-GB" dirty="0"/>
              <a:t>;</a:t>
            </a:r>
          </a:p>
          <a:p>
            <a:pPr lvl="1"/>
            <a:r>
              <a:rPr lang="en-GB" dirty="0"/>
              <a:t>Providing</a:t>
            </a:r>
            <a:r>
              <a:rPr lang="en-GB" b="1" dirty="0"/>
              <a:t> feedback </a:t>
            </a:r>
            <a:r>
              <a:rPr lang="en-GB" dirty="0"/>
              <a:t>that improves student learning </a:t>
            </a:r>
            <a:r>
              <a:rPr lang="en-GB" dirty="0">
                <a:solidFill>
                  <a:schemeClr val="accent1"/>
                </a:solidFill>
              </a:rPr>
              <a:t>(LET 10)</a:t>
            </a:r>
            <a:r>
              <a:rPr lang="en-GB" dirty="0"/>
              <a:t>;</a:t>
            </a:r>
          </a:p>
          <a:p>
            <a:pPr lvl="1"/>
            <a:r>
              <a:rPr lang="en-GB" dirty="0"/>
              <a:t>Having </a:t>
            </a:r>
            <a:r>
              <a:rPr lang="en-GB" b="1" dirty="0"/>
              <a:t>students help each other learn </a:t>
            </a:r>
            <a:r>
              <a:rPr lang="en-GB" dirty="0">
                <a:solidFill>
                  <a:schemeClr val="accent1"/>
                </a:solidFill>
              </a:rPr>
              <a:t>(LET 9 &amp; 11)</a:t>
            </a:r>
            <a:r>
              <a:rPr lang="en-GB" dirty="0"/>
              <a:t>;</a:t>
            </a:r>
          </a:p>
          <a:p>
            <a:pPr lvl="1"/>
            <a:r>
              <a:rPr lang="en-GB" dirty="0"/>
              <a:t>Developing students’ ability to </a:t>
            </a:r>
            <a:r>
              <a:rPr lang="en-GB" b="1" dirty="0"/>
              <a:t>monitor and assess their own learning </a:t>
            </a:r>
            <a:r>
              <a:rPr lang="en-GB" dirty="0">
                <a:solidFill>
                  <a:schemeClr val="accent1"/>
                </a:solidFill>
              </a:rPr>
              <a:t>(LET 12 &amp; 19)</a:t>
            </a:r>
            <a:r>
              <a:rPr lang="en-GB" dirty="0"/>
              <a:t>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5402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 priority areas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5400" dirty="0" smtClean="0"/>
              <a:t>1, 2, 3, </a:t>
            </a:r>
            <a:r>
              <a:rPr lang="en-GB" dirty="0" smtClean="0"/>
              <a:t>4, 5, 6, 7, 8, </a:t>
            </a:r>
            <a:r>
              <a:rPr lang="en-GB" sz="5400" dirty="0" smtClean="0"/>
              <a:t>9, 10,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5400" dirty="0" smtClean="0"/>
              <a:t>11, 12, </a:t>
            </a:r>
            <a:r>
              <a:rPr lang="en-GB" dirty="0" smtClean="0"/>
              <a:t>13, 14, 15, 16, 17, 18, </a:t>
            </a:r>
            <a:r>
              <a:rPr lang="en-GB" sz="5400" dirty="0" smtClean="0"/>
              <a:t>19, 20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75425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Teachers should think about formative assessment in terms of taking place at the following points</a:t>
            </a:r>
            <a:r>
              <a:rPr lang="en-GB" dirty="0" smtClean="0"/>
              <a:t>:</a:t>
            </a:r>
          </a:p>
          <a:p>
            <a:endParaRPr lang="en-GB" dirty="0"/>
          </a:p>
          <a:p>
            <a:pPr lvl="1"/>
            <a:r>
              <a:rPr lang="en-GB" b="1" dirty="0"/>
              <a:t>Minute-by-minute</a:t>
            </a:r>
            <a:r>
              <a:rPr lang="en-GB" dirty="0"/>
              <a:t> e.g. via questioning, show-me boards and ‘active assessment’ </a:t>
            </a:r>
            <a:r>
              <a:rPr lang="en-GB" dirty="0" smtClean="0"/>
              <a:t>methodologies (such </a:t>
            </a:r>
            <a:r>
              <a:rPr lang="en-GB" dirty="0"/>
              <a:t>as true/false statements, odd-ones-out and deliberate </a:t>
            </a:r>
            <a:r>
              <a:rPr lang="en-GB" dirty="0" smtClean="0"/>
              <a:t>mistakes);</a:t>
            </a:r>
            <a:endParaRPr lang="en-GB" dirty="0" smtClean="0"/>
          </a:p>
          <a:p>
            <a:pPr lvl="1"/>
            <a:endParaRPr lang="en-GB" dirty="0"/>
          </a:p>
          <a:p>
            <a:pPr lvl="1"/>
            <a:r>
              <a:rPr lang="en-GB" b="1" dirty="0"/>
              <a:t>Lesson-by-lesson</a:t>
            </a:r>
            <a:r>
              <a:rPr lang="en-GB" dirty="0"/>
              <a:t> e.g. via show-me boards, traffic-light colours and exit passes</a:t>
            </a:r>
            <a:r>
              <a:rPr lang="en-GB" dirty="0" smtClean="0"/>
              <a:t>;</a:t>
            </a:r>
          </a:p>
          <a:p>
            <a:pPr lvl="1"/>
            <a:endParaRPr lang="en-GB" dirty="0"/>
          </a:p>
          <a:p>
            <a:pPr lvl="1"/>
            <a:r>
              <a:rPr lang="en-GB" b="1" dirty="0"/>
              <a:t>Week-by-week</a:t>
            </a:r>
            <a:r>
              <a:rPr lang="en-GB" dirty="0"/>
              <a:t> e.g. via in-class quizzes and homework</a:t>
            </a:r>
            <a:r>
              <a:rPr lang="en-GB" dirty="0" smtClean="0"/>
              <a:t>;</a:t>
            </a:r>
          </a:p>
          <a:p>
            <a:pPr lvl="1"/>
            <a:endParaRPr lang="en-GB" dirty="0"/>
          </a:p>
          <a:p>
            <a:pPr lvl="1"/>
            <a:r>
              <a:rPr lang="en-GB" b="1" dirty="0"/>
              <a:t>Topic-by-topic</a:t>
            </a:r>
            <a:r>
              <a:rPr lang="en-GB" dirty="0"/>
              <a:t> e.g. via end of topic assessments and examinations (including Prelims), used formatively.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7249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2" t="13870" r="28374" b="8733"/>
          <a:stretch/>
        </p:blipFill>
        <p:spPr bwMode="auto">
          <a:xfrm>
            <a:off x="2242158" y="526462"/>
            <a:ext cx="7678455" cy="57366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2861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89" t="13528" r="28182" b="8219"/>
          <a:stretch/>
        </p:blipFill>
        <p:spPr bwMode="auto">
          <a:xfrm>
            <a:off x="2107458" y="515927"/>
            <a:ext cx="7912119" cy="59373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259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Active Assessment activities: </a:t>
            </a:r>
            <a:br>
              <a:rPr lang="en-GB" b="1" dirty="0" smtClean="0">
                <a:solidFill>
                  <a:srgbClr val="0070C0"/>
                </a:solidFill>
              </a:rPr>
            </a:br>
            <a:r>
              <a:rPr lang="en-GB" b="1" dirty="0" smtClean="0">
                <a:solidFill>
                  <a:srgbClr val="0070C0"/>
                </a:solidFill>
              </a:rPr>
              <a:t>get students to </a:t>
            </a:r>
            <a:r>
              <a:rPr lang="en-GB" b="1" i="1" dirty="0" smtClean="0">
                <a:solidFill>
                  <a:srgbClr val="0070C0"/>
                </a:solidFill>
              </a:rPr>
              <a:t>think</a:t>
            </a:r>
            <a:endParaRPr lang="en-GB" b="1" i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True or False?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Odd-one-out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Card sorts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Matching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Concept cartoons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KWL grids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Balloon debates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Deliberate mistakes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Rumours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Diamond nines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Graphic organisers</a:t>
            </a:r>
          </a:p>
          <a:p>
            <a:pPr lvl="0">
              <a:buClrTx/>
            </a:pPr>
            <a:r>
              <a:rPr lang="en-GB" dirty="0">
                <a:latin typeface="Trebuchet MS" panose="020B0603020202020204" pitchFamily="34" charset="0"/>
              </a:rPr>
              <a:t>Compare and contrasts</a:t>
            </a:r>
          </a:p>
          <a:p>
            <a:endParaRPr lang="en-GB" dirty="0">
              <a:latin typeface="Trebuchet MS" panose="020B0603020202020204" pitchFamily="34" charset="0"/>
            </a:endParaRPr>
          </a:p>
        </p:txBody>
      </p:sp>
      <p:pic>
        <p:nvPicPr>
          <p:cNvPr id="4" name="Picture 2" descr="https://images-na.ssl-images-amazon.com/images/I/51wyJIp24HL._SX350_BO1,204,203,200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035" y="1825625"/>
            <a:ext cx="3352800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7457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</a:t>
            </a:r>
            <a:r>
              <a:rPr lang="en-GB" dirty="0" smtClean="0"/>
              <a:t>ingredients of formative assessment</a:t>
            </a:r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4876800" y="3790122"/>
            <a:ext cx="2623930" cy="1046921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latin typeface="Trebuchet MS" panose="020B0603020202020204" pitchFamily="34" charset="0"/>
              </a:rPr>
              <a:t>Formative assessment</a:t>
            </a:r>
            <a:endParaRPr lang="en-GB" sz="2800" b="1" dirty="0">
              <a:latin typeface="Trebuchet MS" panose="020B0603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666382" y="4989442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“Chat to a partner” 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890052" y="4989444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Show-me boards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666382" y="3790121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Pose, pause, pounce, bounce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060712" y="3790121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Exit passes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666382" y="2610678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Traffic-light colours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054087" y="4989443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Active Assessment activities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054087" y="2610679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Learning intention</a:t>
            </a:r>
          </a:p>
          <a:p>
            <a:pPr algn="ctr"/>
            <a:r>
              <a:rPr lang="en-GB" dirty="0" smtClean="0">
                <a:latin typeface="Trebuchet MS" panose="020B0603020202020204" pitchFamily="34" charset="0"/>
              </a:rPr>
              <a:t>(WALT)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890052" y="2597427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Success criteria</a:t>
            </a:r>
          </a:p>
          <a:p>
            <a:pPr algn="ctr"/>
            <a:r>
              <a:rPr lang="en-GB" dirty="0" smtClean="0">
                <a:latin typeface="Trebuchet MS" panose="020B0603020202020204" pitchFamily="34" charset="0"/>
              </a:rPr>
              <a:t>(WILF)</a:t>
            </a:r>
            <a:endParaRPr lang="en-GB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271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about calcium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18389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GB" b="1" dirty="0" smtClean="0">
                <a:solidFill>
                  <a:srgbClr val="0070C0"/>
                </a:solidFill>
              </a:rPr>
              <a:t>LI (WALT): </a:t>
            </a:r>
            <a:r>
              <a:rPr lang="en-GB" dirty="0" smtClean="0"/>
              <a:t>Improve your knowledge </a:t>
            </a:r>
            <a:r>
              <a:rPr lang="en-GB" dirty="0" smtClean="0"/>
              <a:t>of calcium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b="1" dirty="0" smtClean="0">
                <a:solidFill>
                  <a:srgbClr val="FFC000"/>
                </a:solidFill>
              </a:rPr>
              <a:t>SC (WILF): </a:t>
            </a:r>
            <a:r>
              <a:rPr lang="en-GB" dirty="0" smtClean="0"/>
              <a:t>You can list </a:t>
            </a:r>
            <a:r>
              <a:rPr lang="en-GB" u="sng" dirty="0" smtClean="0"/>
              <a:t>at least three facts</a:t>
            </a:r>
            <a:r>
              <a:rPr lang="en-GB" dirty="0" smtClean="0"/>
              <a:t> about calcium that you didn’t know when you entered the room.</a:t>
            </a: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OR</a:t>
            </a:r>
            <a:endParaRPr lang="en-GB" dirty="0"/>
          </a:p>
          <a:p>
            <a:r>
              <a:rPr lang="en-GB" b="1" dirty="0" smtClean="0">
                <a:solidFill>
                  <a:srgbClr val="FFC000"/>
                </a:solidFill>
              </a:rPr>
              <a:t>SC (WILF): </a:t>
            </a:r>
            <a:r>
              <a:rPr lang="en-GB" dirty="0" smtClean="0"/>
              <a:t>You can:</a:t>
            </a:r>
          </a:p>
          <a:p>
            <a:pPr lvl="1"/>
            <a:r>
              <a:rPr lang="en-GB" dirty="0" smtClean="0"/>
              <a:t>Write the symbol for an atom of calcium</a:t>
            </a:r>
          </a:p>
          <a:p>
            <a:pPr lvl="1"/>
            <a:r>
              <a:rPr lang="en-GB" dirty="0" smtClean="0"/>
              <a:t>Say if it is a metal or non-metal</a:t>
            </a:r>
          </a:p>
          <a:p>
            <a:pPr lvl="1"/>
            <a:r>
              <a:rPr lang="en-GB" dirty="0" smtClean="0"/>
              <a:t>Say which group of the Periodic Table it appears in</a:t>
            </a:r>
          </a:p>
          <a:p>
            <a:pPr lvl="1"/>
            <a:r>
              <a:rPr lang="en-GB" dirty="0" smtClean="0"/>
              <a:t>Describe at least one use for it</a:t>
            </a:r>
          </a:p>
          <a:p>
            <a:pPr lvl="1"/>
            <a:endParaRPr lang="en-GB" dirty="0" smtClean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1532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000_0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88" y="606334"/>
            <a:ext cx="8142287" cy="5903913"/>
          </a:xfrm>
          <a:prstGeom prst="rect">
            <a:avLst/>
          </a:prstGeom>
          <a:noFill/>
          <a:ln w="57150" cmpd="sng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719930" y="1881809"/>
            <a:ext cx="318052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rebuchet MS" panose="020B0603020202020204" pitchFamily="34" charset="0"/>
              </a:rPr>
              <a:t>Find out where they are at the </a:t>
            </a:r>
            <a:r>
              <a:rPr lang="en-GB" b="1" dirty="0" smtClean="0">
                <a:latin typeface="Trebuchet MS" panose="020B0603020202020204" pitchFamily="34" charset="0"/>
              </a:rPr>
              <a:t>start</a:t>
            </a:r>
            <a:r>
              <a:rPr lang="en-GB" dirty="0" smtClean="0">
                <a:latin typeface="Trebuchet MS" panose="020B0603020202020204" pitchFamily="34" charset="0"/>
              </a:rPr>
              <a:t>, and find out </a:t>
            </a:r>
            <a:r>
              <a:rPr lang="en-GB" i="1" dirty="0" smtClean="0">
                <a:latin typeface="Trebuchet MS" panose="020B0603020202020204" pitchFamily="34" charset="0"/>
              </a:rPr>
              <a:t>why</a:t>
            </a:r>
            <a:r>
              <a:rPr lang="en-GB" dirty="0" smtClean="0">
                <a:latin typeface="Trebuchet MS" panose="020B0603020202020204" pitchFamily="34" charset="0"/>
              </a:rPr>
              <a:t> they think that.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Find out where they are at the </a:t>
            </a:r>
            <a:r>
              <a:rPr lang="en-GB" b="1" dirty="0" smtClean="0">
                <a:latin typeface="Trebuchet MS" panose="020B0603020202020204" pitchFamily="34" charset="0"/>
              </a:rPr>
              <a:t>end</a:t>
            </a:r>
            <a:r>
              <a:rPr lang="en-GB" dirty="0" smtClean="0">
                <a:latin typeface="Trebuchet MS" panose="020B0603020202020204" pitchFamily="34" charset="0"/>
              </a:rPr>
              <a:t>, and find out </a:t>
            </a:r>
            <a:r>
              <a:rPr lang="en-GB" i="1" dirty="0" smtClean="0">
                <a:latin typeface="Trebuchet MS" panose="020B0603020202020204" pitchFamily="34" charset="0"/>
              </a:rPr>
              <a:t>why</a:t>
            </a:r>
            <a:r>
              <a:rPr lang="en-GB" dirty="0" smtClean="0">
                <a:latin typeface="Trebuchet MS" panose="020B0603020202020204" pitchFamily="34" charset="0"/>
              </a:rPr>
              <a:t> they think that.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Helps you to evaluate the </a:t>
            </a:r>
            <a:r>
              <a:rPr lang="en-GB" b="1" dirty="0" smtClean="0">
                <a:latin typeface="Trebuchet MS" panose="020B0603020202020204" pitchFamily="34" charset="0"/>
              </a:rPr>
              <a:t>impact </a:t>
            </a:r>
            <a:r>
              <a:rPr lang="en-GB" dirty="0" smtClean="0">
                <a:latin typeface="Trebuchet MS" panose="020B0603020202020204" pitchFamily="34" charset="0"/>
              </a:rPr>
              <a:t>of the lesson.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 smtClean="0">
                <a:latin typeface="Trebuchet MS" panose="020B0603020202020204" pitchFamily="34" charset="0"/>
              </a:rPr>
              <a:t>But best when students have </a:t>
            </a:r>
            <a:r>
              <a:rPr lang="en-GB" i="1" dirty="0" smtClean="0">
                <a:latin typeface="Trebuchet MS" panose="020B0603020202020204" pitchFamily="34" charset="0"/>
              </a:rPr>
              <a:t>evidence</a:t>
            </a:r>
            <a:r>
              <a:rPr lang="en-GB" dirty="0" smtClean="0">
                <a:latin typeface="Trebuchet MS" panose="020B0603020202020204" pitchFamily="34" charset="0"/>
              </a:rPr>
              <a:t> to be drawing on to support their evaluation, rather than it just being an impression.</a:t>
            </a:r>
            <a:endParaRPr lang="en-GB" dirty="0">
              <a:latin typeface="Trebuchet MS" panose="020B0603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8998226" y="553326"/>
            <a:ext cx="2623930" cy="10469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rebuchet MS" panose="020B0603020202020204" pitchFamily="34" charset="0"/>
              </a:rPr>
              <a:t>Traffic-light colours</a:t>
            </a:r>
            <a:endParaRPr lang="en-GB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95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Finishing the lesson: </a:t>
            </a:r>
            <a:br>
              <a:rPr lang="en-US" dirty="0" smtClean="0"/>
            </a:br>
            <a:r>
              <a:rPr lang="en-US" dirty="0" smtClean="0"/>
              <a:t>“What have you learned today?”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10820400" cy="4419182"/>
          </a:xfrm>
        </p:spPr>
        <p:txBody>
          <a:bodyPr>
            <a:normAutofit fontScale="85000" lnSpcReduction="20000"/>
          </a:bodyPr>
          <a:lstStyle/>
          <a:p>
            <a:r>
              <a:rPr lang="en-US" sz="3400" dirty="0" smtClean="0"/>
              <a:t>Get students to write it down – it makes </a:t>
            </a:r>
            <a:r>
              <a:rPr lang="en-US" sz="3400" i="1" dirty="0" smtClean="0"/>
              <a:t>everyone</a:t>
            </a:r>
            <a:r>
              <a:rPr lang="en-US" sz="3400" dirty="0" smtClean="0"/>
              <a:t> think about something.</a:t>
            </a:r>
          </a:p>
          <a:p>
            <a:pPr lvl="1"/>
            <a:r>
              <a:rPr lang="en-US" sz="2800" dirty="0" smtClean="0"/>
              <a:t>Use a </a:t>
            </a:r>
            <a:r>
              <a:rPr lang="en-US" sz="2800" dirty="0" smtClean="0">
                <a:solidFill>
                  <a:schemeClr val="accent1"/>
                </a:solidFill>
              </a:rPr>
              <a:t>mini-whiteboard</a:t>
            </a:r>
            <a:r>
              <a:rPr lang="en-US" sz="2800" dirty="0" smtClean="0"/>
              <a:t>; get them to hold it up; have a look at them; use some of them as teaching points.</a:t>
            </a:r>
          </a:p>
          <a:p>
            <a:pPr lvl="1"/>
            <a:r>
              <a:rPr lang="en-US" sz="2800" dirty="0" smtClean="0"/>
              <a:t>Use </a:t>
            </a:r>
            <a:r>
              <a:rPr lang="en-US" sz="2800" dirty="0" smtClean="0">
                <a:solidFill>
                  <a:schemeClr val="accent1"/>
                </a:solidFill>
              </a:rPr>
              <a:t>post-it notes</a:t>
            </a:r>
            <a:r>
              <a:rPr lang="en-US" sz="2800" dirty="0" smtClean="0"/>
              <a:t>.</a:t>
            </a:r>
          </a:p>
          <a:p>
            <a:endParaRPr lang="en-US" sz="3400" dirty="0"/>
          </a:p>
          <a:p>
            <a:r>
              <a:rPr lang="en-US" sz="3400" dirty="0" smtClean="0"/>
              <a:t>Most effective when the focus is brought back to the</a:t>
            </a:r>
            <a:r>
              <a:rPr lang="en-US" sz="3400" b="1" dirty="0" smtClean="0"/>
              <a:t> learning intention </a:t>
            </a:r>
            <a:r>
              <a:rPr lang="en-US" sz="3400" dirty="0" smtClean="0"/>
              <a:t>and</a:t>
            </a:r>
            <a:r>
              <a:rPr lang="en-US" sz="3400" b="1" dirty="0" smtClean="0"/>
              <a:t> success criteria</a:t>
            </a:r>
            <a:r>
              <a:rPr lang="en-US" sz="3400" dirty="0" smtClean="0"/>
              <a:t> of the lesson.</a:t>
            </a:r>
          </a:p>
          <a:p>
            <a:endParaRPr lang="en-US" sz="3400" dirty="0"/>
          </a:p>
          <a:p>
            <a:r>
              <a:rPr lang="en-US" sz="3400" dirty="0" smtClean="0"/>
              <a:t>A variation might be to write down a question about something that a student’s not sure about.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3779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Recommended reading</a:t>
            </a:r>
            <a:endParaRPr lang="en-GB" dirty="0"/>
          </a:p>
        </p:txBody>
      </p:sp>
      <p:pic>
        <p:nvPicPr>
          <p:cNvPr id="2050" name="Picture 2" descr="Image result for active learning through formative assessm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201" y="1900100"/>
            <a:ext cx="3629025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outstanding formative assessm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18" y="1900100"/>
            <a:ext cx="351472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2467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Odd one out?</a:t>
            </a:r>
          </a:p>
        </p:txBody>
      </p:sp>
      <p:sp>
        <p:nvSpPr>
          <p:cNvPr id="4" name="Rectangle 3"/>
          <p:cNvSpPr/>
          <p:nvPr/>
        </p:nvSpPr>
        <p:spPr>
          <a:xfrm>
            <a:off x="2810331" y="2024323"/>
            <a:ext cx="2993721" cy="2129425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703020202090204" pitchFamily="34" charset="0"/>
              </a:rPr>
              <a:t>Student control over learning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5956452" y="2024323"/>
            <a:ext cx="2993721" cy="2129425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703020202090204" pitchFamily="34" charset="0"/>
              </a:rPr>
              <a:t>Enquiry-based learning</a:t>
            </a:r>
          </a:p>
        </p:txBody>
      </p:sp>
      <p:sp>
        <p:nvSpPr>
          <p:cNvPr id="6" name="Rectangle 5"/>
          <p:cNvSpPr/>
          <p:nvPr/>
        </p:nvSpPr>
        <p:spPr>
          <a:xfrm>
            <a:off x="2810330" y="4281096"/>
            <a:ext cx="2993721" cy="2129425"/>
          </a:xfrm>
          <a:prstGeom prst="rect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703020202090204" pitchFamily="34" charset="0"/>
              </a:rPr>
              <a:t>Within-class grouping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5956451" y="4281096"/>
            <a:ext cx="2993721" cy="2129425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Trebuchet MS" panose="020B0703020202090204" pitchFamily="34" charset="0"/>
              </a:rPr>
              <a:t>Discussion</a:t>
            </a:r>
          </a:p>
        </p:txBody>
      </p:sp>
    </p:spTree>
    <p:extLst>
      <p:ext uri="{BB962C8B-B14F-4D97-AF65-F5344CB8AC3E}">
        <p14:creationId xmlns:p14="http://schemas.microsoft.com/office/powerpoint/2010/main" val="2448810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Reminder: effect sizes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064683" y="3994758"/>
            <a:ext cx="4033381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Scaffolding (worked examples)</a:t>
            </a:r>
            <a:endParaRPr lang="en-GB" sz="2800" dirty="0"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90182" y="5802682"/>
            <a:ext cx="4033381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Direct instruction</a:t>
            </a:r>
            <a:endParaRPr lang="en-GB" sz="2800" dirty="0"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64683" y="4899240"/>
            <a:ext cx="4033381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Mega-cognition</a:t>
            </a:r>
            <a:endParaRPr lang="en-GB" sz="2800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0183" y="3105412"/>
            <a:ext cx="4033381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Teacher clarity</a:t>
            </a:r>
            <a:endParaRPr lang="en-GB" sz="2800" dirty="0">
              <a:latin typeface="+mj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0183" y="4003110"/>
            <a:ext cx="4033381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Feedback</a:t>
            </a:r>
            <a:endParaRPr lang="en-GB" sz="2800" dirty="0">
              <a:latin typeface="+mj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064683" y="3099146"/>
            <a:ext cx="4033381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Co-operative learning</a:t>
            </a:r>
            <a:endParaRPr lang="en-GB" sz="2800" dirty="0">
              <a:latin typeface="+mj-l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2709" y="2209799"/>
            <a:ext cx="4033381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Discussion</a:t>
            </a:r>
            <a:endParaRPr lang="en-GB" sz="2800" dirty="0">
              <a:latin typeface="+mj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064683" y="5791197"/>
            <a:ext cx="4033381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Goal setting</a:t>
            </a:r>
            <a:endParaRPr lang="en-GB" sz="2800" dirty="0">
              <a:latin typeface="+mj-l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90183" y="4901851"/>
            <a:ext cx="4033381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‘Graded’ homework</a:t>
            </a:r>
            <a:endParaRPr lang="en-GB" sz="2800" dirty="0">
              <a:latin typeface="+mj-lt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475965" y="2192053"/>
            <a:ext cx="1060540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0.82</a:t>
            </a:r>
            <a:endParaRPr lang="en-GB" sz="2800" dirty="0">
              <a:latin typeface="+mj-lt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475965" y="3105411"/>
            <a:ext cx="1060540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0.75</a:t>
            </a:r>
            <a:endParaRPr lang="en-GB" sz="2800" dirty="0">
              <a:latin typeface="+mj-lt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475965" y="4003110"/>
            <a:ext cx="1060540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0.73</a:t>
            </a:r>
            <a:endParaRPr lang="en-GB" sz="2800" dirty="0">
              <a:latin typeface="+mj-lt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475965" y="4901851"/>
            <a:ext cx="1060540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0.64</a:t>
            </a:r>
            <a:endParaRPr lang="en-GB" sz="2800" dirty="0">
              <a:latin typeface="+mj-lt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75965" y="5796418"/>
            <a:ext cx="1060540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0.60</a:t>
            </a:r>
            <a:endParaRPr lang="en-GB" sz="2800" dirty="0">
              <a:latin typeface="+mj-lt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0223322" y="3099146"/>
            <a:ext cx="1060540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0.55</a:t>
            </a:r>
            <a:endParaRPr lang="en-GB" sz="2800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0210795" y="3994758"/>
            <a:ext cx="1060540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0.53</a:t>
            </a:r>
            <a:endParaRPr lang="en-GB" sz="2800" dirty="0">
              <a:latin typeface="+mj-lt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0210795" y="4899239"/>
            <a:ext cx="1060540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0.53</a:t>
            </a:r>
            <a:endParaRPr lang="en-GB" sz="2800" dirty="0">
              <a:latin typeface="+mj-lt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0210795" y="5782323"/>
            <a:ext cx="1060540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0.53</a:t>
            </a:r>
            <a:endParaRPr lang="en-GB" sz="2800" dirty="0">
              <a:latin typeface="+mj-lt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062592" y="2174307"/>
            <a:ext cx="4033381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Spaced vs mass practise</a:t>
            </a:r>
            <a:endParaRPr lang="en-GB" sz="2800" dirty="0">
              <a:latin typeface="+mj-lt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0235848" y="2156561"/>
            <a:ext cx="1060540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0.60</a:t>
            </a:r>
            <a:endParaRPr lang="en-GB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2092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  <p:bldP spid="2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Reminder: effect sizes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064683" y="3105412"/>
            <a:ext cx="4033381" cy="79644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+mj-lt"/>
              </a:rPr>
              <a:t>Within-class grouping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290182" y="5802682"/>
            <a:ext cx="4033381" cy="79644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Individualised instruction</a:t>
            </a:r>
            <a:endParaRPr lang="en-GB" sz="2800" dirty="0"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64683" y="4009894"/>
            <a:ext cx="4033381" cy="79644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Problem-based learning</a:t>
            </a:r>
            <a:endParaRPr lang="en-GB" sz="2800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0183" y="3994758"/>
            <a:ext cx="4033381" cy="79644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Enquiry-based teaching</a:t>
            </a:r>
            <a:endParaRPr lang="en-GB" sz="2800" dirty="0">
              <a:latin typeface="+mj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0183" y="4892456"/>
            <a:ext cx="4033381" cy="79644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Simulations &amp; gaming</a:t>
            </a:r>
            <a:endParaRPr lang="en-GB" sz="2800" dirty="0">
              <a:latin typeface="+mj-l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64682" y="5802682"/>
            <a:ext cx="4033381" cy="79644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+mj-lt"/>
              </a:rPr>
              <a:t>Student control over learning</a:t>
            </a:r>
          </a:p>
        </p:txBody>
      </p:sp>
      <p:sp>
        <p:nvSpPr>
          <p:cNvPr id="10" name="Rectangle 9"/>
          <p:cNvSpPr/>
          <p:nvPr/>
        </p:nvSpPr>
        <p:spPr>
          <a:xfrm>
            <a:off x="6064683" y="2209800"/>
            <a:ext cx="4033381" cy="79644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Web-based learning</a:t>
            </a:r>
            <a:endParaRPr lang="en-GB" sz="2800" dirty="0">
              <a:latin typeface="+mj-l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90183" y="3099145"/>
            <a:ext cx="4033381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Questioning</a:t>
            </a:r>
            <a:endParaRPr lang="en-GB" sz="2800" dirty="0">
              <a:latin typeface="+mj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064683" y="4901851"/>
            <a:ext cx="4033381" cy="79644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atin typeface="+mj-lt"/>
              </a:rPr>
              <a:t>Ability </a:t>
            </a:r>
            <a:r>
              <a:rPr lang="en-GB" sz="2800" dirty="0" smtClean="0">
                <a:latin typeface="+mj-lt"/>
              </a:rPr>
              <a:t>grouping (by class – “setting”)</a:t>
            </a:r>
            <a:endParaRPr lang="en-GB" sz="2800" dirty="0">
              <a:latin typeface="+mj-lt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475965" y="3081399"/>
            <a:ext cx="1060540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0.52</a:t>
            </a:r>
            <a:endParaRPr lang="en-GB" sz="2800" dirty="0">
              <a:latin typeface="+mj-lt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475965" y="3994757"/>
            <a:ext cx="1060540" cy="79644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0.35</a:t>
            </a:r>
            <a:endParaRPr lang="en-GB" sz="2800" dirty="0">
              <a:latin typeface="+mj-lt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475965" y="4892456"/>
            <a:ext cx="1060540" cy="79644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0.32</a:t>
            </a:r>
            <a:endParaRPr lang="en-GB" sz="2800" dirty="0">
              <a:latin typeface="+mj-lt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75965" y="5796418"/>
            <a:ext cx="1060540" cy="79644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0.20</a:t>
            </a:r>
            <a:endParaRPr lang="en-GB" sz="2800" dirty="0">
              <a:latin typeface="+mj-lt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0223322" y="2209800"/>
            <a:ext cx="1060540" cy="79644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0.18</a:t>
            </a:r>
            <a:endParaRPr lang="en-GB" sz="2800" dirty="0"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0210795" y="3105412"/>
            <a:ext cx="1060540" cy="79644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0.18</a:t>
            </a:r>
            <a:endParaRPr lang="en-GB" sz="2800" dirty="0">
              <a:latin typeface="+mj-lt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0210795" y="4009893"/>
            <a:ext cx="1060540" cy="79644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0.12</a:t>
            </a:r>
            <a:endParaRPr lang="en-GB" sz="2800" dirty="0">
              <a:latin typeface="+mj-lt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0210795" y="4892977"/>
            <a:ext cx="1060540" cy="79644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0.10</a:t>
            </a:r>
            <a:endParaRPr lang="en-GB" sz="2800" dirty="0">
              <a:latin typeface="+mj-lt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0223322" y="5796417"/>
            <a:ext cx="1060540" cy="79644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0.01</a:t>
            </a:r>
            <a:endParaRPr lang="en-GB" sz="2800" dirty="0">
              <a:latin typeface="+mj-lt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17325" y="2209799"/>
            <a:ext cx="4033381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Frequency of testing</a:t>
            </a:r>
            <a:endParaRPr lang="en-GB" sz="2800" dirty="0">
              <a:latin typeface="+mj-lt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475965" y="2203534"/>
            <a:ext cx="1060540" cy="79644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+mj-lt"/>
              </a:rPr>
              <a:t>0.52</a:t>
            </a:r>
            <a:endParaRPr lang="en-GB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4562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Teacher &amp; Learning Framework (Policy)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Started to develop last session; will finalise this term.</a:t>
            </a:r>
          </a:p>
          <a:p>
            <a:endParaRPr lang="en-GB" dirty="0"/>
          </a:p>
          <a:p>
            <a:r>
              <a:rPr lang="en-GB" dirty="0" smtClean="0"/>
              <a:t>But at its heart will be an emphasis on ensuring day-to-day teaching practices which research shows to have the biggest impact on student learning.</a:t>
            </a:r>
          </a:p>
          <a:p>
            <a:pPr lvl="1"/>
            <a:r>
              <a:rPr lang="en-GB" dirty="0" smtClean="0"/>
              <a:t>And a reduction in practices which have lower impact.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3786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Formative assessment focus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/>
          </a:p>
          <a:p>
            <a:pPr lvl="1"/>
            <a:r>
              <a:rPr lang="en-GB" b="1" dirty="0"/>
              <a:t>Minute-by-minute</a:t>
            </a:r>
            <a:r>
              <a:rPr lang="en-GB" dirty="0"/>
              <a:t> e.g. via questioning, show-me boards and ‘active assessment’ </a:t>
            </a:r>
            <a:r>
              <a:rPr lang="en-GB" dirty="0" smtClean="0"/>
              <a:t>methodologies (such </a:t>
            </a:r>
            <a:r>
              <a:rPr lang="en-GB" dirty="0"/>
              <a:t>as true/false statements, odd-ones-out and deliberate </a:t>
            </a:r>
            <a:r>
              <a:rPr lang="en-GB" dirty="0" smtClean="0"/>
              <a:t>mistakes);</a:t>
            </a:r>
            <a:endParaRPr lang="en-GB" dirty="0" smtClean="0"/>
          </a:p>
          <a:p>
            <a:pPr lvl="1"/>
            <a:endParaRPr lang="en-GB" dirty="0"/>
          </a:p>
          <a:p>
            <a:pPr lvl="1"/>
            <a:r>
              <a:rPr lang="en-GB" b="1" dirty="0"/>
              <a:t>Lesson-by-lesson</a:t>
            </a:r>
            <a:r>
              <a:rPr lang="en-GB" dirty="0"/>
              <a:t> e.g. via show-me boards, traffic-light colours and exit passes</a:t>
            </a:r>
            <a:r>
              <a:rPr lang="en-GB" dirty="0" smtClean="0"/>
              <a:t>;</a:t>
            </a:r>
          </a:p>
          <a:p>
            <a:pPr lvl="1"/>
            <a:endParaRPr lang="en-GB" dirty="0"/>
          </a:p>
          <a:p>
            <a:pPr lvl="1"/>
            <a:r>
              <a:rPr lang="en-GB" b="1" dirty="0"/>
              <a:t>Week-by-week</a:t>
            </a:r>
            <a:r>
              <a:rPr lang="en-GB" dirty="0"/>
              <a:t> e.g. via in-class quizzes and homework</a:t>
            </a:r>
            <a:r>
              <a:rPr lang="en-GB" dirty="0" smtClean="0"/>
              <a:t>;</a:t>
            </a:r>
          </a:p>
          <a:p>
            <a:pPr lvl="1"/>
            <a:endParaRPr lang="en-GB" dirty="0"/>
          </a:p>
          <a:p>
            <a:pPr lvl="1"/>
            <a:r>
              <a:rPr lang="en-GB" b="1" dirty="0"/>
              <a:t>Topic-by-topic</a:t>
            </a:r>
            <a:r>
              <a:rPr lang="en-GB" dirty="0"/>
              <a:t> e.g. via end of topic assessments and examinations (including Prelims), used formatively.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441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Questions?</a:t>
            </a:r>
            <a:endParaRPr lang="en-GB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542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Good routines and </a:t>
            </a:r>
            <a:br>
              <a:rPr lang="en-GB" dirty="0" smtClean="0"/>
            </a:br>
            <a:r>
              <a:rPr lang="en-GB" dirty="0" smtClean="0"/>
              <a:t>good order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86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Reminders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Uniform – all times while in the building (after 8:50am)</a:t>
            </a:r>
          </a:p>
          <a:p>
            <a:r>
              <a:rPr lang="en-GB" dirty="0" smtClean="0"/>
              <a:t>Planners – on desks for all lessons (including Registration)</a:t>
            </a:r>
          </a:p>
          <a:p>
            <a:r>
              <a:rPr lang="en-GB" dirty="0" smtClean="0"/>
              <a:t>Mobile phones – teacher decision; not during transitions</a:t>
            </a:r>
          </a:p>
          <a:p>
            <a:r>
              <a:rPr lang="en-GB" dirty="0" smtClean="0"/>
              <a:t>“Free” time – used for study or volunteering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9842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Requests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All teachers: </a:t>
            </a:r>
            <a:r>
              <a:rPr lang="en-GB" dirty="0" smtClean="0"/>
              <a:t>please be outside your classroom door after each lesson / just before a lesson starts.</a:t>
            </a:r>
          </a:p>
          <a:p>
            <a:endParaRPr lang="en-GB" dirty="0"/>
          </a:p>
          <a:p>
            <a:r>
              <a:rPr lang="en-GB" b="1" dirty="0" smtClean="0"/>
              <a:t>All teachers: </a:t>
            </a:r>
            <a:r>
              <a:rPr lang="en-GB" dirty="0" smtClean="0"/>
              <a:t>we now have a warning bell towards the end of interval and lunchtime – please be at your classroom by the time the second bell goes.</a:t>
            </a:r>
            <a:endParaRPr lang="en-GB" dirty="0"/>
          </a:p>
          <a:p>
            <a:endParaRPr lang="en-GB" dirty="0" smtClean="0"/>
          </a:p>
          <a:p>
            <a:r>
              <a:rPr lang="en-GB" b="1" dirty="0" smtClean="0"/>
              <a:t>All teachers: </a:t>
            </a:r>
            <a:r>
              <a:rPr lang="en-GB" dirty="0" smtClean="0"/>
              <a:t>please do not dismiss classes (including S6) early for any reason (e.g. to get a slightly earlier lunch).</a:t>
            </a:r>
          </a:p>
        </p:txBody>
      </p:sp>
    </p:spTree>
    <p:extLst>
      <p:ext uri="{BB962C8B-B14F-4D97-AF65-F5344CB8AC3E}">
        <p14:creationId xmlns:p14="http://schemas.microsoft.com/office/powerpoint/2010/main" val="430739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Requests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Principal Teachers: </a:t>
            </a:r>
            <a:r>
              <a:rPr lang="en-GB" dirty="0" smtClean="0"/>
              <a:t>please could you take drop into Registration classes in your faculty, periodically, to help enforce good morning routines.</a:t>
            </a:r>
          </a:p>
          <a:p>
            <a:endParaRPr lang="en-GB" dirty="0"/>
          </a:p>
          <a:p>
            <a:r>
              <a:rPr lang="en-GB" b="1" dirty="0" smtClean="0"/>
              <a:t>Volunteers: </a:t>
            </a:r>
            <a:r>
              <a:rPr lang="en-GB" dirty="0" smtClean="0"/>
              <a:t>if you would be willing to help supervise the school at break and lunchtimes, please send me an e-mail later today to let me know which day(s) you would be prepared to do.</a:t>
            </a:r>
          </a:p>
        </p:txBody>
      </p:sp>
    </p:spTree>
    <p:extLst>
      <p:ext uri="{BB962C8B-B14F-4D97-AF65-F5344CB8AC3E}">
        <p14:creationId xmlns:p14="http://schemas.microsoft.com/office/powerpoint/2010/main" val="3435046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1045</TotalTime>
  <Words>1465</Words>
  <Application>Microsoft Office PowerPoint</Application>
  <PresentationFormat>Custom</PresentationFormat>
  <Paragraphs>256</Paragraphs>
  <Slides>41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Teaching &amp; Learning</vt:lpstr>
      <vt:lpstr>2018-19 Improvement Priority</vt:lpstr>
      <vt:lpstr>Student Planners</vt:lpstr>
      <vt:lpstr>S1-3</vt:lpstr>
      <vt:lpstr>Example</vt:lpstr>
      <vt:lpstr>Example</vt:lpstr>
      <vt:lpstr>Tomorrow (Tuesday 21st August)</vt:lpstr>
      <vt:lpstr>S1 Period 1</vt:lpstr>
      <vt:lpstr>New S4-6 Planners</vt:lpstr>
      <vt:lpstr>Page 9</vt:lpstr>
      <vt:lpstr>Page 11-12</vt:lpstr>
      <vt:lpstr>Page 14-41</vt:lpstr>
      <vt:lpstr>Page 53 </vt:lpstr>
      <vt:lpstr>Other features</vt:lpstr>
      <vt:lpstr>2018-19 Improvement Priority</vt:lpstr>
      <vt:lpstr>Formative assessment</vt:lpstr>
      <vt:lpstr>Formative assessment?</vt:lpstr>
      <vt:lpstr>Formative assessment?</vt:lpstr>
      <vt:lpstr>Formative assessment?</vt:lpstr>
      <vt:lpstr>Formative assessment: a definition</vt:lpstr>
      <vt:lpstr>Dylan Wiliam</vt:lpstr>
      <vt:lpstr>LET priority areas</vt:lpstr>
      <vt:lpstr>When?</vt:lpstr>
      <vt:lpstr>PowerPoint Presentation</vt:lpstr>
      <vt:lpstr>PowerPoint Presentation</vt:lpstr>
      <vt:lpstr>Active Assessment activities:  get students to think</vt:lpstr>
      <vt:lpstr>Key ingredients of formative assessment</vt:lpstr>
      <vt:lpstr>Learning about calcium</vt:lpstr>
      <vt:lpstr>PowerPoint Presentation</vt:lpstr>
      <vt:lpstr>Finishing the lesson:  “What have you learned today?”</vt:lpstr>
      <vt:lpstr>Recommended reading</vt:lpstr>
      <vt:lpstr>Odd one out?</vt:lpstr>
      <vt:lpstr>Reminder: effect sizes</vt:lpstr>
      <vt:lpstr>Reminder: effect sizes</vt:lpstr>
      <vt:lpstr>Teacher &amp; Learning Framework (Policy)</vt:lpstr>
      <vt:lpstr>Formative assessment focus</vt:lpstr>
      <vt:lpstr>Questions?</vt:lpstr>
      <vt:lpstr>Good routines and  good order</vt:lpstr>
      <vt:lpstr>Reminders</vt:lpstr>
      <vt:lpstr>Requests</vt:lpstr>
      <vt:lpstr>Requests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Collaborative leadership</dc:title>
  <dc:creator>Mr Robertson</dc:creator>
  <cp:lastModifiedBy>Bruce Robertson</cp:lastModifiedBy>
  <cp:revision>67</cp:revision>
  <dcterms:created xsi:type="dcterms:W3CDTF">2018-04-13T14:14:55Z</dcterms:created>
  <dcterms:modified xsi:type="dcterms:W3CDTF">2018-08-19T18:25:15Z</dcterms:modified>
</cp:coreProperties>
</file>