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76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73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283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021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7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561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903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354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152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320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999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E9860-F23A-449F-AB79-F084F73E2ACA}" type="datetimeFigureOut">
              <a:rPr lang="en-GB" smtClean="0"/>
              <a:t>27/04/2017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3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917527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Trebuchet MS" panose="020B0603020202020204" pitchFamily="34" charset="0"/>
              </a:rPr>
              <a:t>The continuous improvement of </a:t>
            </a:r>
            <a:r>
              <a:rPr lang="en-GB" dirty="0" smtClean="0">
                <a:latin typeface="Trebuchet MS" panose="020B0603020202020204" pitchFamily="34" charset="0"/>
              </a:rPr>
              <a:t>learning and teaching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84712"/>
            <a:ext cx="6400800" cy="1752600"/>
          </a:xfrm>
        </p:spPr>
        <p:txBody>
          <a:bodyPr/>
          <a:lstStyle/>
          <a:p>
            <a:r>
              <a:rPr lang="en-GB" dirty="0" smtClean="0">
                <a:latin typeface="Trebuchet MS" panose="020B0603020202020204" pitchFamily="34" charset="0"/>
              </a:rPr>
              <a:t>In-Service Day, 2017</a:t>
            </a:r>
          </a:p>
        </p:txBody>
      </p:sp>
      <p:pic>
        <p:nvPicPr>
          <p:cNvPr id="5122" name="Picture 2" descr="ehsl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931168"/>
            <a:ext cx="1800200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61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Learning and teaching is </a:t>
            </a:r>
            <a:r>
              <a:rPr lang="en-GB" dirty="0">
                <a:latin typeface="Trebuchet MS" panose="020B0603020202020204" pitchFamily="34" charset="0"/>
              </a:rPr>
              <a:t>at the heart of what we do. </a:t>
            </a:r>
            <a:endParaRPr lang="en-GB" dirty="0" smtClean="0">
              <a:latin typeface="Trebuchet MS" panose="020B0603020202020204" pitchFamily="34" charset="0"/>
            </a:endParaRP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As </a:t>
            </a:r>
            <a:r>
              <a:rPr lang="en-GB" dirty="0">
                <a:latin typeface="Trebuchet MS" panose="020B0603020202020204" pitchFamily="34" charset="0"/>
              </a:rPr>
              <a:t>a school, we should be focused on the relentless pursuit of excellence in the classroom, evaluating this against the quality of student experiences and outcomes.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 </a:t>
            </a:r>
          </a:p>
          <a:p>
            <a:r>
              <a:rPr lang="en-GB" dirty="0">
                <a:latin typeface="Trebuchet MS" panose="020B0603020202020204" pitchFamily="34" charset="0"/>
              </a:rPr>
              <a:t>Guiding our work should be a simple principle: </a:t>
            </a:r>
            <a:r>
              <a:rPr lang="en-GB" b="1" dirty="0">
                <a:latin typeface="Trebuchet MS" panose="020B0603020202020204" pitchFamily="34" charset="0"/>
              </a:rPr>
              <a:t>no matter how good our </a:t>
            </a:r>
            <a:r>
              <a:rPr lang="en-GB" b="1" dirty="0" smtClean="0">
                <a:latin typeface="Trebuchet MS" panose="020B0603020202020204" pitchFamily="34" charset="0"/>
              </a:rPr>
              <a:t>learning and teaching is</a:t>
            </a:r>
            <a:r>
              <a:rPr lang="en-GB" b="1" dirty="0">
                <a:latin typeface="Trebuchet MS" panose="020B0603020202020204" pitchFamily="34" charset="0"/>
              </a:rPr>
              <a:t>, </a:t>
            </a:r>
            <a:r>
              <a:rPr lang="en-GB" b="1" dirty="0" smtClean="0">
                <a:latin typeface="Trebuchet MS" panose="020B0603020202020204" pitchFamily="34" charset="0"/>
              </a:rPr>
              <a:t>we should always be trying to make it better.</a:t>
            </a:r>
            <a:endParaRPr lang="en-GB" dirty="0">
              <a:latin typeface="Trebuchet MS" panose="020B0603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783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7823" t="4734" r="57555" b="15384"/>
          <a:stretch/>
        </p:blipFill>
        <p:spPr bwMode="auto">
          <a:xfrm>
            <a:off x="1115616" y="1700808"/>
            <a:ext cx="6768752" cy="42235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atin typeface="Trebuchet MS" panose="020B0603020202020204" pitchFamily="34" charset="0"/>
              </a:rPr>
              <a:t>A model for continuous improvement</a:t>
            </a:r>
            <a:endParaRPr lang="en-GB" sz="3600" b="1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27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50" t="25546" r="21095" b="8829"/>
          <a:stretch/>
        </p:blipFill>
        <p:spPr bwMode="auto">
          <a:xfrm>
            <a:off x="467544" y="1268759"/>
            <a:ext cx="8351308" cy="540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</a:rPr>
              <a:t>Lesson Evaluation Toolkit</a:t>
            </a:r>
            <a:endParaRPr lang="en-GB" b="1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3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Whole-school </a:t>
            </a:r>
            <a:r>
              <a:rPr lang="en-GB" dirty="0" smtClean="0">
                <a:latin typeface="Trebuchet MS" panose="020B0603020202020204" pitchFamily="34" charset="0"/>
              </a:rPr>
              <a:t>Learning and Teaching Improvement Group</a:t>
            </a:r>
          </a:p>
          <a:p>
            <a:pPr lvl="1"/>
            <a:r>
              <a:rPr lang="en-GB" dirty="0" smtClean="0">
                <a:latin typeface="Trebuchet MS" panose="020B0603020202020204" pitchFamily="34" charset="0"/>
              </a:rPr>
              <a:t>Representation</a:t>
            </a:r>
          </a:p>
          <a:p>
            <a:endParaRPr lang="en-GB" dirty="0" smtClean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Whole-school Peer Observation Weeks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Learning and Teaching workshops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Professional Learning library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EHS Learning and Teaching </a:t>
            </a:r>
            <a:r>
              <a:rPr lang="en-GB" dirty="0" smtClean="0">
                <a:latin typeface="Trebuchet MS" panose="020B0603020202020204" pitchFamily="34" charset="0"/>
              </a:rPr>
              <a:t>website</a:t>
            </a:r>
          </a:p>
          <a:p>
            <a:endParaRPr lang="en-GB" dirty="0" smtClean="0">
              <a:latin typeface="Trebuchet MS" panose="020B0603020202020204" pitchFamily="34" charset="0"/>
            </a:endParaRPr>
          </a:p>
          <a:p>
            <a:r>
              <a:rPr lang="en-GB" dirty="0">
                <a:latin typeface="Trebuchet MS" panose="020B0603020202020204" pitchFamily="34" charset="0"/>
              </a:rPr>
              <a:t>Faculty learning and teaching improvement programmes</a:t>
            </a:r>
          </a:p>
          <a:p>
            <a:pPr lvl="1"/>
            <a:r>
              <a:rPr lang="en-GB" dirty="0">
                <a:latin typeface="Trebuchet MS" panose="020B0603020202020204" pitchFamily="34" charset="0"/>
              </a:rPr>
              <a:t>set out in faculty Learning and Teaching </a:t>
            </a:r>
            <a:r>
              <a:rPr lang="en-GB" dirty="0" smtClean="0">
                <a:latin typeface="Trebuchet MS" panose="020B0603020202020204" pitchFamily="34" charset="0"/>
              </a:rPr>
              <a:t>Calendars</a:t>
            </a:r>
          </a:p>
          <a:p>
            <a:pPr lvl="1"/>
            <a:endParaRPr lang="en-GB" dirty="0">
              <a:latin typeface="Trebuchet MS" panose="020B0603020202020204" pitchFamily="34" charset="0"/>
            </a:endParaRPr>
          </a:p>
          <a:p>
            <a:endParaRPr lang="en-GB" dirty="0">
              <a:latin typeface="Trebuchet MS" panose="020B0603020202020204" pitchFamily="34" charset="0"/>
            </a:endParaRPr>
          </a:p>
          <a:p>
            <a:endParaRPr lang="en-GB" dirty="0" smtClean="0">
              <a:latin typeface="Trebuchet MS" panose="020B0603020202020204" pitchFamily="34" charset="0"/>
            </a:endParaRPr>
          </a:p>
          <a:p>
            <a:endParaRPr lang="en-GB" dirty="0" smtClean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830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30344" cy="1371600"/>
          </a:xfrm>
        </p:spPr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</a:rPr>
              <a:t>2016-17 Improvement </a:t>
            </a:r>
            <a:r>
              <a:rPr lang="en-GB" b="1" dirty="0">
                <a:latin typeface="Trebuchet MS" panose="020B0603020202020204" pitchFamily="34" charset="0"/>
              </a:rPr>
              <a:t>P</a:t>
            </a:r>
            <a:r>
              <a:rPr lang="en-GB" b="1" dirty="0" smtClean="0">
                <a:latin typeface="Trebuchet MS" panose="020B0603020202020204" pitchFamily="34" charset="0"/>
              </a:rPr>
              <a:t>lan</a:t>
            </a:r>
            <a:endParaRPr lang="en-GB" b="1" dirty="0">
              <a:latin typeface="Trebuchet MS" panose="020B0603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1820416"/>
          </a:xfrm>
          <a:solidFill>
            <a:srgbClr val="92D05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 smtClean="0">
                <a:latin typeface="Trebuchet MS" panose="020B0603020202020204" pitchFamily="34" charset="0"/>
              </a:rPr>
              <a:t>1. </a:t>
            </a:r>
            <a:r>
              <a:rPr lang="en-US" sz="2400" b="0" dirty="0" smtClean="0">
                <a:latin typeface="Trebuchet MS" panose="020B0603020202020204" pitchFamily="34" charset="0"/>
              </a:rPr>
              <a:t>The </a:t>
            </a:r>
            <a:r>
              <a:rPr lang="en-US" sz="2400" b="0" u="sng" dirty="0">
                <a:latin typeface="Trebuchet MS" panose="020B0603020202020204" pitchFamily="34" charset="0"/>
              </a:rPr>
              <a:t>Teaching and Learning Improvement Group </a:t>
            </a:r>
            <a:r>
              <a:rPr lang="en-US" sz="2400" b="0" dirty="0">
                <a:latin typeface="Trebuchet MS" panose="020B0603020202020204" pitchFamily="34" charset="0"/>
              </a:rPr>
              <a:t>should be expanded to have wider faculty representation. Ideally, there will be representation from all faculties.</a:t>
            </a:r>
            <a:endParaRPr lang="en-GB" sz="2400" b="0" dirty="0">
              <a:latin typeface="Trebuchet MS" panose="020B0603020202020204" pitchFamily="34" charset="0"/>
            </a:endParaRPr>
          </a:p>
          <a:p>
            <a:endParaRPr lang="en-GB" sz="2400" b="0" dirty="0">
              <a:latin typeface="Trebuchet MS" panose="020B0603020202020204" pitchFamily="34" charset="0"/>
            </a:endParaRPr>
          </a:p>
        </p:txBody>
      </p:sp>
      <p:sp>
        <p:nvSpPr>
          <p:cNvPr id="4" name="Content Placeholder 5"/>
          <p:cNvSpPr txBox="1">
            <a:spLocks/>
          </p:cNvSpPr>
          <p:nvPr/>
        </p:nvSpPr>
        <p:spPr>
          <a:xfrm>
            <a:off x="467544" y="4047372"/>
            <a:ext cx="7620000" cy="243988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GB" b="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60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400" dirty="0" smtClean="0">
                <a:latin typeface="Trebuchet MS" panose="020B0603020202020204" pitchFamily="34" charset="0"/>
              </a:rPr>
              <a:t>Progress and evidence</a:t>
            </a:r>
            <a:endParaRPr lang="en-US" sz="2400" dirty="0">
              <a:latin typeface="Trebuchet MS" panose="020B0603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>
                <a:latin typeface="Trebuchet MS" panose="020B0603020202020204" pitchFamily="34" charset="0"/>
              </a:rPr>
              <a:t>Membership of </a:t>
            </a:r>
            <a:r>
              <a:rPr lang="en-US" sz="2400" b="0" dirty="0" smtClean="0">
                <a:latin typeface="Trebuchet MS" panose="020B0603020202020204" pitchFamily="34" charset="0"/>
              </a:rPr>
              <a:t>13.</a:t>
            </a:r>
            <a:endParaRPr lang="en-US" sz="2400" b="0" dirty="0">
              <a:latin typeface="Trebuchet MS" panose="020B0603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>
                <a:latin typeface="Trebuchet MS" panose="020B0603020202020204" pitchFamily="34" charset="0"/>
              </a:rPr>
              <a:t>Meetings every 4-6 </a:t>
            </a:r>
            <a:r>
              <a:rPr lang="en-US" sz="2400" b="0" dirty="0" smtClean="0">
                <a:latin typeface="Trebuchet MS" panose="020B0603020202020204" pitchFamily="34" charset="0"/>
              </a:rPr>
              <a:t>weeks.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 smtClean="0">
                <a:latin typeface="Trebuchet MS" panose="020B0603020202020204" pitchFamily="34" charset="0"/>
              </a:rPr>
              <a:t>Plans and evaluates collaborative professional learning opportunities.</a:t>
            </a:r>
            <a:endParaRPr lang="en-US" sz="2400" b="0" dirty="0">
              <a:latin typeface="Trebuchet MS" panose="020B0603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>
                <a:latin typeface="Trebuchet MS" panose="020B0603020202020204" pitchFamily="34" charset="0"/>
              </a:rPr>
              <a:t>Minutes being shared with all staff.</a:t>
            </a:r>
            <a:endParaRPr lang="en-GB" sz="2400" b="0" dirty="0">
              <a:latin typeface="Trebuchet MS" panose="020B0603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>
                <a:latin typeface="Trebuchet MS" panose="020B0603020202020204" pitchFamily="34" charset="0"/>
              </a:rPr>
              <a:t>Group members taking a “Leader of Learning” role in faculties, encouraging the sharing of practice and bringing back to share with this group.</a:t>
            </a:r>
            <a:endParaRPr lang="en-GB" sz="2400" b="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33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</a:rPr>
              <a:t>2016-17 Improvement </a:t>
            </a:r>
            <a:r>
              <a:rPr lang="en-GB" b="1" dirty="0">
                <a:latin typeface="Trebuchet MS" panose="020B0603020202020204" pitchFamily="34" charset="0"/>
              </a:rPr>
              <a:t>P</a:t>
            </a:r>
            <a:r>
              <a:rPr lang="en-GB" b="1" dirty="0" smtClean="0">
                <a:latin typeface="Trebuchet MS" panose="020B0603020202020204" pitchFamily="34" charset="0"/>
              </a:rPr>
              <a:t>lan</a:t>
            </a:r>
            <a:endParaRPr lang="en-GB" b="1" dirty="0">
              <a:latin typeface="Trebuchet MS" panose="020B0603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700736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 smtClean="0">
                <a:latin typeface="Trebuchet MS" panose="020B0603020202020204" pitchFamily="34" charset="0"/>
              </a:rPr>
              <a:t>2. </a:t>
            </a:r>
            <a:r>
              <a:rPr lang="en-US" sz="2400" b="0" dirty="0" smtClean="0">
                <a:latin typeface="Trebuchet MS" panose="020B0603020202020204" pitchFamily="34" charset="0"/>
              </a:rPr>
              <a:t>The </a:t>
            </a:r>
            <a:r>
              <a:rPr lang="en-US" sz="2400" b="0" dirty="0">
                <a:latin typeface="Trebuchet MS" panose="020B0603020202020204" pitchFamily="34" charset="0"/>
              </a:rPr>
              <a:t>school </a:t>
            </a:r>
            <a:r>
              <a:rPr lang="en-US" sz="2400" b="0" u="sng" dirty="0" smtClean="0">
                <a:latin typeface="Trebuchet MS" panose="020B0603020202020204" pitchFamily="34" charset="0"/>
              </a:rPr>
              <a:t>Teaching and Learning Website </a:t>
            </a:r>
            <a:r>
              <a:rPr lang="en-US" sz="2400" b="0" dirty="0">
                <a:latin typeface="Trebuchet MS" panose="020B0603020202020204" pitchFamily="34" charset="0"/>
              </a:rPr>
              <a:t>will be re-designed so that it aligns to our whole-school </a:t>
            </a:r>
            <a:r>
              <a:rPr lang="en-US" sz="2400" b="0" dirty="0" smtClean="0">
                <a:latin typeface="Trebuchet MS" panose="020B0603020202020204" pitchFamily="34" charset="0"/>
              </a:rPr>
              <a:t>Lesson Evaluation Toolkit</a:t>
            </a:r>
            <a:r>
              <a:rPr lang="en-US" sz="2400" b="0" dirty="0">
                <a:latin typeface="Trebuchet MS" panose="020B0603020202020204" pitchFamily="34" charset="0"/>
              </a:rPr>
              <a:t>. It will be designed to function in a similar way to the How2s website, but with a school-specific spin. </a:t>
            </a:r>
            <a:endParaRPr lang="en-US" sz="2400" b="0" dirty="0" smtClean="0">
              <a:latin typeface="Trebuchet MS" panose="020B0603020202020204" pitchFamily="34" charset="0"/>
            </a:endParaRPr>
          </a:p>
          <a:p>
            <a:pPr marL="0" indent="0">
              <a:buNone/>
            </a:pPr>
            <a:endParaRPr lang="en-US" sz="2400" b="0" dirty="0" smtClean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US" sz="2400" b="0" dirty="0" smtClean="0">
                <a:latin typeface="Trebuchet MS" panose="020B0603020202020204" pitchFamily="34" charset="0"/>
              </a:rPr>
              <a:t>The </a:t>
            </a:r>
            <a:r>
              <a:rPr lang="en-US" sz="2400" b="0" dirty="0">
                <a:latin typeface="Trebuchet MS" panose="020B0603020202020204" pitchFamily="34" charset="0"/>
              </a:rPr>
              <a:t>idea of having </a:t>
            </a:r>
            <a:r>
              <a:rPr lang="en-US" sz="2400" b="0" u="sng" dirty="0">
                <a:latin typeface="Trebuchet MS" panose="020B0603020202020204" pitchFamily="34" charset="0"/>
              </a:rPr>
              <a:t>“specialist” lesson evaluation toolkits </a:t>
            </a:r>
            <a:r>
              <a:rPr lang="en-US" sz="2400" b="0" dirty="0">
                <a:latin typeface="Trebuchet MS" panose="020B0603020202020204" pitchFamily="34" charset="0"/>
              </a:rPr>
              <a:t>(e.g. one which drills down into the key features of effective questioning) will be incorporated into the re-designed website.</a:t>
            </a:r>
            <a:endParaRPr lang="en-GB" sz="2400" b="0" dirty="0">
              <a:latin typeface="Trebuchet MS" panose="020B0603020202020204" pitchFamily="34" charset="0"/>
            </a:endParaRPr>
          </a:p>
          <a:p>
            <a:endParaRPr lang="en-GB" b="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90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400" dirty="0">
                <a:latin typeface="Trebuchet MS" panose="020B0603020202020204" pitchFamily="34" charset="0"/>
              </a:rPr>
              <a:t>Progress and evidence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0" dirty="0" err="1" smtClean="0">
                <a:latin typeface="Trebuchet MS" panose="020B0603020202020204" pitchFamily="34" charset="0"/>
              </a:rPr>
              <a:t>EHSTeaching</a:t>
            </a:r>
            <a:r>
              <a:rPr lang="en-GB" sz="2400" b="0" dirty="0" smtClean="0">
                <a:latin typeface="Trebuchet MS" panose="020B0603020202020204" pitchFamily="34" charset="0"/>
              </a:rPr>
              <a:t> website launched in August.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0" dirty="0" smtClean="0">
                <a:latin typeface="Trebuchet MS" panose="020B0603020202020204" pitchFamily="34" charset="0"/>
              </a:rPr>
              <a:t>1951 visits since then.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0" dirty="0" smtClean="0">
                <a:latin typeface="Trebuchet MS" panose="020B0603020202020204" pitchFamily="34" charset="0"/>
              </a:rPr>
              <a:t>20 “posts” to the website.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 smtClean="0">
                <a:latin typeface="Trebuchet MS" panose="020B0603020202020204" pitchFamily="34" charset="0"/>
              </a:rPr>
              <a:t>LTIG </a:t>
            </a:r>
            <a:r>
              <a:rPr lang="en-US" sz="2400" b="0" dirty="0">
                <a:latin typeface="Trebuchet MS" panose="020B0603020202020204" pitchFamily="34" charset="0"/>
              </a:rPr>
              <a:t>members given training on how to add posts</a:t>
            </a:r>
            <a:r>
              <a:rPr lang="en-US" sz="2400" dirty="0" smtClean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 smtClean="0">
                <a:latin typeface="Trebuchet MS" panose="020B0603020202020204" pitchFamily="34" charset="0"/>
              </a:rPr>
              <a:t>PTs / LTIG members encouraged to lead discussion of posts at faculty meetings.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 smtClean="0">
                <a:latin typeface="Trebuchet MS" panose="020B0603020202020204" pitchFamily="34" charset="0"/>
              </a:rPr>
              <a:t>“Library/reference” area has started to develop.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 smtClean="0">
                <a:latin typeface="Trebuchet MS" panose="020B0603020202020204" pitchFamily="34" charset="0"/>
              </a:rPr>
              <a:t>“Effective Questioning Framework” developed.</a:t>
            </a:r>
            <a:endParaRPr lang="en-GB" sz="2400" b="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67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</a:rPr>
              <a:t>2016-17 Improvement </a:t>
            </a:r>
            <a:r>
              <a:rPr lang="en-GB" b="1" dirty="0">
                <a:latin typeface="Trebuchet MS" panose="020B0603020202020204" pitchFamily="34" charset="0"/>
              </a:rPr>
              <a:t>P</a:t>
            </a:r>
            <a:r>
              <a:rPr lang="en-GB" b="1" dirty="0" smtClean="0">
                <a:latin typeface="Trebuchet MS" panose="020B0603020202020204" pitchFamily="34" charset="0"/>
              </a:rPr>
              <a:t>lan</a:t>
            </a:r>
            <a:endParaRPr lang="en-GB" b="1" dirty="0">
              <a:latin typeface="Trebuchet MS" panose="020B0603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700736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latin typeface="Trebuchet MS" panose="020B0603020202020204" pitchFamily="34" charset="0"/>
              </a:rPr>
              <a:t>3. </a:t>
            </a:r>
            <a:r>
              <a:rPr lang="en-US" sz="2400" b="0" dirty="0" smtClean="0">
                <a:latin typeface="Trebuchet MS" panose="020B0603020202020204" pitchFamily="34" charset="0"/>
              </a:rPr>
              <a:t>Three </a:t>
            </a:r>
            <a:r>
              <a:rPr lang="en-US" sz="2400" b="0" u="sng" dirty="0">
                <a:latin typeface="Trebuchet MS" panose="020B0603020202020204" pitchFamily="34" charset="0"/>
              </a:rPr>
              <a:t>Peer Observation Weeks </a:t>
            </a:r>
            <a:r>
              <a:rPr lang="en-US" sz="2400" b="0" dirty="0">
                <a:latin typeface="Trebuchet MS" panose="020B0603020202020204" pitchFamily="34" charset="0"/>
              </a:rPr>
              <a:t>will feature in the school calendar. </a:t>
            </a:r>
            <a:endParaRPr lang="en-GB" sz="2400" b="0" dirty="0">
              <a:latin typeface="Trebuchet MS" panose="020B0603020202020204" pitchFamily="34" charset="0"/>
            </a:endParaRPr>
          </a:p>
          <a:p>
            <a:endParaRPr lang="en-GB" sz="2400" b="0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US" sz="2400" b="0" dirty="0">
                <a:latin typeface="Trebuchet MS" panose="020B0603020202020204" pitchFamily="34" charset="0"/>
              </a:rPr>
              <a:t>Two “Post-It Boards” (</a:t>
            </a:r>
            <a:r>
              <a:rPr lang="en-US" sz="2400" b="0" dirty="0" smtClean="0">
                <a:latin typeface="Trebuchet MS" panose="020B0603020202020204" pitchFamily="34" charset="0"/>
              </a:rPr>
              <a:t>trialed </a:t>
            </a:r>
            <a:r>
              <a:rPr lang="en-US" sz="2400" b="0" dirty="0">
                <a:latin typeface="Trebuchet MS" panose="020B0603020202020204" pitchFamily="34" charset="0"/>
              </a:rPr>
              <a:t>in 2015/16 session) should be considered to support each Peer Observation Week – one to identify a focus and the other to highlight effective practice – but there should be evaluation of their usefulness first (based on the work from the 2015-16 session</a:t>
            </a:r>
            <a:r>
              <a:rPr lang="en-US" sz="2400" b="0" dirty="0" smtClean="0">
                <a:latin typeface="Trebuchet MS" panose="020B0603020202020204" pitchFamily="34" charset="0"/>
              </a:rPr>
              <a:t>).</a:t>
            </a:r>
            <a:endParaRPr lang="en-GB" sz="2400" b="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29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400" dirty="0">
                <a:latin typeface="Trebuchet MS" panose="020B0603020202020204" pitchFamily="34" charset="0"/>
              </a:rPr>
              <a:t>Progress and evidence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 smtClean="0"/>
              <a:t>First </a:t>
            </a:r>
            <a:r>
              <a:rPr lang="en-US" sz="2400" b="0" dirty="0"/>
              <a:t>Peer Observation Week in September had 33 teachers taking part.</a:t>
            </a:r>
            <a:endParaRPr lang="en-GB" sz="2400" b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/>
              <a:t>The two Post-Its boards have been successfully used</a:t>
            </a:r>
            <a:r>
              <a:rPr lang="en-US" sz="2400" b="0" dirty="0" smtClean="0"/>
              <a:t>.</a:t>
            </a:r>
            <a:endParaRPr lang="en-US" sz="2400" b="0" dirty="0">
              <a:latin typeface="Trebuchet MS" panose="020B0603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0" dirty="0"/>
              <a:t>Second Peer Observation Week has been moved from November 2016 to January 2017, after feedback from staff suggesting that this would be better</a:t>
            </a:r>
            <a:r>
              <a:rPr lang="en-US" sz="2400" b="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0" dirty="0" smtClean="0"/>
              <a:t>Third Peer Observation Week is w/b 8</a:t>
            </a:r>
            <a:r>
              <a:rPr lang="en-US" sz="2400" b="0" baseline="30000" dirty="0" smtClean="0"/>
              <a:t>th</a:t>
            </a:r>
            <a:r>
              <a:rPr lang="en-US" sz="2400" b="0" dirty="0" smtClean="0"/>
              <a:t> May.</a:t>
            </a:r>
            <a:endParaRPr lang="en-GB" sz="2400" b="0" dirty="0"/>
          </a:p>
          <a:p>
            <a:pPr lvl="0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2128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</a:rPr>
              <a:t>2016-17 Improvement </a:t>
            </a:r>
            <a:r>
              <a:rPr lang="en-GB" b="1" dirty="0">
                <a:latin typeface="Trebuchet MS" panose="020B0603020202020204" pitchFamily="34" charset="0"/>
              </a:rPr>
              <a:t>P</a:t>
            </a:r>
            <a:r>
              <a:rPr lang="en-GB" b="1" dirty="0" smtClean="0">
                <a:latin typeface="Trebuchet MS" panose="020B0603020202020204" pitchFamily="34" charset="0"/>
              </a:rPr>
              <a:t>lan</a:t>
            </a:r>
            <a:endParaRPr lang="en-GB" b="1" dirty="0">
              <a:latin typeface="Trebuchet MS" panose="020B0603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2756520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 smtClean="0">
                <a:latin typeface="Trebuchet MS" panose="020B0603020202020204" pitchFamily="34" charset="0"/>
              </a:rPr>
              <a:t>4. </a:t>
            </a:r>
            <a:r>
              <a:rPr lang="en-US" sz="2400" b="0" dirty="0" smtClean="0">
                <a:latin typeface="Trebuchet MS" panose="020B0603020202020204" pitchFamily="34" charset="0"/>
              </a:rPr>
              <a:t>We </a:t>
            </a:r>
            <a:r>
              <a:rPr lang="en-US" sz="2400" b="0" dirty="0">
                <a:latin typeface="Trebuchet MS" panose="020B0603020202020204" pitchFamily="34" charset="0"/>
              </a:rPr>
              <a:t>will use </a:t>
            </a:r>
            <a:r>
              <a:rPr lang="en-US" sz="2400" b="0" dirty="0" smtClean="0">
                <a:latin typeface="Trebuchet MS" panose="020B0603020202020204" pitchFamily="34" charset="0"/>
              </a:rPr>
              <a:t>Collegiate Meeting (CM) </a:t>
            </a:r>
            <a:r>
              <a:rPr lang="en-US" sz="2400" b="0" dirty="0">
                <a:latin typeface="Trebuchet MS" panose="020B0603020202020204" pitchFamily="34" charset="0"/>
              </a:rPr>
              <a:t>sessions to offer a selection of </a:t>
            </a:r>
            <a:r>
              <a:rPr lang="en-US" sz="2400" b="0" u="sng" dirty="0">
                <a:latin typeface="Trebuchet MS" panose="020B0603020202020204" pitchFamily="34" charset="0"/>
              </a:rPr>
              <a:t>in-house Professional Learning Workshops</a:t>
            </a:r>
            <a:r>
              <a:rPr lang="en-US" sz="2400" b="0" dirty="0">
                <a:latin typeface="Trebuchet MS" panose="020B0603020202020204" pitchFamily="34" charset="0"/>
              </a:rPr>
              <a:t>, planned and </a:t>
            </a:r>
            <a:r>
              <a:rPr lang="en-US" sz="2400" b="0" dirty="0" err="1">
                <a:latin typeface="Trebuchet MS" panose="020B0603020202020204" pitchFamily="34" charset="0"/>
              </a:rPr>
              <a:t>organised</a:t>
            </a:r>
            <a:r>
              <a:rPr lang="en-US" sz="2400" b="0" dirty="0">
                <a:latin typeface="Trebuchet MS" panose="020B0603020202020204" pitchFamily="34" charset="0"/>
              </a:rPr>
              <a:t> by the </a:t>
            </a:r>
            <a:r>
              <a:rPr lang="en-US" sz="2400" b="0" dirty="0" smtClean="0">
                <a:latin typeface="Trebuchet MS" panose="020B0603020202020204" pitchFamily="34" charset="0"/>
              </a:rPr>
              <a:t>Learning and Teaching </a:t>
            </a:r>
            <a:r>
              <a:rPr lang="en-US" sz="2400" b="0" dirty="0">
                <a:latin typeface="Trebuchet MS" panose="020B0603020202020204" pitchFamily="34" charset="0"/>
              </a:rPr>
              <a:t>Improvement Group. </a:t>
            </a:r>
            <a:endParaRPr lang="en-US" sz="2400" b="0" dirty="0" smtClean="0">
              <a:latin typeface="Trebuchet MS" panose="020B0603020202020204" pitchFamily="34" charset="0"/>
            </a:endParaRPr>
          </a:p>
          <a:p>
            <a:pPr marL="0" indent="0">
              <a:buNone/>
            </a:pPr>
            <a:endParaRPr lang="en-US" sz="2400" b="0" dirty="0" smtClean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US" sz="2400" b="0" dirty="0" smtClean="0">
                <a:latin typeface="Trebuchet MS" panose="020B0603020202020204" pitchFamily="34" charset="0"/>
              </a:rPr>
              <a:t>We </a:t>
            </a:r>
            <a:r>
              <a:rPr lang="en-US" sz="2400" b="0" dirty="0">
                <a:latin typeface="Trebuchet MS" panose="020B0603020202020204" pitchFamily="34" charset="0"/>
              </a:rPr>
              <a:t>should aim to align these to specific elements from our Lesson Evaluation Toolkit.</a:t>
            </a:r>
            <a:endParaRPr lang="en-GB" sz="2400" b="0" dirty="0">
              <a:latin typeface="Trebuchet MS" panose="020B0603020202020204" pitchFamily="34" charset="0"/>
            </a:endParaRPr>
          </a:p>
          <a:p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296236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 txBox="1">
            <a:spLocks noGrp="1"/>
          </p:cNvSpPr>
          <p:nvPr>
            <p:ph idx="1"/>
          </p:nvPr>
        </p:nvSpPr>
        <p:spPr>
          <a:xfrm>
            <a:off x="457200" y="1752600"/>
            <a:ext cx="7620000" cy="484475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400" dirty="0">
                <a:latin typeface="Trebuchet MS" panose="020B0603020202020204" pitchFamily="34" charset="0"/>
              </a:rPr>
              <a:t>Progress and evidence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 smtClean="0">
                <a:latin typeface="Trebuchet MS" panose="020B0603020202020204" pitchFamily="34" charset="0"/>
              </a:rPr>
              <a:t>Workshop </a:t>
            </a:r>
            <a:r>
              <a:rPr lang="en-US" sz="2400" b="0" dirty="0">
                <a:latin typeface="Trebuchet MS" panose="020B0603020202020204" pitchFamily="34" charset="0"/>
              </a:rPr>
              <a:t>on “Active Lesson Conclusions” (covering Elements 19 and 20 of the LET) received very positive feedback in evaluations. Follow-up action has been discussed with Principal </a:t>
            </a:r>
            <a:r>
              <a:rPr lang="en-US" sz="2400" b="0" dirty="0" smtClean="0">
                <a:latin typeface="Trebuchet MS" panose="020B0603020202020204" pitchFamily="34" charset="0"/>
              </a:rPr>
              <a:t>Teachers.</a:t>
            </a:r>
            <a:r>
              <a:rPr lang="en-GB" sz="2400" b="0" dirty="0">
                <a:latin typeface="Trebuchet MS" panose="020B0603020202020204" pitchFamily="34" charset="0"/>
              </a:rPr>
              <a:t> </a:t>
            </a:r>
            <a:r>
              <a:rPr lang="en-US" sz="2400" b="0" dirty="0" smtClean="0">
                <a:latin typeface="Trebuchet MS" panose="020B0603020202020204" pitchFamily="34" charset="0"/>
              </a:rPr>
              <a:t>Majority </a:t>
            </a:r>
            <a:r>
              <a:rPr lang="en-US" sz="2400" b="0" dirty="0">
                <a:latin typeface="Trebuchet MS" panose="020B0603020202020204" pitchFamily="34" charset="0"/>
              </a:rPr>
              <a:t>of teachers attended.</a:t>
            </a:r>
            <a:endParaRPr lang="en-GB" sz="2400" b="0" dirty="0">
              <a:latin typeface="Trebuchet MS" panose="020B0603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>
                <a:latin typeface="Trebuchet MS" panose="020B0603020202020204" pitchFamily="34" charset="0"/>
              </a:rPr>
              <a:t>Workshops on “Mini-White Boards”, “Effective Questioning” </a:t>
            </a:r>
            <a:r>
              <a:rPr lang="en-US" sz="2400" b="0" dirty="0" smtClean="0">
                <a:latin typeface="Trebuchet MS" panose="020B0603020202020204" pitchFamily="34" charset="0"/>
              </a:rPr>
              <a:t>(Element 9) and </a:t>
            </a:r>
            <a:r>
              <a:rPr lang="en-US" sz="2400" b="0" dirty="0">
                <a:latin typeface="Trebuchet MS" panose="020B0603020202020204" pitchFamily="34" charset="0"/>
              </a:rPr>
              <a:t>“Differentiation</a:t>
            </a:r>
            <a:r>
              <a:rPr lang="en-US" sz="2400" b="0" dirty="0" smtClean="0">
                <a:latin typeface="Trebuchet MS" panose="020B0603020202020204" pitchFamily="34" charset="0"/>
              </a:rPr>
              <a:t>” (Element 13) </a:t>
            </a:r>
            <a:r>
              <a:rPr lang="en-US" sz="2400" b="0" dirty="0">
                <a:latin typeface="Trebuchet MS" panose="020B0603020202020204" pitchFamily="34" charset="0"/>
              </a:rPr>
              <a:t>received very positive feedback in </a:t>
            </a:r>
            <a:r>
              <a:rPr lang="en-US" sz="2400" b="0" dirty="0" smtClean="0">
                <a:latin typeface="Trebuchet MS" panose="020B0603020202020204" pitchFamily="34" charset="0"/>
              </a:rPr>
              <a:t>evaluations.</a:t>
            </a:r>
            <a:r>
              <a:rPr lang="en-GB" sz="2400" b="0" dirty="0">
                <a:latin typeface="Trebuchet MS" panose="020B0603020202020204" pitchFamily="34" charset="0"/>
              </a:rPr>
              <a:t> </a:t>
            </a:r>
            <a:r>
              <a:rPr lang="en-US" sz="2400" b="0" dirty="0" smtClean="0">
                <a:latin typeface="Trebuchet MS" panose="020B0603020202020204" pitchFamily="34" charset="0"/>
              </a:rPr>
              <a:t>Majority </a:t>
            </a:r>
            <a:r>
              <a:rPr lang="en-US" sz="2400" b="0" dirty="0">
                <a:latin typeface="Trebuchet MS" panose="020B0603020202020204" pitchFamily="34" charset="0"/>
              </a:rPr>
              <a:t>of teachers attended</a:t>
            </a:r>
            <a:r>
              <a:rPr lang="en-US" sz="2400" b="0" dirty="0" smtClean="0">
                <a:latin typeface="Trebuchet MS" panose="020B0603020202020204" pitchFamily="34" charset="0"/>
              </a:rPr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b="0" dirty="0" smtClean="0">
                <a:latin typeface="Trebuchet MS" panose="020B0603020202020204" pitchFamily="34" charset="0"/>
              </a:rPr>
              <a:t>Workshop setting up the development of an “Effective Questioning Framework” (Element 9) received very positive feedback. Majority of teachers attended.</a:t>
            </a:r>
            <a:endParaRPr lang="en-GB" sz="2400" b="0" dirty="0">
              <a:latin typeface="Trebuchet MS" panose="020B0603020202020204" pitchFamily="34" charset="0"/>
            </a:endParaRPr>
          </a:p>
          <a:p>
            <a:pPr lvl="0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7534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</a:rPr>
              <a:t>2016-17 improvement plan</a:t>
            </a:r>
            <a:endParaRPr lang="en-GB" b="1" dirty="0">
              <a:latin typeface="Trebuchet MS" panose="020B0603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124672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 smtClean="0">
                <a:latin typeface="Trebuchet MS" panose="020B0603020202020204" pitchFamily="34" charset="0"/>
              </a:rPr>
              <a:t>5. </a:t>
            </a:r>
            <a:r>
              <a:rPr lang="en-US" sz="2400" b="0" dirty="0" smtClean="0">
                <a:latin typeface="Trebuchet MS" panose="020B0603020202020204" pitchFamily="34" charset="0"/>
              </a:rPr>
              <a:t>The </a:t>
            </a:r>
            <a:r>
              <a:rPr lang="en-US" sz="2400" b="0" dirty="0">
                <a:latin typeface="Trebuchet MS" panose="020B0603020202020204" pitchFamily="34" charset="0"/>
              </a:rPr>
              <a:t>GTCS website now has a “Research” area where books and journal articles are available for online access. </a:t>
            </a:r>
            <a:r>
              <a:rPr lang="en-US" sz="2400" b="0" u="sng" dirty="0">
                <a:latin typeface="Trebuchet MS" panose="020B0603020202020204" pitchFamily="34" charset="0"/>
              </a:rPr>
              <a:t>A </a:t>
            </a:r>
            <a:r>
              <a:rPr lang="en-US" sz="2400" b="0" u="sng" dirty="0" err="1" smtClean="0">
                <a:latin typeface="Trebuchet MS" panose="020B0603020202020204" pitchFamily="34" charset="0"/>
              </a:rPr>
              <a:t>Professiomal</a:t>
            </a:r>
            <a:r>
              <a:rPr lang="en-US" sz="2400" b="0" u="sng" dirty="0" smtClean="0">
                <a:latin typeface="Trebuchet MS" panose="020B0603020202020204" pitchFamily="34" charset="0"/>
              </a:rPr>
              <a:t> Reading </a:t>
            </a:r>
            <a:r>
              <a:rPr lang="en-US" sz="2400" b="0" u="sng" dirty="0">
                <a:latin typeface="Trebuchet MS" panose="020B0603020202020204" pitchFamily="34" charset="0"/>
              </a:rPr>
              <a:t>Group</a:t>
            </a:r>
            <a:r>
              <a:rPr lang="en-US" sz="2400" b="0" dirty="0">
                <a:latin typeface="Trebuchet MS" panose="020B0603020202020204" pitchFamily="34" charset="0"/>
              </a:rPr>
              <a:t> should be established for any teachers who are interested in discussing the pedagogical research available via this site. </a:t>
            </a:r>
            <a:endParaRPr lang="en-GB" sz="2400" b="0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endParaRPr lang="en-US" sz="2400" b="0" dirty="0" smtClean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US" sz="2400" b="0" dirty="0" smtClean="0">
                <a:latin typeface="Trebuchet MS" panose="020B0603020202020204" pitchFamily="34" charset="0"/>
              </a:rPr>
              <a:t>Similarly</a:t>
            </a:r>
            <a:r>
              <a:rPr lang="en-US" sz="2400" b="0" dirty="0">
                <a:latin typeface="Trebuchet MS" panose="020B0603020202020204" pitchFamily="34" charset="0"/>
              </a:rPr>
              <a:t>, we should consider a core middle leadership and management text for our new Principal Teachers and look to create opportunities for them to meet and discuss elements from this.</a:t>
            </a:r>
            <a:endParaRPr lang="en-GB" sz="2400" b="0" dirty="0">
              <a:latin typeface="Trebuchet MS" panose="020B0603020202020204" pitchFamily="34" charset="0"/>
            </a:endParaRPr>
          </a:p>
          <a:p>
            <a:endParaRPr lang="en-GB" b="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45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 txBox="1">
            <a:spLocks noGrp="1"/>
          </p:cNvSpPr>
          <p:nvPr>
            <p:ph idx="1"/>
          </p:nvPr>
        </p:nvSpPr>
        <p:spPr>
          <a:xfrm>
            <a:off x="457200" y="1752600"/>
            <a:ext cx="7620000" cy="484475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400" dirty="0">
                <a:latin typeface="Trebuchet MS" panose="020B0603020202020204" pitchFamily="34" charset="0"/>
              </a:rPr>
              <a:t>Progress and evidence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b="0" dirty="0" smtClean="0">
                <a:latin typeface="Trebuchet MS" panose="020B0603020202020204" pitchFamily="34" charset="0"/>
              </a:rPr>
              <a:t>KF leading </a:t>
            </a:r>
            <a:r>
              <a:rPr lang="en-US" b="0" dirty="0">
                <a:latin typeface="Trebuchet MS" panose="020B0603020202020204" pitchFamily="34" charset="0"/>
              </a:rPr>
              <a:t>a Professional Reading Group. The first book </a:t>
            </a:r>
            <a:r>
              <a:rPr lang="en-US" b="0" dirty="0" smtClean="0">
                <a:latin typeface="Trebuchet MS" panose="020B0603020202020204" pitchFamily="34" charset="0"/>
              </a:rPr>
              <a:t>was </a:t>
            </a:r>
            <a:r>
              <a:rPr lang="en-US" b="0" dirty="0">
                <a:latin typeface="Trebuchet MS" panose="020B0603020202020204" pitchFamily="34" charset="0"/>
              </a:rPr>
              <a:t>“Professional Capital” (Hargreaves and </a:t>
            </a:r>
            <a:r>
              <a:rPr lang="en-US" b="0" dirty="0" err="1">
                <a:latin typeface="Trebuchet MS" panose="020B0603020202020204" pitchFamily="34" charset="0"/>
              </a:rPr>
              <a:t>Fullan</a:t>
            </a:r>
            <a:r>
              <a:rPr lang="en-US" b="0" dirty="0">
                <a:latin typeface="Trebuchet MS" panose="020B0603020202020204" pitchFamily="34" charset="0"/>
              </a:rPr>
              <a:t>). Six teachers have joined the group.</a:t>
            </a:r>
            <a:endParaRPr lang="en-GB" b="0" dirty="0">
              <a:latin typeface="Trebuchet MS" panose="020B0603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b="0" dirty="0" smtClean="0">
                <a:latin typeface="Trebuchet MS" panose="020B0603020202020204" pitchFamily="34" charset="0"/>
              </a:rPr>
              <a:t>Learning and Teaching books </a:t>
            </a:r>
            <a:r>
              <a:rPr lang="en-US" b="0" dirty="0">
                <a:latin typeface="Trebuchet MS" panose="020B0603020202020204" pitchFamily="34" charset="0"/>
              </a:rPr>
              <a:t>have been moved from library to staffroom – feedback from </a:t>
            </a:r>
            <a:r>
              <a:rPr lang="en-US" b="0" dirty="0" smtClean="0">
                <a:latin typeface="Trebuchet MS" panose="020B0603020202020204" pitchFamily="34" charset="0"/>
              </a:rPr>
              <a:t>LTIG </a:t>
            </a:r>
            <a:r>
              <a:rPr lang="en-US" b="0" dirty="0">
                <a:latin typeface="Trebuchet MS" panose="020B0603020202020204" pitchFamily="34" charset="0"/>
              </a:rPr>
              <a:t>was </a:t>
            </a:r>
            <a:r>
              <a:rPr lang="en-US" b="0" dirty="0" smtClean="0">
                <a:latin typeface="Trebuchet MS" panose="020B0603020202020204" pitchFamily="34" charset="0"/>
              </a:rPr>
              <a:t>they </a:t>
            </a:r>
            <a:r>
              <a:rPr lang="en-US" b="0" dirty="0">
                <a:latin typeface="Trebuchet MS" panose="020B0603020202020204" pitchFamily="34" charset="0"/>
              </a:rPr>
              <a:t>are more likely to be used in this area</a:t>
            </a:r>
            <a:r>
              <a:rPr lang="en-US" b="0" dirty="0" smtClean="0">
                <a:latin typeface="Trebuchet MS" panose="020B0603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Trebuchet MS" panose="020B0603020202020204" pitchFamily="34" charset="0"/>
              </a:rPr>
              <a:t>“Visible Learning for Teachers</a:t>
            </a:r>
            <a:r>
              <a:rPr lang="en-US" b="0" dirty="0" smtClean="0">
                <a:latin typeface="Trebuchet MS" panose="020B0603020202020204" pitchFamily="34" charset="0"/>
              </a:rPr>
              <a:t>” (John Hattie) </a:t>
            </a:r>
            <a:r>
              <a:rPr lang="en-US" b="0" dirty="0">
                <a:latin typeface="Trebuchet MS" panose="020B0603020202020204" pitchFamily="34" charset="0"/>
              </a:rPr>
              <a:t>has been purchased as a core text for members of the EMT</a:t>
            </a:r>
            <a:r>
              <a:rPr lang="en-US" b="0" dirty="0" smtClean="0">
                <a:latin typeface="Trebuchet MS" panose="020B0603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Trebuchet MS" panose="020B0603020202020204" pitchFamily="34" charset="0"/>
              </a:rPr>
              <a:t>“Visible Learning for Teachers” </a:t>
            </a:r>
            <a:r>
              <a:rPr lang="en-US" b="0" dirty="0" smtClean="0">
                <a:latin typeface="Trebuchet MS" panose="020B0603020202020204" pitchFamily="34" charset="0"/>
              </a:rPr>
              <a:t>being purchased as second text for the Professional Reading Group.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 smtClean="0">
                <a:latin typeface="Trebuchet MS" panose="020B0603020202020204" pitchFamily="34" charset="0"/>
              </a:rPr>
              <a:t>A voluntary research reading group is due to meet next week.</a:t>
            </a:r>
            <a:endParaRPr lang="en-US" b="0" dirty="0">
              <a:latin typeface="Trebuchet MS" panose="020B0603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0" dirty="0">
              <a:latin typeface="Trebuchet MS" panose="020B0603020202020204" pitchFamily="34" charset="0"/>
            </a:endParaRPr>
          </a:p>
          <a:p>
            <a:pPr lvl="0"/>
            <a:endParaRPr lang="en-GB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4034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rebuchet MS" panose="020B0603020202020204" pitchFamily="34" charset="0"/>
              </a:rPr>
              <a:t>O</a:t>
            </a:r>
            <a:r>
              <a:rPr lang="en-GB" b="1" dirty="0" smtClean="0">
                <a:latin typeface="Trebuchet MS" panose="020B0603020202020204" pitchFamily="34" charset="0"/>
              </a:rPr>
              <a:t>ther</a:t>
            </a:r>
            <a:endParaRPr lang="en-GB" b="1" dirty="0">
              <a:latin typeface="Trebuchet MS" panose="020B0603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0" dirty="0">
                <a:latin typeface="Trebuchet MS" panose="020B0603020202020204" pitchFamily="34" charset="0"/>
              </a:rPr>
              <a:t>S1-3 Learner Experiences </a:t>
            </a:r>
            <a:r>
              <a:rPr lang="en-GB" sz="2400" b="0" dirty="0" smtClean="0">
                <a:latin typeface="Trebuchet MS" panose="020B0603020202020204" pitchFamily="34" charset="0"/>
              </a:rPr>
              <a:t>Survey.</a:t>
            </a:r>
            <a:endParaRPr lang="en-GB" sz="2400" b="0" dirty="0">
              <a:latin typeface="Trebuchet MS" panose="020B0603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0" dirty="0" smtClean="0">
              <a:latin typeface="Trebuchet MS" panose="020B0603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0" dirty="0" smtClean="0">
                <a:latin typeface="Trebuchet MS" panose="020B0603020202020204" pitchFamily="34" charset="0"/>
              </a:rPr>
              <a:t>Faculty “Learning and Teaching Calendars” and Improvement Plans with L&amp;T focus.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0" dirty="0">
              <a:latin typeface="Trebuchet MS" panose="020B0603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0" dirty="0" smtClean="0">
                <a:latin typeface="Trebuchet MS" panose="020B0603020202020204" pitchFamily="34" charset="0"/>
              </a:rPr>
              <a:t>Programme of SMT lesson observations and follow-up discussion (25 between August and October 2016 – “faculty fortnight programme”).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Trebuchet MS" panose="020B0603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rebuchet MS" panose="020B0603020202020204" pitchFamily="34" charset="0"/>
              </a:rPr>
              <a:t>Programme of PT L&amp;T (C. Richardson) lesson observations and follow-up discussion.</a:t>
            </a:r>
            <a:endParaRPr lang="en-GB" sz="2400" b="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56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9913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Self-Evaluation of learning and teaching and leadership of learning and teaching</a:t>
            </a:r>
            <a:endParaRPr lang="en-GB" dirty="0">
              <a:latin typeface="Trebuchet MS" panose="020B0603020202020204" pitchFamily="34" charset="0"/>
            </a:endParaRPr>
          </a:p>
        </p:txBody>
      </p:sp>
      <p:pic>
        <p:nvPicPr>
          <p:cNvPr id="5122" name="Picture 2" descr="ehsl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931168"/>
            <a:ext cx="1800200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53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8" t="11310" r="16447" b="11508"/>
          <a:stretch/>
        </p:blipFill>
        <p:spPr bwMode="auto">
          <a:xfrm>
            <a:off x="35496" y="432048"/>
            <a:ext cx="9117066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467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8" r="16001" b="11508"/>
          <a:stretch/>
        </p:blipFill>
        <p:spPr bwMode="auto">
          <a:xfrm>
            <a:off x="2817" y="0"/>
            <a:ext cx="9141183" cy="6875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199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11905" r="22248" b="10714"/>
          <a:stretch/>
        </p:blipFill>
        <p:spPr bwMode="auto">
          <a:xfrm>
            <a:off x="434113" y="72008"/>
            <a:ext cx="8314351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97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04" t="13690" r="34295" b="15079"/>
          <a:stretch/>
        </p:blipFill>
        <p:spPr bwMode="auto">
          <a:xfrm>
            <a:off x="1728722" y="-1"/>
            <a:ext cx="529155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119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use time available for this activity today.</a:t>
            </a:r>
          </a:p>
          <a:p>
            <a:endParaRPr lang="en-GB" dirty="0"/>
          </a:p>
          <a:p>
            <a:r>
              <a:rPr lang="en-GB" dirty="0" smtClean="0"/>
              <a:t>Forward completed versions of parts 1-3 to your Principal Teacher and B. Robertson by end of the day, Monday 8</a:t>
            </a:r>
            <a:r>
              <a:rPr lang="en-GB" baseline="30000" dirty="0" smtClean="0"/>
              <a:t>th</a:t>
            </a:r>
            <a:r>
              <a:rPr lang="en-GB" dirty="0" smtClean="0"/>
              <a:t> May.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152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7" t="13889" r="19459" b="14087"/>
          <a:stretch/>
        </p:blipFill>
        <p:spPr bwMode="auto">
          <a:xfrm>
            <a:off x="20149" y="332656"/>
            <a:ext cx="9123851" cy="6167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457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8" t="14683" r="22471" b="11508"/>
          <a:stretch/>
        </p:blipFill>
        <p:spPr bwMode="auto">
          <a:xfrm>
            <a:off x="216024" y="188640"/>
            <a:ext cx="8820472" cy="669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083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use time available for this activity today.</a:t>
            </a:r>
          </a:p>
          <a:p>
            <a:endParaRPr lang="en-GB" dirty="0"/>
          </a:p>
          <a:p>
            <a:r>
              <a:rPr lang="en-GB" dirty="0" smtClean="0"/>
              <a:t>Forward completed versions of parts 1-3 to B. Robertson by end of the day, Monday 8</a:t>
            </a:r>
            <a:r>
              <a:rPr lang="en-GB" baseline="30000" dirty="0" smtClean="0"/>
              <a:t>th</a:t>
            </a:r>
            <a:r>
              <a:rPr lang="en-GB" dirty="0" smtClean="0"/>
              <a:t> May.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19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919</Words>
  <Application>Microsoft Office PowerPoint</Application>
  <PresentationFormat>On-screen Show (4:3)</PresentationFormat>
  <Paragraphs>87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The continuous improvement of learning and teaching</vt:lpstr>
      <vt:lpstr>PowerPoint Presentation</vt:lpstr>
      <vt:lpstr>A model for continuous improvement</vt:lpstr>
      <vt:lpstr>Lesson Evaluation Toolkit</vt:lpstr>
      <vt:lpstr>PowerPoint Presentation</vt:lpstr>
      <vt:lpstr>2016-17 Improvement Plan</vt:lpstr>
      <vt:lpstr>PowerPoint Presentation</vt:lpstr>
      <vt:lpstr>2016-17 Improvement Plan</vt:lpstr>
      <vt:lpstr>PowerPoint Presentation</vt:lpstr>
      <vt:lpstr>2016-17 Improvement Plan</vt:lpstr>
      <vt:lpstr>PowerPoint Presentation</vt:lpstr>
      <vt:lpstr>2016-17 Improvement Plan</vt:lpstr>
      <vt:lpstr>PowerPoint Presentation</vt:lpstr>
      <vt:lpstr>2016-17 improvement plan</vt:lpstr>
      <vt:lpstr>PowerPoint Presentation</vt:lpstr>
      <vt:lpstr>Other</vt:lpstr>
      <vt:lpstr>Self-Evaluation of learning and teaching and leadership of learning and teaching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Scottish Borders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continuous improvement of teaching and learning</dc:title>
  <dc:creator>Bruce Robertson</dc:creator>
  <cp:lastModifiedBy>Bruce Robertson</cp:lastModifiedBy>
  <cp:revision>17</cp:revision>
  <dcterms:created xsi:type="dcterms:W3CDTF">2016-08-14T11:38:48Z</dcterms:created>
  <dcterms:modified xsi:type="dcterms:W3CDTF">2017-04-27T21:17:15Z</dcterms:modified>
</cp:coreProperties>
</file>