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handoutMasterIdLst>
    <p:handoutMasterId r:id="rId4"/>
  </p:handoutMasterIdLst>
  <p:sldIdLst>
    <p:sldId id="257" r:id="rId2"/>
    <p:sldId id="259" r:id="rId3"/>
  </p:sldIdLst>
  <p:sldSz cx="12192000" cy="6858000"/>
  <p:notesSz cx="6808788" cy="9940925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napVertSplitter="1" vertBarState="minimized" horzBarState="maximized">
    <p:restoredLeft sz="21765" autoAdjust="0"/>
    <p:restoredTop sz="94660"/>
  </p:normalViewPr>
  <p:slideViewPr>
    <p:cSldViewPr snapToGrid="0">
      <p:cViewPr>
        <p:scale>
          <a:sx n="70" d="100"/>
          <a:sy n="70" d="100"/>
        </p:scale>
        <p:origin x="-1356" y="-444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handoutMaster" Target="handoutMasters/handout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51163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56038" y="0"/>
            <a:ext cx="2951162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0B47633-86BB-4F89-ABFC-85E99613114C}" type="datetimeFigureOut">
              <a:rPr lang="en-GB" smtClean="0"/>
              <a:t>18/06/2019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9442450"/>
            <a:ext cx="2951163" cy="496888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56038" y="9442450"/>
            <a:ext cx="2951162" cy="496888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2A90E3D-2462-4C89-A0F7-03A988D1EB2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23954206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4923ACE0-E298-4712-B837-D55103D59C75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="" xmlns:a16="http://schemas.microsoft.com/office/drawing/2014/main" id="{0EE40F82-4DD2-4255-9E95-FF989717BDBF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="" xmlns:a16="http://schemas.microsoft.com/office/drawing/2014/main" id="{9F97222C-72F9-41CB-8135-3A3E664C26F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177FD4-E2A2-4264-8F68-5F9B6B028248}" type="datetimeFigureOut">
              <a:rPr lang="en-GB" smtClean="0"/>
              <a:t>18/06/2019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="" xmlns:a16="http://schemas.microsoft.com/office/drawing/2014/main" id="{B5EF7EAE-3190-4088-AFFC-301126C2AA3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="" xmlns:a16="http://schemas.microsoft.com/office/drawing/2014/main" id="{5CB3A830-53BB-4A82-AA9F-315602FDD12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57A386-847E-4326-991E-97C47F472B8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0392682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396BF298-C1B4-481C-B2CF-2F66DACFC8B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="" xmlns:a16="http://schemas.microsoft.com/office/drawing/2014/main" id="{DE698F38-581E-41DE-AA8B-27AE5F43346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="" xmlns:a16="http://schemas.microsoft.com/office/drawing/2014/main" id="{2F71E82D-165A-44B5-9AB1-8740F20B963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177FD4-E2A2-4264-8F68-5F9B6B028248}" type="datetimeFigureOut">
              <a:rPr lang="en-GB" smtClean="0"/>
              <a:t>18/06/2019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="" xmlns:a16="http://schemas.microsoft.com/office/drawing/2014/main" id="{54B5AC0C-04EB-4665-ADA9-7E48700D2D0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="" xmlns:a16="http://schemas.microsoft.com/office/drawing/2014/main" id="{0AC45CE6-437E-4A2A-B660-E36E58C9749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57A386-847E-4326-991E-97C47F472B8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8342166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FEE8FA75-F2E0-48C9-A710-31F015A2F0E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="" xmlns:a16="http://schemas.microsoft.com/office/drawing/2014/main" id="{4F0B622D-2D3E-4510-8A4F-CC3BD616E28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="" xmlns:a16="http://schemas.microsoft.com/office/drawing/2014/main" id="{A86F79B3-FD71-40D1-947D-E3F474477DB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177FD4-E2A2-4264-8F68-5F9B6B028248}" type="datetimeFigureOut">
              <a:rPr lang="en-GB" smtClean="0"/>
              <a:t>18/06/2019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="" xmlns:a16="http://schemas.microsoft.com/office/drawing/2014/main" id="{3FA1E773-9684-496D-AA66-E484A8F150F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="" xmlns:a16="http://schemas.microsoft.com/office/drawing/2014/main" id="{6161B245-4A8A-465B-A994-FAA03E922CE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57A386-847E-4326-991E-97C47F472B8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695471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7C171186-DD0F-4662-8679-3A9ED53ADA6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="" xmlns:a16="http://schemas.microsoft.com/office/drawing/2014/main" id="{69CC042E-D8B0-4671-9D7E-8160293C6723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="" xmlns:a16="http://schemas.microsoft.com/office/drawing/2014/main" id="{9B0280A5-49FD-4EE8-8ADF-6A233AB3F390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="" xmlns:a16="http://schemas.microsoft.com/office/drawing/2014/main" id="{E723F170-A163-4F15-9EA6-B518F52BC9A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177FD4-E2A2-4264-8F68-5F9B6B028248}" type="datetimeFigureOut">
              <a:rPr lang="en-GB" smtClean="0"/>
              <a:t>18/06/2019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="" xmlns:a16="http://schemas.microsoft.com/office/drawing/2014/main" id="{D4658627-A4CE-4019-AEFC-4041DA6EA19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="" xmlns:a16="http://schemas.microsoft.com/office/drawing/2014/main" id="{A4DA99B9-07AE-4FFF-AA41-FE72372E2D4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57A386-847E-4326-991E-97C47F472B8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0884929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DF2300BB-FC31-40D9-B265-116858FF9BE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="" xmlns:a16="http://schemas.microsoft.com/office/drawing/2014/main" id="{BFB7E677-5FF8-4E07-8F04-94D9369951C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="" xmlns:a16="http://schemas.microsoft.com/office/drawing/2014/main" id="{ED17BAFC-7F34-4636-90F1-E9CC6728EC6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="" xmlns:a16="http://schemas.microsoft.com/office/drawing/2014/main" id="{6917E7F6-A051-46B7-9B2C-5D2B8407320D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="" xmlns:a16="http://schemas.microsoft.com/office/drawing/2014/main" id="{7BAC39BC-82C5-43C1-AC4C-64AA40AE4D3A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="" xmlns:a16="http://schemas.microsoft.com/office/drawing/2014/main" id="{C7AB9A6C-6D59-4EBC-AF03-C46AF7EC1A2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177FD4-E2A2-4264-8F68-5F9B6B028248}" type="datetimeFigureOut">
              <a:rPr lang="en-GB" smtClean="0"/>
              <a:t>18/06/2019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="" xmlns:a16="http://schemas.microsoft.com/office/drawing/2014/main" id="{5D4BB106-1DA8-49E0-96B1-71670B26A4E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="" xmlns:a16="http://schemas.microsoft.com/office/drawing/2014/main" id="{2698046B-BBA6-45C9-9E55-0909D11A252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57A386-847E-4326-991E-97C47F472B8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2099010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6B251F77-2CC0-4C11-AEC3-2DE6C0D83CC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="" xmlns:a16="http://schemas.microsoft.com/office/drawing/2014/main" id="{37A8E74D-5E02-48A8-A409-C68FD85EED2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177FD4-E2A2-4264-8F68-5F9B6B028248}" type="datetimeFigureOut">
              <a:rPr lang="en-GB" smtClean="0"/>
              <a:t>18/06/2019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="" xmlns:a16="http://schemas.microsoft.com/office/drawing/2014/main" id="{05C0BAA6-7E00-4D76-97E3-840B3A310A1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="" xmlns:a16="http://schemas.microsoft.com/office/drawing/2014/main" id="{3C5588A8-28D9-4979-916E-223D1BFDDE8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57A386-847E-4326-991E-97C47F472B8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941369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="" xmlns:a16="http://schemas.microsoft.com/office/drawing/2014/main" id="{E4B0ED97-F3E7-4AC0-8CC7-FEB5F92079B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177FD4-E2A2-4264-8F68-5F9B6B028248}" type="datetimeFigureOut">
              <a:rPr lang="en-GB" smtClean="0"/>
              <a:t>18/06/2019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="" xmlns:a16="http://schemas.microsoft.com/office/drawing/2014/main" id="{3C9740FB-50E4-4646-B0D2-27CEEFE36FE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="" xmlns:a16="http://schemas.microsoft.com/office/drawing/2014/main" id="{948D111C-6071-4AF2-9625-9A56FC10F6A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57A386-847E-4326-991E-97C47F472B8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5542029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6FC91B4C-780B-4E27-AF00-8E704CD5123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="" xmlns:a16="http://schemas.microsoft.com/office/drawing/2014/main" id="{34FD7731-1184-4D97-AB10-075A260B054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="" xmlns:a16="http://schemas.microsoft.com/office/drawing/2014/main" id="{7B6E28A7-9CE0-49DA-AE8C-D0FD6AFA2CA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="" xmlns:a16="http://schemas.microsoft.com/office/drawing/2014/main" id="{ADB16209-EF01-4886-B4D3-CD17708D411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177FD4-E2A2-4264-8F68-5F9B6B028248}" type="datetimeFigureOut">
              <a:rPr lang="en-GB" smtClean="0"/>
              <a:t>18/06/2019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="" xmlns:a16="http://schemas.microsoft.com/office/drawing/2014/main" id="{85971783-06BC-460A-A46C-EF1816C53FA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="" xmlns:a16="http://schemas.microsoft.com/office/drawing/2014/main" id="{9833F4DA-F924-4EA7-86CF-D06D1EF4BBF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57A386-847E-4326-991E-97C47F472B8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1382726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27E3B658-3432-4159-AEB5-F068B456D08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="" xmlns:a16="http://schemas.microsoft.com/office/drawing/2014/main" id="{2BCEA022-4455-4C35-9591-BD8D6203EAF4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="" xmlns:a16="http://schemas.microsoft.com/office/drawing/2014/main" id="{74A6D012-BB43-44EC-BE47-B60CC466943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="" xmlns:a16="http://schemas.microsoft.com/office/drawing/2014/main" id="{5ADE6E73-0EED-4A71-A673-037AB991FC5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177FD4-E2A2-4264-8F68-5F9B6B028248}" type="datetimeFigureOut">
              <a:rPr lang="en-GB" smtClean="0"/>
              <a:t>18/06/2019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="" xmlns:a16="http://schemas.microsoft.com/office/drawing/2014/main" id="{4B1661D4-D2A1-45C2-9E3D-5FF980FDFCE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="" xmlns:a16="http://schemas.microsoft.com/office/drawing/2014/main" id="{D5D3982C-2E69-4BB2-80CF-64692D7109A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57A386-847E-4326-991E-97C47F472B8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1388377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BF0E248A-A43B-42F1-89B2-34A46F8068B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="" xmlns:a16="http://schemas.microsoft.com/office/drawing/2014/main" id="{CF2F4D9F-9235-4B0F-925C-E0B0A0F2D4A1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="" xmlns:a16="http://schemas.microsoft.com/office/drawing/2014/main" id="{20DB859D-41C3-49AF-9B51-A5F934105F1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177FD4-E2A2-4264-8F68-5F9B6B028248}" type="datetimeFigureOut">
              <a:rPr lang="en-GB" smtClean="0"/>
              <a:t>18/06/2019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="" xmlns:a16="http://schemas.microsoft.com/office/drawing/2014/main" id="{D806F42B-D4A1-4D38-8840-91360FCAA69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="" xmlns:a16="http://schemas.microsoft.com/office/drawing/2014/main" id="{E54FC88F-E04F-49AC-AF2B-083A2DC92B3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57A386-847E-4326-991E-97C47F472B8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7136242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="" xmlns:a16="http://schemas.microsoft.com/office/drawing/2014/main" id="{3A7CD3FF-D895-4CA4-9809-919AB355AB23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="" xmlns:a16="http://schemas.microsoft.com/office/drawing/2014/main" id="{7C0791B2-A967-460D-BF95-4A3E52A4EAC3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="" xmlns:a16="http://schemas.microsoft.com/office/drawing/2014/main" id="{2320E139-0DC0-46F3-9F17-C1C6D074825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177FD4-E2A2-4264-8F68-5F9B6B028248}" type="datetimeFigureOut">
              <a:rPr lang="en-GB" smtClean="0"/>
              <a:t>18/06/2019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="" xmlns:a16="http://schemas.microsoft.com/office/drawing/2014/main" id="{C553BFA8-B768-45D6-A907-B1546792975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="" xmlns:a16="http://schemas.microsoft.com/office/drawing/2014/main" id="{AE458944-4695-43AD-9CA0-783C287C46D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57A386-847E-4326-991E-97C47F472B8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7824657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="" xmlns:a16="http://schemas.microsoft.com/office/drawing/2014/main" id="{BA41DAB1-87CB-4DB9-B7AB-9B54E38FA8C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="" xmlns:a16="http://schemas.microsoft.com/office/drawing/2014/main" id="{92A80524-D621-4A2E-AACE-F3D27CA14B5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="" xmlns:a16="http://schemas.microsoft.com/office/drawing/2014/main" id="{19CCC967-18D8-4D0F-85C2-AB5B6279D1B4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D177FD4-E2A2-4264-8F68-5F9B6B028248}" type="datetimeFigureOut">
              <a:rPr lang="en-GB" smtClean="0"/>
              <a:t>18/06/2019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="" xmlns:a16="http://schemas.microsoft.com/office/drawing/2014/main" id="{AE4DB056-1636-40B2-9FC5-2C7784146A67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="" xmlns:a16="http://schemas.microsoft.com/office/drawing/2014/main" id="{4678225F-23A2-4085-B9B2-A10A0B79EDB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757A386-847E-4326-991E-97C47F472B8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0065401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598871925"/>
              </p:ext>
            </p:extLst>
          </p:nvPr>
        </p:nvGraphicFramePr>
        <p:xfrm>
          <a:off x="504966" y="8857396"/>
          <a:ext cx="8937506" cy="804672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12858">
                  <a:extLst>
                    <a:ext uri="{9D8B030D-6E8A-4147-A177-3AD203B41FA5}">
                      <a16:colId xmlns="" xmlns:a16="http://schemas.microsoft.com/office/drawing/2014/main" val="20000"/>
                    </a:ext>
                  </a:extLst>
                </a:gridCol>
                <a:gridCol w="312550">
                  <a:extLst>
                    <a:ext uri="{9D8B030D-6E8A-4147-A177-3AD203B41FA5}">
                      <a16:colId xmlns="" xmlns:a16="http://schemas.microsoft.com/office/drawing/2014/main" val="20001"/>
                    </a:ext>
                  </a:extLst>
                </a:gridCol>
                <a:gridCol w="275468">
                  <a:extLst>
                    <a:ext uri="{9D8B030D-6E8A-4147-A177-3AD203B41FA5}">
                      <a16:colId xmlns="" xmlns:a16="http://schemas.microsoft.com/office/drawing/2014/main" val="20002"/>
                    </a:ext>
                  </a:extLst>
                </a:gridCol>
                <a:gridCol w="386715">
                  <a:extLst>
                    <a:ext uri="{9D8B030D-6E8A-4147-A177-3AD203B41FA5}">
                      <a16:colId xmlns="" xmlns:a16="http://schemas.microsoft.com/office/drawing/2014/main" val="20003"/>
                    </a:ext>
                  </a:extLst>
                </a:gridCol>
                <a:gridCol w="1112465">
                  <a:extLst>
                    <a:ext uri="{9D8B030D-6E8A-4147-A177-3AD203B41FA5}">
                      <a16:colId xmlns="" xmlns:a16="http://schemas.microsoft.com/office/drawing/2014/main" val="20004"/>
                    </a:ext>
                  </a:extLst>
                </a:gridCol>
                <a:gridCol w="751931">
                  <a:extLst>
                    <a:ext uri="{9D8B030D-6E8A-4147-A177-3AD203B41FA5}">
                      <a16:colId xmlns="" xmlns:a16="http://schemas.microsoft.com/office/drawing/2014/main" val="20005"/>
                    </a:ext>
                  </a:extLst>
                </a:gridCol>
                <a:gridCol w="751931"/>
                <a:gridCol w="5133588">
                  <a:extLst>
                    <a:ext uri="{9D8B030D-6E8A-4147-A177-3AD203B41FA5}">
                      <a16:colId xmlns="" xmlns:a16="http://schemas.microsoft.com/office/drawing/2014/main" val="52005048"/>
                    </a:ext>
                  </a:extLst>
                </a:gridCol>
              </a:tblGrid>
              <a:tr h="288389">
                <a:tc>
                  <a:txBody>
                    <a:bodyPr/>
                    <a:lstStyle/>
                    <a:p>
                      <a:r>
                        <a:rPr lang="en-GB" sz="1000" b="1" dirty="0" smtClean="0"/>
                        <a:t>0</a:t>
                      </a:r>
                      <a:endParaRPr lang="en-GB" sz="1000" b="1" dirty="0"/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000" b="1" dirty="0" smtClean="0"/>
                        <a:t>null</a:t>
                      </a:r>
                      <a:endParaRPr lang="en-GB" sz="1000" b="1" dirty="0"/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000" b="1" dirty="0" smtClean="0"/>
                        <a:t>11</a:t>
                      </a:r>
                      <a:endParaRPr lang="en-GB" sz="1000" b="1" dirty="0"/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000" b="1" dirty="0" smtClean="0"/>
                        <a:t>elf</a:t>
                      </a:r>
                      <a:endParaRPr lang="en-GB" sz="1000" b="1" dirty="0"/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0" b="1" dirty="0"/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0" b="1" dirty="0"/>
                    </a:p>
                  </a:txBody>
                  <a:tcPr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0" b="1" dirty="0"/>
                    </a:p>
                  </a:txBody>
                  <a:tcPr>
                    <a:solidFill>
                      <a:srgbClr val="FFFF00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0"/>
                  </a:ext>
                </a:extLst>
              </a:tr>
              <a:tr h="465859">
                <a:tc>
                  <a:txBody>
                    <a:bodyPr/>
                    <a:lstStyle/>
                    <a:p>
                      <a:r>
                        <a:rPr lang="en-GB" sz="1100" dirty="0" smtClean="0"/>
                        <a:t>1</a:t>
                      </a:r>
                      <a:endParaRPr lang="en-GB" sz="1100" dirty="0"/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200" dirty="0" err="1" smtClean="0"/>
                        <a:t>eins</a:t>
                      </a:r>
                      <a:endParaRPr lang="en-GB" sz="1200" dirty="0"/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000" b="1" dirty="0" smtClean="0"/>
                        <a:t>12</a:t>
                      </a:r>
                      <a:endParaRPr lang="en-GB" sz="1000" b="1" dirty="0"/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000" b="1" dirty="0" err="1" smtClean="0"/>
                        <a:t>zwölf</a:t>
                      </a:r>
                      <a:endParaRPr lang="en-GB" sz="1000" b="1" dirty="0"/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0" b="1" dirty="0"/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0" b="1" dirty="0"/>
                    </a:p>
                  </a:txBody>
                  <a:tcPr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0" b="1" dirty="0"/>
                    </a:p>
                  </a:txBody>
                  <a:tcPr>
                    <a:solidFill>
                      <a:srgbClr val="FFFF00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1"/>
                  </a:ext>
                </a:extLst>
              </a:tr>
              <a:tr h="465859">
                <a:tc>
                  <a:txBody>
                    <a:bodyPr/>
                    <a:lstStyle/>
                    <a:p>
                      <a:r>
                        <a:rPr lang="en-GB" sz="1100" dirty="0" smtClean="0"/>
                        <a:t>2</a:t>
                      </a:r>
                      <a:endParaRPr lang="en-GB" sz="1100" dirty="0"/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200" dirty="0" err="1" smtClean="0"/>
                        <a:t>zwei</a:t>
                      </a:r>
                      <a:endParaRPr lang="en-GB" sz="1200" dirty="0"/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000" b="1" dirty="0" smtClean="0"/>
                        <a:t>13</a:t>
                      </a:r>
                      <a:endParaRPr lang="en-GB" sz="1000" b="1" dirty="0"/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000" b="1" dirty="0" err="1" smtClean="0"/>
                        <a:t>dreizehn</a:t>
                      </a:r>
                      <a:endParaRPr lang="en-GB" sz="1000" b="1" dirty="0"/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0" b="1" dirty="0"/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0" b="1" dirty="0"/>
                    </a:p>
                  </a:txBody>
                  <a:tcPr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0" b="1" dirty="0"/>
                    </a:p>
                  </a:txBody>
                  <a:tcPr>
                    <a:solidFill>
                      <a:srgbClr val="FFFF00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739992660"/>
                  </a:ext>
                </a:extLst>
              </a:tr>
              <a:tr h="399307">
                <a:tc>
                  <a:txBody>
                    <a:bodyPr/>
                    <a:lstStyle/>
                    <a:p>
                      <a:r>
                        <a:rPr lang="en-GB" sz="1100" dirty="0" smtClean="0"/>
                        <a:t>3</a:t>
                      </a:r>
                      <a:endParaRPr lang="en-GB" sz="1100" dirty="0"/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200" dirty="0" err="1" smtClean="0"/>
                        <a:t>drei</a:t>
                      </a:r>
                      <a:endParaRPr lang="en-GB" sz="1200" dirty="0"/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000" b="1" dirty="0" smtClean="0"/>
                        <a:t>14</a:t>
                      </a:r>
                      <a:endParaRPr lang="en-GB" sz="1000" b="1" dirty="0"/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000" b="1" dirty="0" err="1" smtClean="0"/>
                        <a:t>vierzehn</a:t>
                      </a:r>
                      <a:endParaRPr lang="en-GB" sz="1000" b="1" dirty="0"/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0" b="1" dirty="0"/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0" b="1" dirty="0"/>
                    </a:p>
                  </a:txBody>
                  <a:tcPr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0" b="1" dirty="0"/>
                    </a:p>
                  </a:txBody>
                  <a:tcPr>
                    <a:solidFill>
                      <a:srgbClr val="FFFF00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79909641"/>
                  </a:ext>
                </a:extLst>
              </a:tr>
              <a:tr h="399307">
                <a:tc>
                  <a:txBody>
                    <a:bodyPr/>
                    <a:lstStyle/>
                    <a:p>
                      <a:r>
                        <a:rPr lang="en-GB" sz="1100" dirty="0" smtClean="0"/>
                        <a:t>4</a:t>
                      </a:r>
                      <a:endParaRPr lang="en-GB" sz="1100" dirty="0"/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200" dirty="0" err="1" smtClean="0"/>
                        <a:t>vier</a:t>
                      </a:r>
                      <a:endParaRPr lang="en-GB" sz="1200" dirty="0"/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000" b="1" dirty="0" smtClean="0"/>
                        <a:t>15</a:t>
                      </a:r>
                      <a:endParaRPr lang="en-GB" sz="1000" b="1" dirty="0"/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000" b="1" dirty="0" err="1" smtClean="0"/>
                        <a:t>fünfzehn</a:t>
                      </a:r>
                      <a:endParaRPr lang="en-GB" sz="1000" b="1" dirty="0"/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0" b="1" dirty="0"/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0" b="1" dirty="0"/>
                    </a:p>
                  </a:txBody>
                  <a:tcPr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000" b="1" dirty="0"/>
                    </a:p>
                  </a:txBody>
                  <a:tcPr>
                    <a:solidFill>
                      <a:srgbClr val="FFFF00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4284809626"/>
                  </a:ext>
                </a:extLst>
              </a:tr>
              <a:tr h="465859">
                <a:tc>
                  <a:txBody>
                    <a:bodyPr/>
                    <a:lstStyle/>
                    <a:p>
                      <a:r>
                        <a:rPr lang="en-GB" sz="1100" dirty="0" smtClean="0"/>
                        <a:t>5</a:t>
                      </a:r>
                      <a:endParaRPr lang="en-GB" sz="1100" dirty="0"/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200" dirty="0" err="1" smtClean="0"/>
                        <a:t>Fünf</a:t>
                      </a:r>
                      <a:endParaRPr lang="en-GB" sz="1200" dirty="0"/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000" b="1" dirty="0" smtClean="0"/>
                        <a:t>16</a:t>
                      </a:r>
                      <a:endParaRPr lang="en-GB" sz="1000" b="1" dirty="0"/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000" b="1" dirty="0" err="1" smtClean="0"/>
                        <a:t>sechzehn</a:t>
                      </a:r>
                      <a:r>
                        <a:rPr lang="en-GB" sz="1000" b="1" dirty="0" smtClean="0"/>
                        <a:t> </a:t>
                      </a:r>
                      <a:endParaRPr lang="en-GB" sz="1000" b="1" dirty="0"/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0" b="1" dirty="0"/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0" b="1" dirty="0"/>
                    </a:p>
                  </a:txBody>
                  <a:tcPr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0" b="1" dirty="0"/>
                    </a:p>
                  </a:txBody>
                  <a:tcPr>
                    <a:solidFill>
                      <a:srgbClr val="FFFF00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2"/>
                  </a:ext>
                </a:extLst>
              </a:tr>
              <a:tr h="732064">
                <a:tc>
                  <a:txBody>
                    <a:bodyPr/>
                    <a:lstStyle/>
                    <a:p>
                      <a:r>
                        <a:rPr lang="en-GB" sz="1100" dirty="0" smtClean="0"/>
                        <a:t>6</a:t>
                      </a:r>
                      <a:endParaRPr lang="en-GB" sz="1100" dirty="0"/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200" dirty="0" err="1" smtClean="0"/>
                        <a:t>sechs</a:t>
                      </a:r>
                      <a:endParaRPr lang="en-GB" sz="1200" dirty="0"/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000" b="1" dirty="0" smtClean="0"/>
                        <a:t>17</a:t>
                      </a:r>
                      <a:endParaRPr lang="en-GB" sz="1000" b="1" dirty="0"/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000" b="1" dirty="0" err="1" smtClean="0"/>
                        <a:t>siebzehn</a:t>
                      </a:r>
                      <a:endParaRPr lang="en-GB" sz="1000" b="1" dirty="0"/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0" b="1" dirty="0"/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0" b="1" dirty="0"/>
                    </a:p>
                  </a:txBody>
                  <a:tcPr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0" b="1" dirty="0"/>
                    </a:p>
                  </a:txBody>
                  <a:tcPr>
                    <a:solidFill>
                      <a:srgbClr val="FFFF00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3"/>
                  </a:ext>
                </a:extLst>
              </a:tr>
              <a:tr h="732064">
                <a:tc>
                  <a:txBody>
                    <a:bodyPr/>
                    <a:lstStyle/>
                    <a:p>
                      <a:r>
                        <a:rPr lang="en-GB" sz="1000" b="0" dirty="0" smtClean="0"/>
                        <a:t>7</a:t>
                      </a:r>
                      <a:endParaRPr lang="en-GB" sz="1000" b="0" dirty="0"/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200" dirty="0" err="1" smtClean="0"/>
                        <a:t>sieben</a:t>
                      </a:r>
                      <a:endParaRPr lang="en-GB" sz="1200" dirty="0"/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000" b="1" dirty="0" smtClean="0"/>
                        <a:t>18</a:t>
                      </a:r>
                      <a:endParaRPr lang="en-GB" sz="1000" b="1" dirty="0"/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000" b="1" dirty="0" err="1" smtClean="0"/>
                        <a:t>achtzehn</a:t>
                      </a:r>
                      <a:endParaRPr lang="en-GB" sz="1000" b="1" dirty="0"/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0" b="1" dirty="0"/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0" b="1" dirty="0"/>
                    </a:p>
                  </a:txBody>
                  <a:tcPr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0" b="1" dirty="0"/>
                    </a:p>
                  </a:txBody>
                  <a:tcPr>
                    <a:solidFill>
                      <a:srgbClr val="FFFF00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4"/>
                  </a:ext>
                </a:extLst>
              </a:tr>
              <a:tr h="465859">
                <a:tc>
                  <a:txBody>
                    <a:bodyPr/>
                    <a:lstStyle/>
                    <a:p>
                      <a:r>
                        <a:rPr lang="en-GB" sz="1000" b="0" dirty="0" smtClean="0"/>
                        <a:t>8</a:t>
                      </a:r>
                      <a:endParaRPr lang="en-GB" sz="1000" b="0" dirty="0"/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200" dirty="0" err="1" smtClean="0"/>
                        <a:t>acht</a:t>
                      </a:r>
                      <a:endParaRPr lang="en-GB" sz="1200" dirty="0"/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000" b="1" dirty="0" smtClean="0"/>
                        <a:t>19</a:t>
                      </a:r>
                      <a:endParaRPr lang="en-GB" sz="1000" b="1" dirty="0"/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000" b="1" dirty="0" err="1" smtClean="0"/>
                        <a:t>neunzehn</a:t>
                      </a:r>
                      <a:endParaRPr lang="en-GB" sz="1000" b="1" dirty="0"/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0" b="1" dirty="0"/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0" b="1" dirty="0"/>
                    </a:p>
                  </a:txBody>
                  <a:tcPr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000" b="1" dirty="0"/>
                    </a:p>
                  </a:txBody>
                  <a:tcPr>
                    <a:solidFill>
                      <a:srgbClr val="FFFF00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5"/>
                  </a:ext>
                </a:extLst>
              </a:tr>
              <a:tr h="288389">
                <a:tc>
                  <a:txBody>
                    <a:bodyPr/>
                    <a:lstStyle/>
                    <a:p>
                      <a:r>
                        <a:rPr lang="en-GB" sz="1000" dirty="0" smtClean="0"/>
                        <a:t>9</a:t>
                      </a:r>
                      <a:endParaRPr lang="en-GB" sz="1000" dirty="0"/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000" dirty="0" err="1" smtClean="0"/>
                        <a:t>neun</a:t>
                      </a:r>
                      <a:endParaRPr lang="en-GB" sz="1000" dirty="0"/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000" b="1" dirty="0" smtClean="0"/>
                        <a:t>20</a:t>
                      </a:r>
                      <a:endParaRPr lang="en-GB" sz="1000" b="1" dirty="0"/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000" b="1" dirty="0" err="1" smtClean="0"/>
                        <a:t>zwanzig</a:t>
                      </a:r>
                      <a:endParaRPr lang="en-GB" sz="1000" b="1" dirty="0"/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0" b="1" dirty="0"/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0" b="1" dirty="0"/>
                    </a:p>
                  </a:txBody>
                  <a:tcPr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000" b="1" dirty="0"/>
                    </a:p>
                  </a:txBody>
                  <a:tcPr>
                    <a:solidFill>
                      <a:srgbClr val="FFFF00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6"/>
                  </a:ext>
                </a:extLst>
              </a:tr>
              <a:tr h="288389">
                <a:tc>
                  <a:txBody>
                    <a:bodyPr/>
                    <a:lstStyle/>
                    <a:p>
                      <a:r>
                        <a:rPr lang="en-GB" sz="1000" dirty="0" smtClean="0"/>
                        <a:t>10</a:t>
                      </a:r>
                      <a:endParaRPr lang="en-GB" sz="1000" dirty="0"/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000" dirty="0" err="1" smtClean="0"/>
                        <a:t>zehn</a:t>
                      </a:r>
                      <a:endParaRPr lang="en-GB" sz="1000" dirty="0"/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0" b="1" dirty="0"/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0" b="1" dirty="0"/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0" b="1" dirty="0"/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0" b="1" dirty="0"/>
                    </a:p>
                  </a:txBody>
                  <a:tcPr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000" b="1" dirty="0"/>
                    </a:p>
                  </a:txBody>
                  <a:tcPr>
                    <a:solidFill>
                      <a:srgbClr val="FFFF00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7"/>
                  </a:ext>
                </a:extLst>
              </a:tr>
              <a:tr h="177470">
                <a:tc>
                  <a:txBody>
                    <a:bodyPr/>
                    <a:lstStyle/>
                    <a:p>
                      <a:endParaRPr lang="en-GB" sz="1000" b="0" dirty="0"/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0" b="1" dirty="0"/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0" b="1" dirty="0"/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0" b="1" dirty="0"/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0" b="1" dirty="0"/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0" b="1" dirty="0"/>
                    </a:p>
                  </a:txBody>
                  <a:tcPr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000" b="1" dirty="0"/>
                    </a:p>
                  </a:txBody>
                  <a:tcPr>
                    <a:solidFill>
                      <a:srgbClr val="FFFF00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8"/>
                  </a:ext>
                </a:extLst>
              </a:tr>
              <a:tr h="177470">
                <a:tc>
                  <a:txBody>
                    <a:bodyPr/>
                    <a:lstStyle/>
                    <a:p>
                      <a:endParaRPr lang="en-GB" sz="1000" b="0" dirty="0"/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0" b="1" dirty="0"/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0" b="1" dirty="0"/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0" b="1" dirty="0"/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0" b="1" dirty="0"/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0" b="1" dirty="0"/>
                    </a:p>
                  </a:txBody>
                  <a:tcPr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000" b="1" dirty="0"/>
                    </a:p>
                  </a:txBody>
                  <a:tcPr>
                    <a:solidFill>
                      <a:srgbClr val="FFFF00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3414201853"/>
                  </a:ext>
                </a:extLst>
              </a:tr>
            </a:tbl>
          </a:graphicData>
        </a:graphic>
      </p:graphicFrame>
      <p:sp>
        <p:nvSpPr>
          <p:cNvPr id="2" name="TextBox 1"/>
          <p:cNvSpPr txBox="1"/>
          <p:nvPr/>
        </p:nvSpPr>
        <p:spPr>
          <a:xfrm>
            <a:off x="4280453" y="98736"/>
            <a:ext cx="261166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u="sng" dirty="0" err="1" smtClean="0"/>
              <a:t>Ich</a:t>
            </a:r>
            <a:r>
              <a:rPr lang="en-GB" b="1" u="sng" dirty="0" smtClean="0"/>
              <a:t> </a:t>
            </a:r>
            <a:r>
              <a:rPr lang="en-GB" b="1" u="sng" dirty="0" err="1" smtClean="0"/>
              <a:t>über</a:t>
            </a:r>
            <a:r>
              <a:rPr lang="en-GB" b="1" u="sng" dirty="0" smtClean="0"/>
              <a:t> </a:t>
            </a:r>
            <a:r>
              <a:rPr lang="en-GB" b="1" u="sng" dirty="0" err="1" smtClean="0"/>
              <a:t>mich</a:t>
            </a:r>
            <a:r>
              <a:rPr lang="en-GB" b="1" u="sng" dirty="0" smtClean="0"/>
              <a:t>– </a:t>
            </a:r>
            <a:r>
              <a:rPr lang="en-GB" b="1" u="sng" dirty="0" err="1" smtClean="0"/>
              <a:t>Einheit</a:t>
            </a:r>
            <a:r>
              <a:rPr lang="en-GB" b="1" u="sng" dirty="0" smtClean="0"/>
              <a:t> 1</a:t>
            </a:r>
            <a:endParaRPr lang="en-GB" b="1" u="sng" dirty="0"/>
          </a:p>
        </p:txBody>
      </p:sp>
      <p:sp>
        <p:nvSpPr>
          <p:cNvPr id="3" name="Rectangle 2">
            <a:extLst>
              <a:ext uri="{FF2B5EF4-FFF2-40B4-BE49-F238E27FC236}">
                <a16:creationId xmlns="" xmlns:a16="http://schemas.microsoft.com/office/drawing/2014/main" id="{AD86D329-EEC7-4835-807C-9D8117664419}"/>
              </a:ext>
            </a:extLst>
          </p:cNvPr>
          <p:cNvSpPr/>
          <p:nvPr/>
        </p:nvSpPr>
        <p:spPr>
          <a:xfrm>
            <a:off x="0" y="98685"/>
            <a:ext cx="4280453" cy="2464906"/>
          </a:xfrm>
          <a:prstGeom prst="rect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342900" indent="-342900">
              <a:buAutoNum type="arabicPeriod"/>
            </a:pPr>
            <a:r>
              <a:rPr lang="en-GB" sz="1200" dirty="0" err="1" smtClean="0"/>
              <a:t>Ich</a:t>
            </a:r>
            <a:r>
              <a:rPr lang="en-GB" sz="1200" dirty="0" smtClean="0"/>
              <a:t>  </a:t>
            </a:r>
            <a:r>
              <a:rPr lang="en-GB" sz="1200" dirty="0" err="1" smtClean="0"/>
              <a:t>hei</a:t>
            </a:r>
            <a:r>
              <a:rPr lang="el-GR" sz="1200" dirty="0" smtClean="0"/>
              <a:t>β</a:t>
            </a:r>
            <a:r>
              <a:rPr lang="en-GB" sz="1200" dirty="0" smtClean="0"/>
              <a:t>e….. – I am called….</a:t>
            </a:r>
            <a:endParaRPr lang="en-GB" sz="1200" dirty="0"/>
          </a:p>
          <a:p>
            <a:pPr marL="342900" indent="-342900">
              <a:buAutoNum type="arabicPeriod"/>
            </a:pPr>
            <a:r>
              <a:rPr lang="en-GB" sz="1200" dirty="0" err="1" smtClean="0"/>
              <a:t>Wie</a:t>
            </a:r>
            <a:r>
              <a:rPr lang="en-GB" sz="1200" dirty="0" smtClean="0"/>
              <a:t> </a:t>
            </a:r>
            <a:r>
              <a:rPr lang="en-GB" sz="1200" dirty="0" err="1" smtClean="0"/>
              <a:t>hei</a:t>
            </a:r>
            <a:r>
              <a:rPr lang="el-GR" sz="1200" dirty="0" smtClean="0"/>
              <a:t>β</a:t>
            </a:r>
            <a:r>
              <a:rPr lang="en-GB" sz="1200" dirty="0" smtClean="0"/>
              <a:t>t du?  - What is your name? </a:t>
            </a:r>
          </a:p>
          <a:p>
            <a:pPr marL="342900" indent="-342900">
              <a:buAutoNum type="arabicPeriod"/>
            </a:pPr>
            <a:r>
              <a:rPr lang="en-GB" sz="1200" dirty="0" err="1" smtClean="0"/>
              <a:t>Ich</a:t>
            </a:r>
            <a:r>
              <a:rPr lang="en-GB" sz="1200" dirty="0" smtClean="0"/>
              <a:t> bin elf/</a:t>
            </a:r>
            <a:r>
              <a:rPr lang="en-GB" sz="1200" dirty="0" err="1" smtClean="0"/>
              <a:t>zwölf</a:t>
            </a:r>
            <a:r>
              <a:rPr lang="en-GB" sz="1200" dirty="0" smtClean="0"/>
              <a:t>  </a:t>
            </a:r>
            <a:r>
              <a:rPr lang="en-GB" sz="1200" dirty="0" err="1" smtClean="0"/>
              <a:t>Jahre</a:t>
            </a:r>
            <a:r>
              <a:rPr lang="en-GB" sz="1200" dirty="0" smtClean="0"/>
              <a:t> alt. – I am eleven/twelve years old.</a:t>
            </a:r>
          </a:p>
          <a:p>
            <a:pPr marL="342900" indent="-342900">
              <a:buAutoNum type="arabicPeriod"/>
            </a:pPr>
            <a:r>
              <a:rPr lang="en-GB" sz="1200" dirty="0" err="1" smtClean="0"/>
              <a:t>Wie</a:t>
            </a:r>
            <a:r>
              <a:rPr lang="en-GB" sz="1200" dirty="0" smtClean="0"/>
              <a:t> alt </a:t>
            </a:r>
            <a:r>
              <a:rPr lang="en-GB" sz="1200" dirty="0" err="1" smtClean="0"/>
              <a:t>bist</a:t>
            </a:r>
            <a:r>
              <a:rPr lang="en-GB" sz="1200" dirty="0" smtClean="0"/>
              <a:t> du? – How old are you?</a:t>
            </a:r>
          </a:p>
          <a:p>
            <a:pPr marL="342900" indent="-342900">
              <a:buAutoNum type="arabicPeriod"/>
            </a:pPr>
            <a:r>
              <a:rPr lang="en-GB" sz="1200" dirty="0" err="1" smtClean="0"/>
              <a:t>Ich</a:t>
            </a:r>
            <a:r>
              <a:rPr lang="en-GB" sz="1200" dirty="0" smtClean="0"/>
              <a:t> </a:t>
            </a:r>
            <a:r>
              <a:rPr lang="en-GB" sz="1200" dirty="0" err="1" smtClean="0"/>
              <a:t>wohne</a:t>
            </a:r>
            <a:r>
              <a:rPr lang="en-GB" sz="1200" dirty="0" smtClean="0"/>
              <a:t> in….. – I live in ….. </a:t>
            </a:r>
          </a:p>
          <a:p>
            <a:pPr marL="342900" indent="-342900">
              <a:buAutoNum type="arabicPeriod"/>
            </a:pPr>
            <a:r>
              <a:rPr lang="en-GB" sz="1200" dirty="0" err="1" smtClean="0"/>
              <a:t>Wo</a:t>
            </a:r>
            <a:r>
              <a:rPr lang="en-GB" sz="1200" dirty="0" smtClean="0"/>
              <a:t> </a:t>
            </a:r>
            <a:r>
              <a:rPr lang="en-GB" sz="1200" dirty="0" err="1" smtClean="0"/>
              <a:t>wohnst</a:t>
            </a:r>
            <a:r>
              <a:rPr lang="en-GB" sz="1200" dirty="0" smtClean="0"/>
              <a:t> du? –  Where do you live? </a:t>
            </a:r>
          </a:p>
          <a:p>
            <a:pPr marL="342900" indent="-342900">
              <a:buAutoNum type="arabicPeriod"/>
            </a:pPr>
            <a:r>
              <a:rPr lang="en-GB" sz="1200" dirty="0" err="1" smtClean="0"/>
              <a:t>Ich</a:t>
            </a:r>
            <a:r>
              <a:rPr lang="en-GB" sz="1200" dirty="0" smtClean="0"/>
              <a:t> </a:t>
            </a:r>
            <a:r>
              <a:rPr lang="en-GB" sz="1200" dirty="0" err="1" smtClean="0"/>
              <a:t>komme</a:t>
            </a:r>
            <a:r>
              <a:rPr lang="en-GB" sz="1200" dirty="0" smtClean="0"/>
              <a:t> </a:t>
            </a:r>
            <a:r>
              <a:rPr lang="en-GB" sz="1200" dirty="0" err="1" smtClean="0"/>
              <a:t>aus</a:t>
            </a:r>
            <a:r>
              <a:rPr lang="en-GB" sz="1200" dirty="0" smtClean="0"/>
              <a:t>… - I come from….</a:t>
            </a:r>
          </a:p>
          <a:p>
            <a:pPr marL="342900" indent="-342900">
              <a:buAutoNum type="arabicPeriod"/>
            </a:pPr>
            <a:r>
              <a:rPr lang="en-GB" sz="1200" dirty="0" err="1" smtClean="0"/>
              <a:t>Woher</a:t>
            </a:r>
            <a:r>
              <a:rPr lang="en-GB" sz="1200" dirty="0" smtClean="0"/>
              <a:t> </a:t>
            </a:r>
            <a:r>
              <a:rPr lang="en-GB" sz="1200" dirty="0" err="1" smtClean="0"/>
              <a:t>kommst</a:t>
            </a:r>
            <a:r>
              <a:rPr lang="en-GB" sz="1200" dirty="0" smtClean="0"/>
              <a:t> du? – Where do you come from? </a:t>
            </a:r>
            <a:endParaRPr lang="en-GB" sz="1200" dirty="0"/>
          </a:p>
          <a:p>
            <a:pPr marL="342900" indent="-342900" algn="ctr">
              <a:buAutoNum type="arabicPeriod"/>
            </a:pPr>
            <a:endParaRPr lang="en-GB" sz="1200" dirty="0"/>
          </a:p>
          <a:p>
            <a:pPr marL="342900" indent="-342900" algn="ctr">
              <a:buAutoNum type="arabicPeriod"/>
            </a:pPr>
            <a:endParaRPr lang="en-GB" sz="1200" dirty="0"/>
          </a:p>
        </p:txBody>
      </p:sp>
      <p:sp>
        <p:nvSpPr>
          <p:cNvPr id="5" name="Rectangle 4">
            <a:extLst>
              <a:ext uri="{FF2B5EF4-FFF2-40B4-BE49-F238E27FC236}">
                <a16:creationId xmlns="" xmlns:a16="http://schemas.microsoft.com/office/drawing/2014/main" id="{30C62FE1-DA10-4BB5-A6F5-39352995311B}"/>
              </a:ext>
            </a:extLst>
          </p:cNvPr>
          <p:cNvSpPr/>
          <p:nvPr/>
        </p:nvSpPr>
        <p:spPr>
          <a:xfrm>
            <a:off x="6892119" y="86564"/>
            <a:ext cx="5100706" cy="268916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342900" indent="-342900">
              <a:buAutoNum type="arabicPeriod"/>
            </a:pPr>
            <a:r>
              <a:rPr lang="en-GB" sz="1200" dirty="0" err="1" smtClean="0"/>
              <a:t>Schottland</a:t>
            </a:r>
            <a:r>
              <a:rPr lang="en-GB" sz="1200" dirty="0" smtClean="0"/>
              <a:t>- Scotland.</a:t>
            </a:r>
          </a:p>
          <a:p>
            <a:pPr marL="342900" indent="-342900">
              <a:buAutoNum type="arabicPeriod"/>
            </a:pPr>
            <a:r>
              <a:rPr lang="en-GB" sz="1200" dirty="0" err="1" smtClean="0"/>
              <a:t>Gro</a:t>
            </a:r>
            <a:r>
              <a:rPr lang="el-GR" sz="1200" dirty="0" smtClean="0"/>
              <a:t>β</a:t>
            </a:r>
            <a:r>
              <a:rPr lang="en-GB" sz="1200" dirty="0" err="1" smtClean="0"/>
              <a:t>britannien</a:t>
            </a:r>
            <a:r>
              <a:rPr lang="en-GB" sz="1200" dirty="0" smtClean="0"/>
              <a:t>  - Great </a:t>
            </a:r>
            <a:r>
              <a:rPr lang="en-GB" sz="1200" dirty="0" err="1"/>
              <a:t>B</a:t>
            </a:r>
            <a:r>
              <a:rPr lang="en-GB" sz="1200" dirty="0" err="1" smtClean="0"/>
              <a:t>ritian</a:t>
            </a:r>
            <a:r>
              <a:rPr lang="en-GB" sz="1200" dirty="0" smtClean="0"/>
              <a:t>.</a:t>
            </a:r>
          </a:p>
          <a:p>
            <a:pPr marL="342900" indent="-342900">
              <a:buAutoNum type="arabicPeriod"/>
            </a:pPr>
            <a:r>
              <a:rPr lang="en-GB" sz="1200" dirty="0" smtClean="0"/>
              <a:t>Deutschland- Germany.</a:t>
            </a:r>
          </a:p>
          <a:p>
            <a:pPr marL="342900" indent="-342900">
              <a:buAutoNum type="arabicPeriod"/>
            </a:pPr>
            <a:r>
              <a:rPr lang="en-GB" sz="1200" dirty="0" smtClean="0"/>
              <a:t>England- England.</a:t>
            </a:r>
          </a:p>
          <a:p>
            <a:pPr marL="342900" indent="-342900">
              <a:buAutoNum type="arabicPeriod"/>
            </a:pPr>
            <a:r>
              <a:rPr lang="en-GB" sz="1200" dirty="0" err="1" smtClean="0"/>
              <a:t>Frankreich</a:t>
            </a:r>
            <a:r>
              <a:rPr lang="en-GB" sz="1200" dirty="0" smtClean="0"/>
              <a:t>- France.</a:t>
            </a:r>
          </a:p>
          <a:p>
            <a:pPr marL="342900" indent="-342900">
              <a:buAutoNum type="arabicPeriod"/>
            </a:pPr>
            <a:r>
              <a:rPr lang="en-GB" sz="1200" dirty="0" err="1" smtClean="0"/>
              <a:t>Spanien</a:t>
            </a:r>
            <a:r>
              <a:rPr lang="en-GB" sz="1200" dirty="0" smtClean="0"/>
              <a:t>- Spain.</a:t>
            </a:r>
          </a:p>
          <a:p>
            <a:pPr marL="342900" indent="-342900">
              <a:buAutoNum type="arabicPeriod"/>
            </a:pPr>
            <a:r>
              <a:rPr lang="en-GB" sz="1200" dirty="0" err="1" smtClean="0"/>
              <a:t>Irland</a:t>
            </a:r>
            <a:r>
              <a:rPr lang="en-GB" sz="1200" dirty="0" smtClean="0"/>
              <a:t>- Republic of Ireland.</a:t>
            </a:r>
          </a:p>
          <a:p>
            <a:pPr marL="342900" indent="-342900">
              <a:buAutoNum type="arabicPeriod"/>
            </a:pPr>
            <a:r>
              <a:rPr lang="en-GB" sz="1200" dirty="0" err="1" smtClean="0"/>
              <a:t>Nordirland</a:t>
            </a:r>
            <a:r>
              <a:rPr lang="en-GB" sz="1200" dirty="0" smtClean="0"/>
              <a:t> – Northern Ireland.</a:t>
            </a:r>
          </a:p>
          <a:p>
            <a:pPr marL="342900" indent="-342900">
              <a:buAutoNum type="arabicPeriod"/>
            </a:pPr>
            <a:r>
              <a:rPr lang="en-GB" sz="1200" dirty="0" smtClean="0"/>
              <a:t>Wales- Wales.</a:t>
            </a:r>
          </a:p>
          <a:p>
            <a:pPr marL="342900" indent="-342900">
              <a:buAutoNum type="arabicPeriod"/>
            </a:pPr>
            <a:r>
              <a:rPr lang="en-GB" sz="1200" dirty="0" err="1" smtClean="0"/>
              <a:t>Polen</a:t>
            </a:r>
            <a:r>
              <a:rPr lang="en-GB" sz="1200" dirty="0" smtClean="0"/>
              <a:t>- Poland.</a:t>
            </a:r>
          </a:p>
          <a:p>
            <a:pPr marL="342900" indent="-342900">
              <a:buAutoNum type="arabicPeriod"/>
            </a:pPr>
            <a:r>
              <a:rPr lang="en-GB" sz="1200" dirty="0" err="1" smtClean="0"/>
              <a:t>Litauen</a:t>
            </a:r>
            <a:r>
              <a:rPr lang="en-GB" sz="1200" dirty="0" smtClean="0"/>
              <a:t> – Lithuania.</a:t>
            </a:r>
          </a:p>
          <a:p>
            <a:pPr marL="342900" indent="-342900">
              <a:buAutoNum type="arabicPeriod"/>
            </a:pPr>
            <a:r>
              <a:rPr lang="en-GB" sz="1200" dirty="0" smtClean="0"/>
              <a:t>Was </a:t>
            </a:r>
            <a:r>
              <a:rPr lang="en-GB" sz="1200" dirty="0" err="1" smtClean="0"/>
              <a:t>ist</a:t>
            </a:r>
            <a:r>
              <a:rPr lang="en-GB" sz="1200" dirty="0" smtClean="0"/>
              <a:t> die </a:t>
            </a:r>
            <a:r>
              <a:rPr lang="en-GB" sz="1200" dirty="0" err="1" smtClean="0"/>
              <a:t>Hauptstadt</a:t>
            </a:r>
            <a:r>
              <a:rPr lang="en-GB" sz="1200" dirty="0" smtClean="0"/>
              <a:t> von </a:t>
            </a:r>
            <a:r>
              <a:rPr lang="en-GB" sz="1200" dirty="0" err="1" smtClean="0"/>
              <a:t>Frankreich</a:t>
            </a:r>
            <a:r>
              <a:rPr lang="en-GB" sz="1200" dirty="0" smtClean="0"/>
              <a:t>?  - What is the capital of France? </a:t>
            </a:r>
          </a:p>
        </p:txBody>
      </p:sp>
      <p:sp>
        <p:nvSpPr>
          <p:cNvPr id="7" name="Rectangle: Rounded Corners 6">
            <a:extLst>
              <a:ext uri="{FF2B5EF4-FFF2-40B4-BE49-F238E27FC236}">
                <a16:creationId xmlns="" xmlns:a16="http://schemas.microsoft.com/office/drawing/2014/main" id="{B17FA90E-A3F0-4DB6-B966-CCAA1E6145C2}"/>
              </a:ext>
            </a:extLst>
          </p:cNvPr>
          <p:cNvSpPr/>
          <p:nvPr/>
        </p:nvSpPr>
        <p:spPr>
          <a:xfrm>
            <a:off x="4476465" y="524384"/>
            <a:ext cx="1884577" cy="2251344"/>
          </a:xfrm>
          <a:prstGeom prst="roundRect">
            <a:avLst/>
          </a:prstGeom>
          <a:solidFill>
            <a:srgbClr val="7030A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200" dirty="0" smtClean="0"/>
              <a:t>Exchanging </a:t>
            </a:r>
            <a:r>
              <a:rPr lang="en-GB" sz="1200" dirty="0"/>
              <a:t> </a:t>
            </a:r>
            <a:r>
              <a:rPr lang="en-GB" sz="1200" dirty="0" smtClean="0"/>
              <a:t>personal information </a:t>
            </a:r>
          </a:p>
          <a:p>
            <a:pPr algn="ctr"/>
            <a:endParaRPr lang="en-GB" sz="1200" dirty="0" smtClean="0"/>
          </a:p>
          <a:p>
            <a:pPr algn="ctr"/>
            <a:r>
              <a:rPr lang="en-GB" sz="1200" dirty="0" smtClean="0"/>
              <a:t>Greetings</a:t>
            </a:r>
          </a:p>
          <a:p>
            <a:pPr algn="ctr"/>
            <a:endParaRPr lang="en-GB" sz="1200" dirty="0" smtClean="0"/>
          </a:p>
          <a:p>
            <a:pPr algn="ctr"/>
            <a:r>
              <a:rPr lang="en-GB" sz="1200" dirty="0" smtClean="0"/>
              <a:t>Numbers 0-20</a:t>
            </a:r>
          </a:p>
          <a:p>
            <a:pPr algn="ctr"/>
            <a:endParaRPr lang="en-GB" sz="1200" dirty="0" smtClean="0"/>
          </a:p>
          <a:p>
            <a:pPr algn="ctr"/>
            <a:r>
              <a:rPr lang="en-GB" sz="1200" dirty="0" smtClean="0"/>
              <a:t>Countries</a:t>
            </a:r>
          </a:p>
          <a:p>
            <a:pPr algn="ctr"/>
            <a:endParaRPr lang="en-GB" sz="1200" dirty="0" smtClean="0"/>
          </a:p>
          <a:p>
            <a:pPr algn="ctr"/>
            <a:r>
              <a:rPr lang="en-GB" sz="1200" dirty="0" smtClean="0"/>
              <a:t>Days of the Week </a:t>
            </a:r>
          </a:p>
          <a:p>
            <a:pPr algn="ctr"/>
            <a:endParaRPr lang="en-GB" sz="1200" dirty="0" smtClean="0"/>
          </a:p>
          <a:p>
            <a:pPr algn="ctr"/>
            <a:endParaRPr lang="en-GB" sz="1200" dirty="0"/>
          </a:p>
        </p:txBody>
      </p:sp>
      <p:sp>
        <p:nvSpPr>
          <p:cNvPr id="8" name="Rectangle 7">
            <a:extLst>
              <a:ext uri="{FF2B5EF4-FFF2-40B4-BE49-F238E27FC236}">
                <a16:creationId xmlns="" xmlns:a16="http://schemas.microsoft.com/office/drawing/2014/main" id="{DDB77FFA-D160-4B72-9D9F-9D15EAFDFD0E}"/>
              </a:ext>
            </a:extLst>
          </p:cNvPr>
          <p:cNvSpPr/>
          <p:nvPr/>
        </p:nvSpPr>
        <p:spPr>
          <a:xfrm>
            <a:off x="0" y="2114858"/>
            <a:ext cx="4280453" cy="703892"/>
          </a:xfrm>
          <a:prstGeom prst="rect">
            <a:avLst/>
          </a:prstGeom>
          <a:solidFill>
            <a:schemeClr val="accent2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1100" b="1" dirty="0" err="1" smtClean="0">
                <a:solidFill>
                  <a:schemeClr val="tx1"/>
                </a:solidFill>
              </a:rPr>
              <a:t>Montag</a:t>
            </a:r>
            <a:r>
              <a:rPr lang="en-GB" sz="1100" b="1" dirty="0" smtClean="0">
                <a:solidFill>
                  <a:schemeClr val="tx1"/>
                </a:solidFill>
              </a:rPr>
              <a:t>- Monday, </a:t>
            </a:r>
            <a:r>
              <a:rPr lang="en-GB" sz="1100" b="1" dirty="0" err="1" smtClean="0">
                <a:solidFill>
                  <a:schemeClr val="tx1"/>
                </a:solidFill>
              </a:rPr>
              <a:t>Dienstag</a:t>
            </a:r>
            <a:r>
              <a:rPr lang="en-GB" sz="1100" b="1" dirty="0" smtClean="0">
                <a:solidFill>
                  <a:schemeClr val="tx1"/>
                </a:solidFill>
              </a:rPr>
              <a:t>- Tuesday, </a:t>
            </a:r>
            <a:r>
              <a:rPr lang="en-GB" sz="1100" b="1" dirty="0" err="1" smtClean="0">
                <a:solidFill>
                  <a:schemeClr val="tx1"/>
                </a:solidFill>
              </a:rPr>
              <a:t>Mittwoch</a:t>
            </a:r>
            <a:r>
              <a:rPr lang="en-GB" sz="1100" b="1" dirty="0" smtClean="0">
                <a:solidFill>
                  <a:schemeClr val="tx1"/>
                </a:solidFill>
              </a:rPr>
              <a:t>- Wednesday, </a:t>
            </a:r>
            <a:r>
              <a:rPr lang="en-GB" sz="1100" b="1" dirty="0" err="1" smtClean="0">
                <a:solidFill>
                  <a:schemeClr val="tx1"/>
                </a:solidFill>
              </a:rPr>
              <a:t>Donnerstag</a:t>
            </a:r>
            <a:r>
              <a:rPr lang="en-GB" sz="1100" b="1" dirty="0" smtClean="0">
                <a:solidFill>
                  <a:schemeClr val="tx1"/>
                </a:solidFill>
              </a:rPr>
              <a:t>- Thursday, </a:t>
            </a:r>
            <a:r>
              <a:rPr lang="en-GB" sz="1100" b="1" dirty="0" err="1" smtClean="0">
                <a:solidFill>
                  <a:schemeClr val="tx1"/>
                </a:solidFill>
              </a:rPr>
              <a:t>Freitag</a:t>
            </a:r>
            <a:r>
              <a:rPr lang="en-GB" sz="1100" b="1" dirty="0" smtClean="0">
                <a:solidFill>
                  <a:schemeClr val="tx1"/>
                </a:solidFill>
              </a:rPr>
              <a:t>- Friday, </a:t>
            </a:r>
            <a:r>
              <a:rPr lang="en-GB" sz="1100" b="1" dirty="0" err="1" smtClean="0">
                <a:solidFill>
                  <a:schemeClr val="tx1"/>
                </a:solidFill>
              </a:rPr>
              <a:t>Samstag</a:t>
            </a:r>
            <a:r>
              <a:rPr lang="en-GB" sz="1100" b="1" dirty="0" smtClean="0">
                <a:solidFill>
                  <a:schemeClr val="tx1"/>
                </a:solidFill>
              </a:rPr>
              <a:t>- Saturday, Sonntag- Sunday. </a:t>
            </a:r>
            <a:endParaRPr lang="en-GB" sz="1100" b="1" dirty="0">
              <a:solidFill>
                <a:schemeClr val="tx1"/>
              </a:solidFill>
            </a:endParaRPr>
          </a:p>
        </p:txBody>
      </p:sp>
      <p:graphicFrame>
        <p:nvGraphicFramePr>
          <p:cNvPr id="10" name="Table 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68513697"/>
              </p:ext>
            </p:extLst>
          </p:nvPr>
        </p:nvGraphicFramePr>
        <p:xfrm>
          <a:off x="545910" y="3057096"/>
          <a:ext cx="4612944" cy="3179931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863094"/>
                <a:gridCol w="595544"/>
                <a:gridCol w="915317"/>
                <a:gridCol w="2238989"/>
              </a:tblGrid>
              <a:tr h="281554">
                <a:tc>
                  <a:txBody>
                    <a:bodyPr/>
                    <a:lstStyle/>
                    <a:p>
                      <a:r>
                        <a:rPr lang="en-GB" sz="1200" b="0" dirty="0" smtClean="0"/>
                        <a:t>0</a:t>
                      </a:r>
                      <a:endParaRPr lang="en-GB" sz="1200" b="0" dirty="0"/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200" b="0" dirty="0" smtClean="0"/>
                        <a:t>null</a:t>
                      </a:r>
                      <a:endParaRPr lang="en-GB" sz="1200" b="0" dirty="0"/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200" b="0" dirty="0" smtClean="0"/>
                        <a:t>11</a:t>
                      </a:r>
                      <a:endParaRPr lang="en-GB" sz="1200" b="0" dirty="0"/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200" b="0" dirty="0" smtClean="0"/>
                        <a:t>elf</a:t>
                      </a:r>
                      <a:endParaRPr lang="en-GB" sz="1200" b="0" dirty="0"/>
                    </a:p>
                  </a:txBody>
                  <a:tcPr>
                    <a:solidFill>
                      <a:srgbClr val="FFFF00"/>
                    </a:solidFill>
                  </a:tcPr>
                </a:tc>
              </a:tr>
              <a:tr h="290432">
                <a:tc>
                  <a:txBody>
                    <a:bodyPr/>
                    <a:lstStyle/>
                    <a:p>
                      <a:r>
                        <a:rPr lang="en-GB" sz="1200" b="0" dirty="0" smtClean="0"/>
                        <a:t>1</a:t>
                      </a:r>
                      <a:endParaRPr lang="en-GB" sz="1200" b="0" dirty="0"/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200" b="0" dirty="0" err="1" smtClean="0"/>
                        <a:t>eins</a:t>
                      </a:r>
                      <a:endParaRPr lang="en-GB" sz="1200" b="0" dirty="0"/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200" b="0" dirty="0" smtClean="0"/>
                        <a:t>12</a:t>
                      </a:r>
                      <a:endParaRPr lang="en-GB" sz="1200" b="0" dirty="0"/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200" b="0" dirty="0" err="1" smtClean="0"/>
                        <a:t>zwölf</a:t>
                      </a:r>
                      <a:endParaRPr lang="en-GB" sz="1200" b="0" dirty="0"/>
                    </a:p>
                  </a:txBody>
                  <a:tcPr>
                    <a:solidFill>
                      <a:srgbClr val="FFFF00"/>
                    </a:solidFill>
                  </a:tcPr>
                </a:tc>
              </a:tr>
              <a:tr h="331031">
                <a:tc>
                  <a:txBody>
                    <a:bodyPr/>
                    <a:lstStyle/>
                    <a:p>
                      <a:r>
                        <a:rPr lang="en-GB" sz="1200" b="0" dirty="0" smtClean="0"/>
                        <a:t>2</a:t>
                      </a:r>
                      <a:endParaRPr lang="en-GB" sz="1200" b="0" dirty="0"/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200" b="0" dirty="0" err="1" smtClean="0"/>
                        <a:t>zwei</a:t>
                      </a:r>
                      <a:endParaRPr lang="en-GB" sz="1200" b="0" dirty="0"/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200" b="0" dirty="0" smtClean="0"/>
                        <a:t>13</a:t>
                      </a:r>
                      <a:endParaRPr lang="en-GB" sz="1200" b="0" dirty="0"/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200" b="0" dirty="0" err="1" smtClean="0"/>
                        <a:t>dreizehn</a:t>
                      </a:r>
                      <a:endParaRPr lang="en-GB" sz="1200" b="0" dirty="0"/>
                    </a:p>
                  </a:txBody>
                  <a:tcPr>
                    <a:solidFill>
                      <a:srgbClr val="FFFF00"/>
                    </a:solidFill>
                  </a:tcPr>
                </a:tc>
              </a:tr>
              <a:tr h="281554">
                <a:tc>
                  <a:txBody>
                    <a:bodyPr/>
                    <a:lstStyle/>
                    <a:p>
                      <a:r>
                        <a:rPr lang="en-GB" sz="1200" b="0" dirty="0" smtClean="0"/>
                        <a:t>3</a:t>
                      </a:r>
                      <a:endParaRPr lang="en-GB" sz="1200" b="0" dirty="0"/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200" b="0" dirty="0" err="1" smtClean="0"/>
                        <a:t>drei</a:t>
                      </a:r>
                      <a:endParaRPr lang="en-GB" sz="1200" b="0" dirty="0"/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200" b="0" dirty="0" smtClean="0"/>
                        <a:t>14</a:t>
                      </a:r>
                      <a:endParaRPr lang="en-GB" sz="1200" b="0" dirty="0"/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200" b="0" dirty="0" err="1" smtClean="0"/>
                        <a:t>vierzehn</a:t>
                      </a:r>
                      <a:endParaRPr lang="en-GB" sz="1200" b="0" dirty="0"/>
                    </a:p>
                  </a:txBody>
                  <a:tcPr>
                    <a:solidFill>
                      <a:srgbClr val="FFFF00"/>
                    </a:solidFill>
                  </a:tcPr>
                </a:tc>
              </a:tr>
              <a:tr h="281554">
                <a:tc>
                  <a:txBody>
                    <a:bodyPr/>
                    <a:lstStyle/>
                    <a:p>
                      <a:r>
                        <a:rPr lang="en-GB" sz="1200" b="0" dirty="0" smtClean="0"/>
                        <a:t>4</a:t>
                      </a:r>
                      <a:endParaRPr lang="en-GB" sz="1200" b="0" dirty="0"/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200" b="0" dirty="0" err="1" smtClean="0"/>
                        <a:t>vier</a:t>
                      </a:r>
                      <a:endParaRPr lang="en-GB" sz="1200" b="0" dirty="0"/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200" b="0" dirty="0" smtClean="0"/>
                        <a:t>15</a:t>
                      </a:r>
                      <a:endParaRPr lang="en-GB" sz="1200" b="0" dirty="0"/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200" b="0" dirty="0" err="1" smtClean="0"/>
                        <a:t>fünfzehn</a:t>
                      </a:r>
                      <a:endParaRPr lang="en-GB" sz="1200" b="0" dirty="0"/>
                    </a:p>
                  </a:txBody>
                  <a:tcPr>
                    <a:solidFill>
                      <a:srgbClr val="FFFF00"/>
                    </a:solidFill>
                  </a:tcPr>
                </a:tc>
              </a:tr>
              <a:tr h="281554">
                <a:tc>
                  <a:txBody>
                    <a:bodyPr/>
                    <a:lstStyle/>
                    <a:p>
                      <a:r>
                        <a:rPr lang="en-GB" sz="1200" b="0" dirty="0" smtClean="0"/>
                        <a:t>5</a:t>
                      </a:r>
                      <a:endParaRPr lang="en-GB" sz="1200" b="0" dirty="0"/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200" b="0" dirty="0" err="1" smtClean="0"/>
                        <a:t>fünf</a:t>
                      </a:r>
                      <a:endParaRPr lang="en-GB" sz="1200" b="0" dirty="0"/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200" b="0" dirty="0" smtClean="0"/>
                        <a:t>16</a:t>
                      </a:r>
                      <a:endParaRPr lang="en-GB" sz="1200" b="0" dirty="0"/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200" b="0" dirty="0" err="1" smtClean="0"/>
                        <a:t>sechzehn</a:t>
                      </a:r>
                      <a:r>
                        <a:rPr lang="en-GB" sz="1200" b="0" dirty="0" smtClean="0"/>
                        <a:t> </a:t>
                      </a:r>
                      <a:endParaRPr lang="en-GB" sz="1200" b="0" dirty="0"/>
                    </a:p>
                  </a:txBody>
                  <a:tcPr>
                    <a:solidFill>
                      <a:srgbClr val="FFFF00"/>
                    </a:solidFill>
                  </a:tcPr>
                </a:tc>
              </a:tr>
              <a:tr h="281554">
                <a:tc>
                  <a:txBody>
                    <a:bodyPr/>
                    <a:lstStyle/>
                    <a:p>
                      <a:r>
                        <a:rPr lang="en-GB" sz="1200" b="0" dirty="0" smtClean="0"/>
                        <a:t>6</a:t>
                      </a:r>
                      <a:endParaRPr lang="en-GB" sz="1200" b="0" dirty="0"/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200" b="0" dirty="0" err="1" smtClean="0"/>
                        <a:t>sechs</a:t>
                      </a:r>
                      <a:endParaRPr lang="en-GB" sz="1200" b="0" dirty="0"/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200" b="0" dirty="0" smtClean="0"/>
                        <a:t>17</a:t>
                      </a:r>
                      <a:endParaRPr lang="en-GB" sz="1200" b="0" dirty="0"/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200" b="0" dirty="0" err="1" smtClean="0"/>
                        <a:t>siebzehn</a:t>
                      </a:r>
                      <a:endParaRPr lang="en-GB" sz="1200" b="0" dirty="0"/>
                    </a:p>
                  </a:txBody>
                  <a:tcPr>
                    <a:solidFill>
                      <a:srgbClr val="FFFF00"/>
                    </a:solidFill>
                  </a:tcPr>
                </a:tc>
              </a:tr>
              <a:tr h="281554">
                <a:tc>
                  <a:txBody>
                    <a:bodyPr/>
                    <a:lstStyle/>
                    <a:p>
                      <a:r>
                        <a:rPr lang="en-GB" sz="1200" b="0" dirty="0" smtClean="0"/>
                        <a:t>7</a:t>
                      </a:r>
                      <a:endParaRPr lang="en-GB" sz="1200" b="0" dirty="0"/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200" b="0" dirty="0" err="1" smtClean="0"/>
                        <a:t>sieben</a:t>
                      </a:r>
                      <a:endParaRPr lang="en-GB" sz="1200" b="0" dirty="0"/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200" b="0" dirty="0" smtClean="0"/>
                        <a:t>18</a:t>
                      </a:r>
                      <a:endParaRPr lang="en-GB" sz="1200" b="0" dirty="0"/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200" b="0" dirty="0" err="1" smtClean="0"/>
                        <a:t>achtzehn</a:t>
                      </a:r>
                      <a:endParaRPr lang="en-GB" sz="1200" b="0" dirty="0"/>
                    </a:p>
                  </a:txBody>
                  <a:tcPr>
                    <a:solidFill>
                      <a:srgbClr val="FFFF00"/>
                    </a:solidFill>
                  </a:tcPr>
                </a:tc>
              </a:tr>
              <a:tr h="281554">
                <a:tc>
                  <a:txBody>
                    <a:bodyPr/>
                    <a:lstStyle/>
                    <a:p>
                      <a:r>
                        <a:rPr lang="en-GB" sz="1200" b="0" dirty="0" smtClean="0"/>
                        <a:t>8</a:t>
                      </a:r>
                      <a:endParaRPr lang="en-GB" sz="1200" b="0" dirty="0"/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200" b="0" dirty="0" err="1" smtClean="0"/>
                        <a:t>acht</a:t>
                      </a:r>
                      <a:endParaRPr lang="en-GB" sz="1200" b="0" dirty="0"/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200" b="0" dirty="0" smtClean="0"/>
                        <a:t>19</a:t>
                      </a:r>
                      <a:endParaRPr lang="en-GB" sz="1200" b="0" dirty="0"/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200" b="0" dirty="0" err="1" smtClean="0"/>
                        <a:t>neunzehn</a:t>
                      </a:r>
                      <a:endParaRPr lang="en-GB" sz="1200" b="0" dirty="0"/>
                    </a:p>
                  </a:txBody>
                  <a:tcPr>
                    <a:solidFill>
                      <a:srgbClr val="FFFF00"/>
                    </a:solidFill>
                  </a:tcPr>
                </a:tc>
              </a:tr>
              <a:tr h="301957">
                <a:tc>
                  <a:txBody>
                    <a:bodyPr/>
                    <a:lstStyle/>
                    <a:p>
                      <a:r>
                        <a:rPr lang="en-GB" sz="1200" b="0" dirty="0" smtClean="0"/>
                        <a:t>9</a:t>
                      </a:r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200" b="0" dirty="0" err="1" smtClean="0"/>
                        <a:t>neun</a:t>
                      </a:r>
                      <a:endParaRPr lang="en-GB" sz="1200" b="0" dirty="0"/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200" b="0" dirty="0" smtClean="0"/>
                        <a:t>20</a:t>
                      </a:r>
                      <a:endParaRPr lang="en-GB" sz="1200" b="0" dirty="0"/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200" b="0" dirty="0" err="1" smtClean="0"/>
                        <a:t>zwanzig</a:t>
                      </a:r>
                      <a:endParaRPr lang="en-GB" sz="1200" b="0" dirty="0"/>
                    </a:p>
                  </a:txBody>
                  <a:tcPr>
                    <a:solidFill>
                      <a:srgbClr val="FFFF00"/>
                    </a:solidFill>
                  </a:tcPr>
                </a:tc>
              </a:tr>
              <a:tr h="285633">
                <a:tc>
                  <a:txBody>
                    <a:bodyPr/>
                    <a:lstStyle/>
                    <a:p>
                      <a:r>
                        <a:rPr lang="en-GB" sz="1200" b="0" dirty="0" smtClean="0"/>
                        <a:t>10</a:t>
                      </a:r>
                      <a:endParaRPr lang="en-GB" sz="1200" b="0" dirty="0"/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200" b="0" dirty="0" err="1" smtClean="0"/>
                        <a:t>zehn</a:t>
                      </a:r>
                      <a:endParaRPr lang="en-GB" sz="1200" b="0" dirty="0"/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200" b="0" dirty="0"/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200" b="0" dirty="0"/>
                    </a:p>
                  </a:txBody>
                  <a:tcPr>
                    <a:solidFill>
                      <a:srgbClr val="FFFF00"/>
                    </a:solidFill>
                  </a:tcPr>
                </a:tc>
              </a:tr>
            </a:tbl>
          </a:graphicData>
        </a:graphic>
      </p:graphicFrame>
      <p:graphicFrame>
        <p:nvGraphicFramePr>
          <p:cNvPr id="9" name="Content Placeholder 3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4086752420"/>
              </p:ext>
            </p:extLst>
          </p:nvPr>
        </p:nvGraphicFramePr>
        <p:xfrm>
          <a:off x="5586287" y="3040768"/>
          <a:ext cx="6406538" cy="1722932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364708">
                  <a:extLst>
                    <a:ext uri="{9D8B030D-6E8A-4147-A177-3AD203B41FA5}">
                      <a16:colId xmlns="" xmlns:a16="http://schemas.microsoft.com/office/drawing/2014/main" val="20000"/>
                    </a:ext>
                  </a:extLst>
                </a:gridCol>
                <a:gridCol w="1224014">
                  <a:extLst>
                    <a:ext uri="{9D8B030D-6E8A-4147-A177-3AD203B41FA5}">
                      <a16:colId xmlns="" xmlns:a16="http://schemas.microsoft.com/office/drawing/2014/main" val="20001"/>
                    </a:ext>
                  </a:extLst>
                </a:gridCol>
                <a:gridCol w="1473958">
                  <a:extLst>
                    <a:ext uri="{9D8B030D-6E8A-4147-A177-3AD203B41FA5}">
                      <a16:colId xmlns="" xmlns:a16="http://schemas.microsoft.com/office/drawing/2014/main" val="20003"/>
                    </a:ext>
                  </a:extLst>
                </a:gridCol>
                <a:gridCol w="1009934">
                  <a:extLst>
                    <a:ext uri="{9D8B030D-6E8A-4147-A177-3AD203B41FA5}">
                      <a16:colId xmlns="" xmlns:a16="http://schemas.microsoft.com/office/drawing/2014/main" val="20004"/>
                    </a:ext>
                  </a:extLst>
                </a:gridCol>
                <a:gridCol w="1333924"/>
              </a:tblGrid>
              <a:tr h="386408">
                <a:tc>
                  <a:txBody>
                    <a:bodyPr/>
                    <a:lstStyle/>
                    <a:p>
                      <a:r>
                        <a:rPr lang="en-GB" sz="1100" b="1" dirty="0" smtClean="0">
                          <a:latin typeface="+mn-lt"/>
                        </a:rPr>
                        <a:t>Infinitive</a:t>
                      </a:r>
                      <a:endParaRPr lang="en-GB" sz="1100" b="1" dirty="0">
                        <a:latin typeface="+mn-lt"/>
                      </a:endParaRPr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100" b="1" dirty="0" smtClean="0">
                          <a:latin typeface="+mn-lt"/>
                        </a:rPr>
                        <a:t>English</a:t>
                      </a:r>
                      <a:endParaRPr lang="en-GB" sz="1100" b="1" dirty="0">
                        <a:latin typeface="+mn-lt"/>
                      </a:endParaRPr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100" b="1" dirty="0" smtClean="0">
                          <a:latin typeface="+mn-lt"/>
                        </a:rPr>
                        <a:t>Present: </a:t>
                      </a:r>
                      <a:r>
                        <a:rPr lang="en-GB" sz="1100" b="1" baseline="0" dirty="0" smtClean="0">
                          <a:latin typeface="+mn-lt"/>
                        </a:rPr>
                        <a:t> </a:t>
                      </a:r>
                      <a:r>
                        <a:rPr lang="en-GB" sz="1100" b="1" baseline="0" dirty="0" err="1" smtClean="0">
                          <a:latin typeface="+mn-lt"/>
                        </a:rPr>
                        <a:t>Ich</a:t>
                      </a:r>
                      <a:r>
                        <a:rPr lang="en-GB" sz="1100" b="1" baseline="0" dirty="0" smtClean="0">
                          <a:latin typeface="+mn-lt"/>
                        </a:rPr>
                        <a:t> form</a:t>
                      </a:r>
                      <a:endParaRPr lang="en-GB" sz="1100" b="1" dirty="0">
                        <a:latin typeface="+mn-lt"/>
                      </a:endParaRPr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100" b="1" dirty="0" smtClean="0">
                          <a:latin typeface="+mn-lt"/>
                        </a:rPr>
                        <a:t>du form</a:t>
                      </a:r>
                      <a:r>
                        <a:rPr lang="en-GB" sz="1100" b="1" baseline="0" dirty="0" smtClean="0">
                          <a:latin typeface="+mn-lt"/>
                        </a:rPr>
                        <a:t> </a:t>
                      </a:r>
                      <a:endParaRPr lang="en-GB" sz="1100" b="1" dirty="0">
                        <a:latin typeface="+mn-lt"/>
                      </a:endParaRPr>
                    </a:p>
                  </a:txBody>
                  <a:tcPr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100" b="1" dirty="0" err="1" smtClean="0">
                          <a:latin typeface="+mn-lt"/>
                        </a:rPr>
                        <a:t>er</a:t>
                      </a:r>
                      <a:r>
                        <a:rPr lang="en-GB" sz="1100" b="1" dirty="0" smtClean="0">
                          <a:latin typeface="+mn-lt"/>
                        </a:rPr>
                        <a:t>/</a:t>
                      </a:r>
                      <a:r>
                        <a:rPr lang="en-GB" sz="1100" b="1" dirty="0" err="1" smtClean="0">
                          <a:latin typeface="+mn-lt"/>
                        </a:rPr>
                        <a:t>sie</a:t>
                      </a:r>
                      <a:r>
                        <a:rPr lang="en-GB" sz="1100" b="1" dirty="0" smtClean="0">
                          <a:latin typeface="+mn-lt"/>
                        </a:rPr>
                        <a:t>/</a:t>
                      </a:r>
                      <a:r>
                        <a:rPr lang="en-GB" sz="1100" b="1" dirty="0" err="1" smtClean="0">
                          <a:latin typeface="+mn-lt"/>
                        </a:rPr>
                        <a:t>es</a:t>
                      </a:r>
                      <a:r>
                        <a:rPr lang="en-GB" sz="1100" b="1" dirty="0" smtClean="0">
                          <a:latin typeface="+mn-lt"/>
                        </a:rPr>
                        <a:t> form</a:t>
                      </a:r>
                      <a:endParaRPr lang="en-GB" sz="1100" b="1" dirty="0">
                        <a:latin typeface="+mn-lt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rgbClr val="FFFF00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0"/>
                  </a:ext>
                </a:extLst>
              </a:tr>
              <a:tr h="234605">
                <a:tc>
                  <a:txBody>
                    <a:bodyPr/>
                    <a:lstStyle/>
                    <a:p>
                      <a:r>
                        <a:rPr lang="en-GB" sz="1100" b="0" dirty="0" err="1" smtClean="0">
                          <a:latin typeface="+mn-lt"/>
                        </a:rPr>
                        <a:t>haben</a:t>
                      </a:r>
                      <a:endParaRPr lang="en-GB" sz="1100" b="0" dirty="0">
                        <a:latin typeface="+mn-lt"/>
                      </a:endParaRPr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100" b="0" dirty="0" smtClean="0">
                          <a:latin typeface="+mn-lt"/>
                        </a:rPr>
                        <a:t>to have</a:t>
                      </a:r>
                      <a:endParaRPr lang="en-GB" sz="1100" b="0" dirty="0">
                        <a:latin typeface="+mn-lt"/>
                      </a:endParaRPr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100" b="0" dirty="0" err="1" smtClean="0">
                          <a:latin typeface="+mn-lt"/>
                        </a:rPr>
                        <a:t>Ich</a:t>
                      </a:r>
                      <a:r>
                        <a:rPr lang="en-GB" sz="1100" b="0" dirty="0" smtClean="0">
                          <a:latin typeface="+mn-lt"/>
                        </a:rPr>
                        <a:t> </a:t>
                      </a:r>
                      <a:r>
                        <a:rPr lang="en-GB" sz="1100" b="0" dirty="0" err="1" smtClean="0">
                          <a:latin typeface="+mn-lt"/>
                        </a:rPr>
                        <a:t>habe</a:t>
                      </a:r>
                      <a:endParaRPr lang="en-GB" sz="1100" b="0" dirty="0">
                        <a:latin typeface="+mn-lt"/>
                      </a:endParaRPr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100" b="0" dirty="0" smtClean="0">
                          <a:latin typeface="+mn-lt"/>
                        </a:rPr>
                        <a:t>du hast</a:t>
                      </a:r>
                      <a:endParaRPr lang="en-GB" sz="1100" b="0" dirty="0">
                        <a:latin typeface="+mn-lt"/>
                      </a:endParaRPr>
                    </a:p>
                  </a:txBody>
                  <a:tcPr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100" b="0" dirty="0" err="1" smtClean="0">
                          <a:latin typeface="+mn-lt"/>
                        </a:rPr>
                        <a:t>er</a:t>
                      </a:r>
                      <a:r>
                        <a:rPr lang="en-GB" sz="1100" b="0" dirty="0" smtClean="0">
                          <a:latin typeface="+mn-lt"/>
                        </a:rPr>
                        <a:t>/</a:t>
                      </a:r>
                      <a:r>
                        <a:rPr lang="en-GB" sz="1100" b="0" dirty="0" err="1" smtClean="0">
                          <a:latin typeface="+mn-lt"/>
                        </a:rPr>
                        <a:t>sie</a:t>
                      </a:r>
                      <a:r>
                        <a:rPr lang="en-GB" sz="1100" b="0" dirty="0" smtClean="0">
                          <a:latin typeface="+mn-lt"/>
                        </a:rPr>
                        <a:t>/</a:t>
                      </a:r>
                      <a:r>
                        <a:rPr lang="en-GB" sz="1100" b="0" dirty="0" err="1" smtClean="0">
                          <a:latin typeface="+mn-lt"/>
                        </a:rPr>
                        <a:t>es</a:t>
                      </a:r>
                      <a:r>
                        <a:rPr lang="en-GB" sz="1100" b="0" dirty="0" smtClean="0">
                          <a:latin typeface="+mn-lt"/>
                        </a:rPr>
                        <a:t> hat</a:t>
                      </a:r>
                      <a:endParaRPr lang="en-GB" sz="1100" b="0" dirty="0">
                        <a:latin typeface="+mn-lt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solidFill>
                      <a:srgbClr val="FFFF00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1"/>
                  </a:ext>
                </a:extLst>
              </a:tr>
              <a:tr h="234605">
                <a:tc>
                  <a:txBody>
                    <a:bodyPr/>
                    <a:lstStyle/>
                    <a:p>
                      <a:r>
                        <a:rPr lang="en-GB" sz="1100" b="0" dirty="0" err="1" smtClean="0">
                          <a:latin typeface="+mn-lt"/>
                        </a:rPr>
                        <a:t>sein</a:t>
                      </a:r>
                      <a:r>
                        <a:rPr lang="en-GB" sz="1100" b="0" baseline="0" dirty="0" smtClean="0">
                          <a:latin typeface="+mn-lt"/>
                        </a:rPr>
                        <a:t>  (irregular)</a:t>
                      </a:r>
                      <a:endParaRPr lang="en-GB" sz="1100" b="0" dirty="0">
                        <a:latin typeface="+mn-lt"/>
                      </a:endParaRPr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100" b="0" dirty="0" smtClean="0">
                          <a:latin typeface="+mn-lt"/>
                        </a:rPr>
                        <a:t>to be</a:t>
                      </a:r>
                      <a:endParaRPr lang="en-GB" sz="1100" b="0" dirty="0">
                        <a:latin typeface="+mn-lt"/>
                      </a:endParaRPr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100" b="0" dirty="0" err="1" smtClean="0">
                          <a:latin typeface="+mn-lt"/>
                        </a:rPr>
                        <a:t>Ich</a:t>
                      </a:r>
                      <a:r>
                        <a:rPr lang="en-GB" sz="1100" b="0" dirty="0" smtClean="0">
                          <a:latin typeface="+mn-lt"/>
                        </a:rPr>
                        <a:t> bin</a:t>
                      </a:r>
                      <a:endParaRPr lang="en-GB" sz="1100" b="0" dirty="0">
                        <a:latin typeface="+mn-lt"/>
                      </a:endParaRPr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100" b="0" dirty="0" smtClean="0">
                          <a:latin typeface="+mn-lt"/>
                        </a:rPr>
                        <a:t>du </a:t>
                      </a:r>
                      <a:r>
                        <a:rPr lang="en-GB" sz="1100" b="0" dirty="0" err="1" smtClean="0">
                          <a:latin typeface="+mn-lt"/>
                        </a:rPr>
                        <a:t>bist</a:t>
                      </a:r>
                      <a:endParaRPr lang="en-GB" sz="1100" b="0" dirty="0">
                        <a:latin typeface="+mn-lt"/>
                      </a:endParaRPr>
                    </a:p>
                  </a:txBody>
                  <a:tcPr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100" b="0" dirty="0" err="1" smtClean="0">
                          <a:latin typeface="+mn-lt"/>
                        </a:rPr>
                        <a:t>er</a:t>
                      </a:r>
                      <a:r>
                        <a:rPr lang="en-GB" sz="1100" b="0" dirty="0" smtClean="0">
                          <a:latin typeface="+mn-lt"/>
                        </a:rPr>
                        <a:t>/</a:t>
                      </a:r>
                      <a:r>
                        <a:rPr lang="en-GB" sz="1100" b="0" dirty="0" err="1" smtClean="0">
                          <a:latin typeface="+mn-lt"/>
                        </a:rPr>
                        <a:t>sie</a:t>
                      </a:r>
                      <a:r>
                        <a:rPr lang="en-GB" sz="1100" b="0" dirty="0" smtClean="0">
                          <a:latin typeface="+mn-lt"/>
                        </a:rPr>
                        <a:t>/</a:t>
                      </a:r>
                      <a:r>
                        <a:rPr lang="en-GB" sz="1100" b="0" dirty="0" err="1" smtClean="0">
                          <a:latin typeface="+mn-lt"/>
                        </a:rPr>
                        <a:t>es</a:t>
                      </a:r>
                      <a:r>
                        <a:rPr lang="en-GB" sz="1100" b="0" dirty="0" smtClean="0">
                          <a:latin typeface="+mn-lt"/>
                        </a:rPr>
                        <a:t> </a:t>
                      </a:r>
                      <a:r>
                        <a:rPr lang="en-GB" sz="1100" b="0" dirty="0" err="1" smtClean="0">
                          <a:latin typeface="+mn-lt"/>
                        </a:rPr>
                        <a:t>ist</a:t>
                      </a:r>
                      <a:endParaRPr lang="en-GB" sz="1100" b="0" dirty="0">
                        <a:latin typeface="+mn-lt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solidFill>
                      <a:srgbClr val="FFFF00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739992660"/>
                  </a:ext>
                </a:extLst>
              </a:tr>
              <a:tr h="234605">
                <a:tc>
                  <a:txBody>
                    <a:bodyPr/>
                    <a:lstStyle/>
                    <a:p>
                      <a:r>
                        <a:rPr lang="en-GB" sz="1100" b="0" dirty="0" err="1" smtClean="0">
                          <a:latin typeface="+mn-lt"/>
                        </a:rPr>
                        <a:t>hei</a:t>
                      </a:r>
                      <a:r>
                        <a:rPr lang="el-GR" sz="1100" b="0" dirty="0" smtClean="0">
                          <a:latin typeface="+mn-lt"/>
                        </a:rPr>
                        <a:t>β</a:t>
                      </a:r>
                      <a:r>
                        <a:rPr lang="en-GB" sz="1100" b="0" dirty="0" smtClean="0">
                          <a:latin typeface="+mn-lt"/>
                        </a:rPr>
                        <a:t>en</a:t>
                      </a:r>
                      <a:endParaRPr lang="en-GB" sz="1100" b="0" dirty="0">
                        <a:latin typeface="+mn-lt"/>
                      </a:endParaRPr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100" b="0" dirty="0" smtClean="0">
                          <a:latin typeface="+mn-lt"/>
                        </a:rPr>
                        <a:t>to be called</a:t>
                      </a:r>
                      <a:endParaRPr lang="en-GB" sz="1100" b="0" dirty="0">
                        <a:latin typeface="+mn-lt"/>
                      </a:endParaRPr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100" b="0" dirty="0" err="1" smtClean="0">
                          <a:latin typeface="+mn-lt"/>
                        </a:rPr>
                        <a:t>Ich</a:t>
                      </a:r>
                      <a:r>
                        <a:rPr lang="en-GB" sz="1100" b="0" dirty="0" smtClean="0">
                          <a:latin typeface="+mn-lt"/>
                        </a:rPr>
                        <a:t> </a:t>
                      </a:r>
                      <a:r>
                        <a:rPr lang="en-GB" sz="1100" b="0" dirty="0" err="1" smtClean="0">
                          <a:latin typeface="+mn-lt"/>
                        </a:rPr>
                        <a:t>hei</a:t>
                      </a:r>
                      <a:r>
                        <a:rPr lang="el-GR" sz="1100" b="0" dirty="0" smtClean="0">
                          <a:latin typeface="+mn-lt"/>
                        </a:rPr>
                        <a:t>β</a:t>
                      </a:r>
                      <a:r>
                        <a:rPr lang="en-GB" sz="1100" b="0" dirty="0" smtClean="0">
                          <a:latin typeface="+mn-lt"/>
                        </a:rPr>
                        <a:t>e</a:t>
                      </a:r>
                      <a:endParaRPr lang="en-GB" sz="1100" b="0" dirty="0">
                        <a:latin typeface="+mn-lt"/>
                      </a:endParaRPr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100" b="0" dirty="0" smtClean="0">
                          <a:latin typeface="+mn-lt"/>
                        </a:rPr>
                        <a:t>du </a:t>
                      </a:r>
                      <a:r>
                        <a:rPr lang="en-GB" sz="1100" b="0" dirty="0" err="1" smtClean="0">
                          <a:latin typeface="+mn-lt"/>
                        </a:rPr>
                        <a:t>hei</a:t>
                      </a:r>
                      <a:r>
                        <a:rPr lang="el-GR" sz="1100" b="0" dirty="0" smtClean="0">
                          <a:latin typeface="+mn-lt"/>
                        </a:rPr>
                        <a:t>β</a:t>
                      </a:r>
                      <a:r>
                        <a:rPr lang="en-GB" sz="1100" b="0" dirty="0" smtClean="0">
                          <a:latin typeface="+mn-lt"/>
                        </a:rPr>
                        <a:t>t</a:t>
                      </a:r>
                      <a:endParaRPr lang="en-GB" sz="1100" b="0" dirty="0">
                        <a:latin typeface="+mn-lt"/>
                      </a:endParaRPr>
                    </a:p>
                  </a:txBody>
                  <a:tcPr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100" b="0" dirty="0" err="1" smtClean="0">
                          <a:latin typeface="+mn-lt"/>
                        </a:rPr>
                        <a:t>er</a:t>
                      </a:r>
                      <a:r>
                        <a:rPr lang="en-GB" sz="1100" b="0" dirty="0" smtClean="0">
                          <a:latin typeface="+mn-lt"/>
                        </a:rPr>
                        <a:t>/</a:t>
                      </a:r>
                      <a:r>
                        <a:rPr lang="en-GB" sz="1100" b="0" dirty="0" err="1" smtClean="0">
                          <a:latin typeface="+mn-lt"/>
                        </a:rPr>
                        <a:t>sie</a:t>
                      </a:r>
                      <a:r>
                        <a:rPr lang="en-GB" sz="1100" b="0" dirty="0" smtClean="0">
                          <a:latin typeface="+mn-lt"/>
                        </a:rPr>
                        <a:t>/</a:t>
                      </a:r>
                      <a:r>
                        <a:rPr lang="en-GB" sz="1100" b="0" dirty="0" err="1" smtClean="0">
                          <a:latin typeface="+mn-lt"/>
                        </a:rPr>
                        <a:t>es</a:t>
                      </a:r>
                      <a:r>
                        <a:rPr lang="en-GB" sz="1100" b="0" baseline="0" dirty="0" smtClean="0">
                          <a:latin typeface="+mn-lt"/>
                        </a:rPr>
                        <a:t> </a:t>
                      </a:r>
                      <a:r>
                        <a:rPr lang="en-GB" sz="1100" b="0" baseline="0" dirty="0" err="1" smtClean="0">
                          <a:latin typeface="+mn-lt"/>
                        </a:rPr>
                        <a:t>hei</a:t>
                      </a:r>
                      <a:r>
                        <a:rPr lang="el-GR" sz="1100" b="0" baseline="0" dirty="0" smtClean="0">
                          <a:latin typeface="+mn-lt"/>
                        </a:rPr>
                        <a:t>β</a:t>
                      </a:r>
                      <a:r>
                        <a:rPr lang="en-GB" sz="1100" b="0" baseline="0" dirty="0" smtClean="0">
                          <a:latin typeface="+mn-lt"/>
                        </a:rPr>
                        <a:t>t</a:t>
                      </a:r>
                      <a:endParaRPr lang="en-GB" sz="1100" b="0" dirty="0">
                        <a:latin typeface="+mn-lt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solidFill>
                      <a:srgbClr val="FFFF00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79909641"/>
                  </a:ext>
                </a:extLst>
              </a:tr>
              <a:tr h="234605">
                <a:tc>
                  <a:txBody>
                    <a:bodyPr/>
                    <a:lstStyle/>
                    <a:p>
                      <a:r>
                        <a:rPr lang="en-GB" sz="1100" b="0" dirty="0" err="1" smtClean="0">
                          <a:latin typeface="+mn-lt"/>
                        </a:rPr>
                        <a:t>Kommen</a:t>
                      </a:r>
                      <a:r>
                        <a:rPr lang="en-GB" sz="1100" b="0" dirty="0" smtClean="0">
                          <a:latin typeface="+mn-lt"/>
                        </a:rPr>
                        <a:t>  (</a:t>
                      </a:r>
                      <a:r>
                        <a:rPr lang="en-GB" sz="1100" b="0" dirty="0" err="1" smtClean="0">
                          <a:latin typeface="+mn-lt"/>
                        </a:rPr>
                        <a:t>aus</a:t>
                      </a:r>
                      <a:r>
                        <a:rPr lang="en-GB" sz="1100" b="0" dirty="0" smtClean="0">
                          <a:latin typeface="+mn-lt"/>
                        </a:rPr>
                        <a:t>)</a:t>
                      </a:r>
                      <a:endParaRPr lang="en-GB" sz="1100" b="0" dirty="0">
                        <a:latin typeface="+mn-lt"/>
                      </a:endParaRPr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100" b="0" dirty="0" smtClean="0">
                          <a:latin typeface="+mn-lt"/>
                        </a:rPr>
                        <a:t>to come from</a:t>
                      </a:r>
                      <a:endParaRPr lang="en-GB" sz="1100" b="0" dirty="0">
                        <a:latin typeface="+mn-lt"/>
                      </a:endParaRPr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100" b="0" dirty="0" err="1" smtClean="0">
                          <a:latin typeface="+mn-lt"/>
                        </a:rPr>
                        <a:t>Ich</a:t>
                      </a:r>
                      <a:r>
                        <a:rPr lang="en-GB" sz="1100" b="0" dirty="0" smtClean="0">
                          <a:latin typeface="+mn-lt"/>
                        </a:rPr>
                        <a:t> </a:t>
                      </a:r>
                      <a:r>
                        <a:rPr lang="en-GB" sz="1100" b="0" dirty="0" err="1" smtClean="0">
                          <a:latin typeface="+mn-lt"/>
                        </a:rPr>
                        <a:t>komme</a:t>
                      </a:r>
                      <a:endParaRPr lang="en-GB" sz="1100" b="0" dirty="0">
                        <a:latin typeface="+mn-lt"/>
                      </a:endParaRPr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100" b="0" dirty="0" smtClean="0">
                          <a:latin typeface="+mn-lt"/>
                        </a:rPr>
                        <a:t>du </a:t>
                      </a:r>
                      <a:r>
                        <a:rPr lang="en-GB" sz="1100" b="0" dirty="0" err="1" smtClean="0">
                          <a:latin typeface="+mn-lt"/>
                        </a:rPr>
                        <a:t>kommst</a:t>
                      </a:r>
                      <a:r>
                        <a:rPr lang="en-GB" sz="1100" b="0" dirty="0" smtClean="0">
                          <a:latin typeface="+mn-lt"/>
                        </a:rPr>
                        <a:t> </a:t>
                      </a:r>
                      <a:endParaRPr lang="en-GB" sz="1100" b="0" dirty="0">
                        <a:latin typeface="+mn-lt"/>
                      </a:endParaRPr>
                    </a:p>
                  </a:txBody>
                  <a:tcPr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100" b="0" dirty="0" err="1" smtClean="0">
                          <a:latin typeface="+mn-lt"/>
                        </a:rPr>
                        <a:t>er</a:t>
                      </a:r>
                      <a:r>
                        <a:rPr lang="en-GB" sz="1100" b="0" dirty="0" smtClean="0">
                          <a:latin typeface="+mn-lt"/>
                        </a:rPr>
                        <a:t>/</a:t>
                      </a:r>
                      <a:r>
                        <a:rPr lang="en-GB" sz="1100" b="0" dirty="0" err="1" smtClean="0">
                          <a:latin typeface="+mn-lt"/>
                        </a:rPr>
                        <a:t>sie</a:t>
                      </a:r>
                      <a:r>
                        <a:rPr lang="en-GB" sz="1100" b="0" dirty="0" smtClean="0">
                          <a:latin typeface="+mn-lt"/>
                        </a:rPr>
                        <a:t>/</a:t>
                      </a:r>
                      <a:r>
                        <a:rPr lang="en-GB" sz="1100" b="0" dirty="0" err="1" smtClean="0">
                          <a:latin typeface="+mn-lt"/>
                        </a:rPr>
                        <a:t>es</a:t>
                      </a:r>
                      <a:r>
                        <a:rPr lang="en-GB" sz="1100" b="0" dirty="0" smtClean="0">
                          <a:latin typeface="+mn-lt"/>
                        </a:rPr>
                        <a:t> </a:t>
                      </a:r>
                      <a:r>
                        <a:rPr lang="en-GB" sz="1100" b="0" dirty="0" err="1" smtClean="0">
                          <a:latin typeface="+mn-lt"/>
                        </a:rPr>
                        <a:t>kommt</a:t>
                      </a:r>
                      <a:endParaRPr lang="en-GB" sz="1100" b="0" dirty="0">
                        <a:latin typeface="+mn-lt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solidFill>
                      <a:srgbClr val="FFFF00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4284809626"/>
                  </a:ext>
                </a:extLst>
              </a:tr>
              <a:tr h="300204">
                <a:tc>
                  <a:txBody>
                    <a:bodyPr/>
                    <a:lstStyle/>
                    <a:p>
                      <a:r>
                        <a:rPr lang="en-GB" sz="1100" b="0" dirty="0" err="1" smtClean="0">
                          <a:latin typeface="+mn-lt"/>
                        </a:rPr>
                        <a:t>wohnen</a:t>
                      </a:r>
                      <a:endParaRPr lang="en-GB" sz="1100" b="0" dirty="0">
                        <a:latin typeface="+mn-lt"/>
                      </a:endParaRPr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100" b="0" dirty="0" smtClean="0">
                          <a:latin typeface="+mn-lt"/>
                        </a:rPr>
                        <a:t>to live</a:t>
                      </a:r>
                      <a:endParaRPr lang="en-GB" sz="1100" b="0" dirty="0">
                        <a:latin typeface="+mn-lt"/>
                      </a:endParaRPr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100" b="0" dirty="0" err="1" smtClean="0">
                          <a:latin typeface="+mn-lt"/>
                        </a:rPr>
                        <a:t>Ich</a:t>
                      </a:r>
                      <a:r>
                        <a:rPr lang="en-GB" sz="1100" b="0" dirty="0" smtClean="0">
                          <a:latin typeface="+mn-lt"/>
                        </a:rPr>
                        <a:t> </a:t>
                      </a:r>
                      <a:r>
                        <a:rPr lang="en-GB" sz="1100" b="0" dirty="0" err="1" smtClean="0">
                          <a:latin typeface="+mn-lt"/>
                        </a:rPr>
                        <a:t>wohne</a:t>
                      </a:r>
                      <a:endParaRPr lang="en-GB" sz="1100" b="0" dirty="0">
                        <a:latin typeface="+mn-lt"/>
                      </a:endParaRPr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100" b="0" dirty="0" smtClean="0">
                          <a:latin typeface="+mn-lt"/>
                        </a:rPr>
                        <a:t>du </a:t>
                      </a:r>
                      <a:r>
                        <a:rPr lang="en-GB" sz="1100" b="0" dirty="0" err="1" smtClean="0">
                          <a:latin typeface="+mn-lt"/>
                        </a:rPr>
                        <a:t>wohnst</a:t>
                      </a:r>
                      <a:endParaRPr lang="en-GB" sz="1100" b="0" dirty="0">
                        <a:latin typeface="+mn-lt"/>
                      </a:endParaRPr>
                    </a:p>
                  </a:txBody>
                  <a:tcPr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100" b="0" dirty="0" err="1" smtClean="0">
                          <a:latin typeface="+mn-lt"/>
                        </a:rPr>
                        <a:t>er</a:t>
                      </a:r>
                      <a:r>
                        <a:rPr lang="en-GB" sz="1100" b="0" dirty="0" smtClean="0">
                          <a:latin typeface="+mn-lt"/>
                        </a:rPr>
                        <a:t>/</a:t>
                      </a:r>
                      <a:r>
                        <a:rPr lang="en-GB" sz="1100" b="0" dirty="0" err="1" smtClean="0">
                          <a:latin typeface="+mn-lt"/>
                        </a:rPr>
                        <a:t>sie</a:t>
                      </a:r>
                      <a:r>
                        <a:rPr lang="en-GB" sz="1100" b="0" dirty="0" smtClean="0">
                          <a:latin typeface="+mn-lt"/>
                        </a:rPr>
                        <a:t>/</a:t>
                      </a:r>
                      <a:r>
                        <a:rPr lang="en-GB" sz="1100" b="0" dirty="0" err="1" smtClean="0">
                          <a:latin typeface="+mn-lt"/>
                        </a:rPr>
                        <a:t>es</a:t>
                      </a:r>
                      <a:r>
                        <a:rPr lang="en-GB" sz="1100" b="0" baseline="0" dirty="0" smtClean="0">
                          <a:latin typeface="+mn-lt"/>
                        </a:rPr>
                        <a:t> </a:t>
                      </a:r>
                      <a:r>
                        <a:rPr lang="en-GB" sz="1100" b="0" baseline="0" dirty="0" err="1" smtClean="0">
                          <a:latin typeface="+mn-lt"/>
                        </a:rPr>
                        <a:t>wohnt</a:t>
                      </a:r>
                      <a:endParaRPr lang="en-GB" sz="1100" b="0" dirty="0">
                        <a:latin typeface="+mn-lt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solidFill>
                      <a:srgbClr val="FFFF00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2"/>
                  </a:ext>
                </a:extLst>
              </a:tr>
            </a:tbl>
          </a:graphicData>
        </a:graphic>
      </p:graphicFrame>
      <p:sp>
        <p:nvSpPr>
          <p:cNvPr id="11" name="Rectangle 10">
            <a:extLst>
              <a:ext uri="{FF2B5EF4-FFF2-40B4-BE49-F238E27FC236}">
                <a16:creationId xmlns="" xmlns:a16="http://schemas.microsoft.com/office/drawing/2014/main" id="{30C62FE1-DA10-4BB5-A6F5-39352995311B}"/>
              </a:ext>
            </a:extLst>
          </p:cNvPr>
          <p:cNvSpPr/>
          <p:nvPr/>
        </p:nvSpPr>
        <p:spPr>
          <a:xfrm>
            <a:off x="5586286" y="4921873"/>
            <a:ext cx="6406539" cy="121962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r>
              <a:rPr lang="en-GB" sz="1200" dirty="0" smtClean="0"/>
              <a:t>Hallo! – Hello! (informal)                                 </a:t>
            </a:r>
            <a:r>
              <a:rPr lang="en-GB" sz="1200" dirty="0" err="1" smtClean="0"/>
              <a:t>Tschüss</a:t>
            </a:r>
            <a:r>
              <a:rPr lang="en-GB" sz="1200" dirty="0" smtClean="0"/>
              <a:t> -  bye!  (informal)</a:t>
            </a:r>
          </a:p>
          <a:p>
            <a:pPr lvl="0"/>
            <a:r>
              <a:rPr lang="en-GB" sz="1200" dirty="0" smtClean="0"/>
              <a:t>Tag! – Hello!  (informal)                                    Auf </a:t>
            </a:r>
            <a:r>
              <a:rPr lang="en-GB" sz="1200" dirty="0" err="1" smtClean="0"/>
              <a:t>wiedersehen</a:t>
            </a:r>
            <a:r>
              <a:rPr lang="en-GB" sz="1200" dirty="0" smtClean="0"/>
              <a:t>! – Goodbye (formal)</a:t>
            </a:r>
          </a:p>
          <a:p>
            <a:pPr lvl="0"/>
            <a:r>
              <a:rPr lang="en-GB" sz="1200" dirty="0" err="1" smtClean="0"/>
              <a:t>Guten</a:t>
            </a:r>
            <a:r>
              <a:rPr lang="en-GB" sz="1200" dirty="0" smtClean="0"/>
              <a:t> Tag! – Hello (formal)                              Auf </a:t>
            </a:r>
            <a:r>
              <a:rPr lang="en-GB" sz="1200" dirty="0" err="1" smtClean="0"/>
              <a:t>wiederhören</a:t>
            </a:r>
            <a:r>
              <a:rPr lang="en-GB" sz="1200" dirty="0" smtClean="0"/>
              <a:t>! – Goodbye  (on  phone- formal)</a:t>
            </a:r>
          </a:p>
          <a:p>
            <a:pPr lvl="0"/>
            <a:r>
              <a:rPr lang="en-GB" sz="1200" dirty="0" err="1" smtClean="0"/>
              <a:t>Guten</a:t>
            </a:r>
            <a:r>
              <a:rPr lang="en-GB" sz="1200" dirty="0" smtClean="0"/>
              <a:t> </a:t>
            </a:r>
            <a:r>
              <a:rPr lang="en-GB" sz="1200" dirty="0" err="1" smtClean="0"/>
              <a:t>Morgen</a:t>
            </a:r>
            <a:r>
              <a:rPr lang="en-GB" sz="1200" dirty="0" smtClean="0"/>
              <a:t>! – Good morning (formal)</a:t>
            </a:r>
          </a:p>
          <a:p>
            <a:pPr lvl="0"/>
            <a:r>
              <a:rPr lang="en-GB" sz="1200" dirty="0" err="1" smtClean="0"/>
              <a:t>Guten</a:t>
            </a:r>
            <a:r>
              <a:rPr lang="en-GB" sz="1200" dirty="0" smtClean="0"/>
              <a:t> </a:t>
            </a:r>
            <a:r>
              <a:rPr lang="en-GB" sz="1200" dirty="0" err="1" smtClean="0"/>
              <a:t>Abend</a:t>
            </a:r>
            <a:r>
              <a:rPr lang="en-GB" sz="1200" dirty="0" smtClean="0"/>
              <a:t>! – Good evening (formal)</a:t>
            </a:r>
          </a:p>
        </p:txBody>
      </p:sp>
    </p:spTree>
    <p:extLst>
      <p:ext uri="{BB962C8B-B14F-4D97-AF65-F5344CB8AC3E}">
        <p14:creationId xmlns:p14="http://schemas.microsoft.com/office/powerpoint/2010/main" val="41448716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911700151"/>
              </p:ext>
            </p:extLst>
          </p:nvPr>
        </p:nvGraphicFramePr>
        <p:xfrm>
          <a:off x="-1" y="3084394"/>
          <a:ext cx="6632813" cy="3738423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515100">
                  <a:extLst>
                    <a:ext uri="{9D8B030D-6E8A-4147-A177-3AD203B41FA5}">
                      <a16:colId xmlns="" xmlns:a16="http://schemas.microsoft.com/office/drawing/2014/main" val="20000"/>
                    </a:ext>
                  </a:extLst>
                </a:gridCol>
                <a:gridCol w="1520221">
                  <a:extLst>
                    <a:ext uri="{9D8B030D-6E8A-4147-A177-3AD203B41FA5}">
                      <a16:colId xmlns="" xmlns:a16="http://schemas.microsoft.com/office/drawing/2014/main" val="20001"/>
                    </a:ext>
                  </a:extLst>
                </a:gridCol>
                <a:gridCol w="1837062">
                  <a:extLst>
                    <a:ext uri="{9D8B030D-6E8A-4147-A177-3AD203B41FA5}">
                      <a16:colId xmlns="" xmlns:a16="http://schemas.microsoft.com/office/drawing/2014/main" val="20003"/>
                    </a:ext>
                  </a:extLst>
                </a:gridCol>
                <a:gridCol w="1760430">
                  <a:extLst>
                    <a:ext uri="{9D8B030D-6E8A-4147-A177-3AD203B41FA5}">
                      <a16:colId xmlns="" xmlns:a16="http://schemas.microsoft.com/office/drawing/2014/main" val="20004"/>
                    </a:ext>
                  </a:extLst>
                </a:gridCol>
              </a:tblGrid>
              <a:tr h="311425">
                <a:tc>
                  <a:txBody>
                    <a:bodyPr/>
                    <a:lstStyle/>
                    <a:p>
                      <a:r>
                        <a:rPr lang="en-GB" sz="1100" b="0" dirty="0" err="1" smtClean="0"/>
                        <a:t>ersten</a:t>
                      </a:r>
                      <a:r>
                        <a:rPr lang="en-GB" sz="1100" b="0" dirty="0" smtClean="0"/>
                        <a:t>- first</a:t>
                      </a:r>
                      <a:endParaRPr lang="en-GB" sz="1100" b="0" dirty="0"/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200" b="0" dirty="0" err="1" smtClean="0"/>
                        <a:t>elfen</a:t>
                      </a:r>
                      <a:r>
                        <a:rPr lang="en-GB" sz="1200" b="0" dirty="0" smtClean="0"/>
                        <a:t> – 11</a:t>
                      </a:r>
                      <a:r>
                        <a:rPr lang="en-GB" sz="1200" b="0" baseline="30000" dirty="0" smtClean="0"/>
                        <a:t>th</a:t>
                      </a:r>
                      <a:endParaRPr lang="en-GB" sz="1200" b="0" dirty="0"/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000" b="0" dirty="0" err="1" smtClean="0"/>
                        <a:t>einundzwanzigsten</a:t>
                      </a:r>
                      <a:r>
                        <a:rPr lang="en-GB" sz="1000" b="0" dirty="0" smtClean="0"/>
                        <a:t>- 21</a:t>
                      </a:r>
                      <a:r>
                        <a:rPr lang="en-GB" sz="1000" b="0" baseline="30000" dirty="0" smtClean="0"/>
                        <a:t>st</a:t>
                      </a:r>
                      <a:endParaRPr lang="en-GB" sz="1000" b="0" dirty="0"/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000" b="1" dirty="0" err="1" smtClean="0"/>
                        <a:t>Januar</a:t>
                      </a:r>
                      <a:r>
                        <a:rPr lang="en-GB" sz="1000" b="1" baseline="0" dirty="0"/>
                        <a:t> </a:t>
                      </a:r>
                      <a:r>
                        <a:rPr lang="en-GB" sz="1000" b="1" baseline="0" dirty="0" smtClean="0"/>
                        <a:t>– January</a:t>
                      </a:r>
                      <a:endParaRPr lang="en-GB" sz="1000" b="1" dirty="0" smtClean="0"/>
                    </a:p>
                  </a:txBody>
                  <a:tcPr>
                    <a:solidFill>
                      <a:srgbClr val="FFFF00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1"/>
                  </a:ext>
                </a:extLst>
              </a:tr>
              <a:tr h="311425">
                <a:tc>
                  <a:txBody>
                    <a:bodyPr/>
                    <a:lstStyle/>
                    <a:p>
                      <a:r>
                        <a:rPr lang="en-GB" sz="1100" b="0" dirty="0" err="1" smtClean="0"/>
                        <a:t>zweiten</a:t>
                      </a:r>
                      <a:r>
                        <a:rPr lang="en-GB" sz="1100" b="0" dirty="0" smtClean="0"/>
                        <a:t>- second</a:t>
                      </a:r>
                      <a:endParaRPr lang="en-GB" sz="1100" b="0" dirty="0"/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200" b="0" dirty="0" err="1" smtClean="0"/>
                        <a:t>zwölften</a:t>
                      </a:r>
                      <a:r>
                        <a:rPr lang="en-GB" sz="1200" b="0" dirty="0" smtClean="0"/>
                        <a:t> – 12</a:t>
                      </a:r>
                      <a:r>
                        <a:rPr lang="en-GB" sz="1200" b="0" baseline="30000" dirty="0" smtClean="0"/>
                        <a:t>th</a:t>
                      </a:r>
                      <a:endParaRPr lang="en-GB" sz="1200" b="0" dirty="0"/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000" b="0" dirty="0" err="1" smtClean="0"/>
                        <a:t>zweiundzwanzigsten</a:t>
                      </a:r>
                      <a:r>
                        <a:rPr lang="en-GB" sz="1000" b="0" dirty="0" smtClean="0"/>
                        <a:t>- 22</a:t>
                      </a:r>
                      <a:r>
                        <a:rPr lang="en-GB" sz="1000" b="0" baseline="30000" dirty="0" smtClean="0"/>
                        <a:t>nd</a:t>
                      </a:r>
                      <a:endParaRPr lang="en-GB" sz="1000" b="0" dirty="0"/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000" b="1" dirty="0" err="1" smtClean="0"/>
                        <a:t>Februar</a:t>
                      </a:r>
                      <a:r>
                        <a:rPr lang="en-GB" sz="1000" b="1" baseline="0" dirty="0" smtClean="0"/>
                        <a:t> – February</a:t>
                      </a:r>
                      <a:endParaRPr lang="en-GB" sz="1000" b="1" dirty="0"/>
                    </a:p>
                  </a:txBody>
                  <a:tcPr>
                    <a:solidFill>
                      <a:srgbClr val="FFFF00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739992660"/>
                  </a:ext>
                </a:extLst>
              </a:tr>
              <a:tr h="311425">
                <a:tc>
                  <a:txBody>
                    <a:bodyPr/>
                    <a:lstStyle/>
                    <a:p>
                      <a:r>
                        <a:rPr lang="en-GB" sz="1100" b="0" dirty="0" err="1" smtClean="0"/>
                        <a:t>dritten</a:t>
                      </a:r>
                      <a:r>
                        <a:rPr lang="en-GB" sz="1100" b="0" dirty="0" smtClean="0"/>
                        <a:t>- third</a:t>
                      </a:r>
                      <a:endParaRPr lang="en-GB" sz="1100" b="0" dirty="0"/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200" b="0" dirty="0" err="1" smtClean="0"/>
                        <a:t>dreizehnten</a:t>
                      </a:r>
                      <a:r>
                        <a:rPr lang="en-GB" sz="1200" b="0" dirty="0" smtClean="0"/>
                        <a:t> – 13</a:t>
                      </a:r>
                      <a:r>
                        <a:rPr lang="en-GB" sz="1200" b="0" baseline="30000" dirty="0" smtClean="0"/>
                        <a:t>th</a:t>
                      </a:r>
                      <a:endParaRPr lang="en-GB" sz="1200" b="0" dirty="0"/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000" b="0" dirty="0" err="1" smtClean="0"/>
                        <a:t>dreiundzwanzigsten</a:t>
                      </a:r>
                      <a:r>
                        <a:rPr lang="en-GB" sz="1000" b="0" dirty="0" smtClean="0"/>
                        <a:t>- 23</a:t>
                      </a:r>
                      <a:r>
                        <a:rPr lang="en-GB" sz="1000" b="0" baseline="30000" dirty="0" smtClean="0"/>
                        <a:t>rd</a:t>
                      </a:r>
                      <a:endParaRPr lang="en-GB" sz="1000" b="0" dirty="0"/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000" b="1" dirty="0" err="1" smtClean="0"/>
                        <a:t>März</a:t>
                      </a:r>
                      <a:r>
                        <a:rPr lang="en-GB" sz="1000" b="1" baseline="0" dirty="0" smtClean="0"/>
                        <a:t> – March </a:t>
                      </a:r>
                      <a:endParaRPr lang="en-GB" sz="1000" b="1" dirty="0"/>
                    </a:p>
                  </a:txBody>
                  <a:tcPr>
                    <a:solidFill>
                      <a:srgbClr val="FFFF00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79909641"/>
                  </a:ext>
                </a:extLst>
              </a:tr>
              <a:tr h="311425">
                <a:tc>
                  <a:txBody>
                    <a:bodyPr/>
                    <a:lstStyle/>
                    <a:p>
                      <a:r>
                        <a:rPr lang="en-GB" sz="1100" b="0" dirty="0" err="1" smtClean="0"/>
                        <a:t>vierten</a:t>
                      </a:r>
                      <a:r>
                        <a:rPr lang="en-GB" sz="1100" b="0" dirty="0" smtClean="0"/>
                        <a:t>- fourth</a:t>
                      </a:r>
                      <a:endParaRPr lang="en-GB" sz="1100" b="0" dirty="0"/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200" b="0" dirty="0" err="1" smtClean="0"/>
                        <a:t>vierzehnten</a:t>
                      </a:r>
                      <a:r>
                        <a:rPr lang="en-GB" sz="1200" b="0" dirty="0" smtClean="0"/>
                        <a:t>- 14</a:t>
                      </a:r>
                      <a:r>
                        <a:rPr lang="en-GB" sz="1200" b="0" baseline="30000" dirty="0" smtClean="0"/>
                        <a:t>th</a:t>
                      </a:r>
                      <a:endParaRPr lang="en-GB" sz="1200" b="0" dirty="0"/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000" b="0" dirty="0" err="1" smtClean="0"/>
                        <a:t>vierundzwanzigsten</a:t>
                      </a:r>
                      <a:r>
                        <a:rPr lang="en-GB" sz="1000" b="0" dirty="0" smtClean="0"/>
                        <a:t>- 24</a:t>
                      </a:r>
                      <a:r>
                        <a:rPr lang="en-GB" sz="1000" b="0" baseline="30000" dirty="0" smtClean="0"/>
                        <a:t>th</a:t>
                      </a:r>
                      <a:endParaRPr lang="en-GB" sz="1000" b="0" dirty="0"/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000" b="1" dirty="0" smtClean="0"/>
                        <a:t>April - April</a:t>
                      </a:r>
                      <a:endParaRPr lang="en-GB" sz="1000" b="1" dirty="0"/>
                    </a:p>
                  </a:txBody>
                  <a:tcPr>
                    <a:solidFill>
                      <a:srgbClr val="FFFF00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4284809626"/>
                  </a:ext>
                </a:extLst>
              </a:tr>
              <a:tr h="311425">
                <a:tc>
                  <a:txBody>
                    <a:bodyPr/>
                    <a:lstStyle/>
                    <a:p>
                      <a:r>
                        <a:rPr lang="en-GB" sz="1100" b="0" dirty="0" err="1" smtClean="0"/>
                        <a:t>fünften</a:t>
                      </a:r>
                      <a:r>
                        <a:rPr lang="en-GB" sz="1100" b="0" dirty="0" smtClean="0"/>
                        <a:t>- fifth</a:t>
                      </a:r>
                      <a:endParaRPr lang="en-GB" sz="1100" b="0" dirty="0"/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200" b="0" dirty="0" err="1" smtClean="0"/>
                        <a:t>fünfzehnten</a:t>
                      </a:r>
                      <a:r>
                        <a:rPr lang="en-GB" sz="1200" b="0" dirty="0" smtClean="0"/>
                        <a:t> – 15</a:t>
                      </a:r>
                      <a:r>
                        <a:rPr lang="en-GB" sz="1200" b="0" baseline="30000" dirty="0" smtClean="0"/>
                        <a:t>th</a:t>
                      </a:r>
                      <a:endParaRPr lang="en-GB" sz="1200" b="0" dirty="0"/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000" b="0" dirty="0" err="1" smtClean="0"/>
                        <a:t>fünfundzwanzigsten</a:t>
                      </a:r>
                      <a:r>
                        <a:rPr lang="en-GB" sz="1000" b="0" dirty="0" smtClean="0"/>
                        <a:t>- 25</a:t>
                      </a:r>
                      <a:r>
                        <a:rPr lang="en-GB" sz="1000" b="0" baseline="30000" dirty="0" smtClean="0"/>
                        <a:t>th</a:t>
                      </a:r>
                      <a:endParaRPr lang="en-GB" sz="1000" b="0" dirty="0"/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000" b="1" dirty="0" smtClean="0"/>
                        <a:t>Mai - May</a:t>
                      </a:r>
                      <a:endParaRPr lang="en-GB" sz="1000" b="1" dirty="0"/>
                    </a:p>
                  </a:txBody>
                  <a:tcPr>
                    <a:solidFill>
                      <a:srgbClr val="FFFF00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2"/>
                  </a:ext>
                </a:extLst>
              </a:tr>
              <a:tr h="285323">
                <a:tc>
                  <a:txBody>
                    <a:bodyPr/>
                    <a:lstStyle/>
                    <a:p>
                      <a:r>
                        <a:rPr lang="en-GB" sz="1100" b="0" dirty="0" err="1" smtClean="0"/>
                        <a:t>sechsten</a:t>
                      </a:r>
                      <a:r>
                        <a:rPr lang="en-GB" sz="1100" b="0" dirty="0" smtClean="0"/>
                        <a:t> – sixth</a:t>
                      </a:r>
                      <a:endParaRPr lang="en-GB" sz="1100" b="0" dirty="0"/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200" b="0" dirty="0" err="1" smtClean="0"/>
                        <a:t>sechzehnten</a:t>
                      </a:r>
                      <a:r>
                        <a:rPr lang="en-GB" sz="1200" b="0" dirty="0" smtClean="0"/>
                        <a:t> – 16</a:t>
                      </a:r>
                      <a:r>
                        <a:rPr lang="en-GB" sz="1200" b="0" baseline="30000" dirty="0" smtClean="0"/>
                        <a:t>th</a:t>
                      </a:r>
                      <a:endParaRPr lang="en-GB" sz="1200" b="0" dirty="0"/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000" b="0" dirty="0" err="1" smtClean="0"/>
                        <a:t>sechsundzwanzigsten</a:t>
                      </a:r>
                      <a:r>
                        <a:rPr lang="en-GB" sz="1000" b="0" dirty="0" smtClean="0"/>
                        <a:t>- 26</a:t>
                      </a:r>
                      <a:r>
                        <a:rPr lang="en-GB" sz="1000" b="0" baseline="30000" dirty="0" smtClean="0"/>
                        <a:t>th</a:t>
                      </a:r>
                      <a:endParaRPr lang="en-GB" sz="1000" b="0" dirty="0"/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000" b="1" dirty="0" err="1" smtClean="0"/>
                        <a:t>Juni</a:t>
                      </a:r>
                      <a:r>
                        <a:rPr lang="en-GB" sz="1000" b="1" dirty="0" smtClean="0"/>
                        <a:t>- June</a:t>
                      </a:r>
                      <a:endParaRPr lang="en-GB" sz="1000" b="1" dirty="0"/>
                    </a:p>
                  </a:txBody>
                  <a:tcPr>
                    <a:solidFill>
                      <a:srgbClr val="FFFF00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3"/>
                  </a:ext>
                </a:extLst>
              </a:tr>
              <a:tr h="311425">
                <a:tc>
                  <a:txBody>
                    <a:bodyPr/>
                    <a:lstStyle/>
                    <a:p>
                      <a:r>
                        <a:rPr lang="en-GB" sz="1000" b="0" dirty="0" err="1" smtClean="0"/>
                        <a:t>siebten</a:t>
                      </a:r>
                      <a:r>
                        <a:rPr lang="en-GB" sz="1000" b="0" dirty="0" smtClean="0"/>
                        <a:t> – seventh</a:t>
                      </a:r>
                      <a:r>
                        <a:rPr lang="en-GB" sz="1000" b="0" baseline="0" dirty="0" smtClean="0"/>
                        <a:t> </a:t>
                      </a:r>
                      <a:endParaRPr lang="en-GB" sz="1000" b="0" dirty="0"/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200" b="0" dirty="0" err="1" smtClean="0"/>
                        <a:t>siebzehnten</a:t>
                      </a:r>
                      <a:r>
                        <a:rPr lang="en-GB" sz="1200" b="0" dirty="0" smtClean="0"/>
                        <a:t> – 17</a:t>
                      </a:r>
                      <a:r>
                        <a:rPr lang="en-GB" sz="1200" b="0" baseline="30000" dirty="0" smtClean="0"/>
                        <a:t>th</a:t>
                      </a:r>
                      <a:endParaRPr lang="en-GB" sz="1200" b="0" dirty="0"/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000" b="0" dirty="0" err="1" smtClean="0"/>
                        <a:t>siebenundzwanzigsten</a:t>
                      </a:r>
                      <a:r>
                        <a:rPr lang="en-GB" sz="1000" b="0" dirty="0" smtClean="0"/>
                        <a:t>- 27</a:t>
                      </a:r>
                      <a:r>
                        <a:rPr lang="en-GB" sz="1000" b="0" baseline="30000" dirty="0" smtClean="0"/>
                        <a:t>th</a:t>
                      </a:r>
                      <a:endParaRPr lang="en-GB" sz="1000" b="0" dirty="0"/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000" b="1" dirty="0" err="1" smtClean="0"/>
                        <a:t>Juli</a:t>
                      </a:r>
                      <a:r>
                        <a:rPr lang="en-GB" sz="1000" b="1" dirty="0" smtClean="0"/>
                        <a:t>- July</a:t>
                      </a:r>
                      <a:endParaRPr lang="en-GB" sz="1000" b="1" dirty="0"/>
                    </a:p>
                  </a:txBody>
                  <a:tcPr>
                    <a:solidFill>
                      <a:srgbClr val="FFFF00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4"/>
                  </a:ext>
                </a:extLst>
              </a:tr>
              <a:tr h="311425">
                <a:tc>
                  <a:txBody>
                    <a:bodyPr/>
                    <a:lstStyle/>
                    <a:p>
                      <a:r>
                        <a:rPr lang="en-GB" sz="1000" b="0" dirty="0" err="1" smtClean="0"/>
                        <a:t>achten</a:t>
                      </a:r>
                      <a:r>
                        <a:rPr lang="en-GB" sz="1000" b="0" dirty="0" smtClean="0"/>
                        <a:t> - eighth</a:t>
                      </a:r>
                      <a:endParaRPr lang="en-GB" sz="1000" b="0" dirty="0"/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200" b="0" dirty="0" err="1" smtClean="0"/>
                        <a:t>achtzehnten</a:t>
                      </a:r>
                      <a:r>
                        <a:rPr lang="en-GB" sz="1200" b="0" dirty="0" smtClean="0"/>
                        <a:t>- 18</a:t>
                      </a:r>
                      <a:r>
                        <a:rPr lang="en-GB" sz="1200" b="0" baseline="30000" dirty="0" smtClean="0"/>
                        <a:t>th</a:t>
                      </a:r>
                      <a:endParaRPr lang="en-GB" sz="1200" b="0" dirty="0"/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000" b="0" dirty="0" err="1" smtClean="0"/>
                        <a:t>achtundzwanzigsten</a:t>
                      </a:r>
                      <a:r>
                        <a:rPr lang="en-GB" sz="1000" b="0" dirty="0" smtClean="0"/>
                        <a:t> -28th</a:t>
                      </a:r>
                      <a:endParaRPr lang="en-GB" sz="1000" b="0" dirty="0"/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000" b="1" dirty="0" smtClean="0"/>
                        <a:t>August- August</a:t>
                      </a:r>
                      <a:endParaRPr lang="en-GB" sz="1000" b="1" dirty="0"/>
                    </a:p>
                  </a:txBody>
                  <a:tcPr>
                    <a:solidFill>
                      <a:srgbClr val="FFFF00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5"/>
                  </a:ext>
                </a:extLst>
              </a:tr>
              <a:tr h="276823">
                <a:tc>
                  <a:txBody>
                    <a:bodyPr/>
                    <a:lstStyle/>
                    <a:p>
                      <a:r>
                        <a:rPr lang="en-GB" sz="1000" b="0" dirty="0" err="1" smtClean="0"/>
                        <a:t>neunten</a:t>
                      </a:r>
                      <a:r>
                        <a:rPr lang="en-GB" sz="1000" b="0" dirty="0" smtClean="0"/>
                        <a:t>- ninth</a:t>
                      </a:r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000" b="0" dirty="0" err="1" smtClean="0"/>
                        <a:t>neunzehnten</a:t>
                      </a:r>
                      <a:r>
                        <a:rPr lang="en-GB" sz="1000" b="0" dirty="0" smtClean="0"/>
                        <a:t>- 19</a:t>
                      </a:r>
                      <a:r>
                        <a:rPr lang="en-GB" sz="1000" b="0" baseline="30000" dirty="0" smtClean="0"/>
                        <a:t>th</a:t>
                      </a:r>
                      <a:endParaRPr lang="en-GB" sz="1000" b="0" dirty="0"/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000" b="0" dirty="0" err="1" smtClean="0"/>
                        <a:t>neunundzwanzigsten</a:t>
                      </a:r>
                      <a:r>
                        <a:rPr lang="en-GB" sz="1000" b="0" dirty="0" smtClean="0"/>
                        <a:t>- 29</a:t>
                      </a:r>
                      <a:r>
                        <a:rPr lang="en-GB" sz="1000" b="0" baseline="30000" dirty="0" smtClean="0"/>
                        <a:t>th</a:t>
                      </a:r>
                      <a:r>
                        <a:rPr lang="en-GB" sz="1000" b="0" dirty="0" smtClean="0"/>
                        <a:t> </a:t>
                      </a:r>
                      <a:endParaRPr lang="en-GB" sz="1000" b="0" dirty="0"/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000" b="1" dirty="0" smtClean="0"/>
                        <a:t>September- September</a:t>
                      </a:r>
                      <a:endParaRPr lang="en-GB" sz="1000" b="1" dirty="0"/>
                    </a:p>
                  </a:txBody>
                  <a:tcPr>
                    <a:solidFill>
                      <a:srgbClr val="FFFF00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6"/>
                  </a:ext>
                </a:extLst>
              </a:tr>
              <a:tr h="303718">
                <a:tc>
                  <a:txBody>
                    <a:bodyPr/>
                    <a:lstStyle/>
                    <a:p>
                      <a:r>
                        <a:rPr lang="en-GB" sz="1000" b="0" dirty="0" err="1" smtClean="0"/>
                        <a:t>zehnten</a:t>
                      </a:r>
                      <a:r>
                        <a:rPr lang="en-GB" sz="1000" b="0" dirty="0" smtClean="0"/>
                        <a:t> - tenth</a:t>
                      </a:r>
                      <a:endParaRPr lang="en-GB" sz="1000" b="0" dirty="0"/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000" b="0" dirty="0" err="1" smtClean="0"/>
                        <a:t>zwanzigsten</a:t>
                      </a:r>
                      <a:r>
                        <a:rPr lang="en-GB" sz="1000" b="0" dirty="0" smtClean="0"/>
                        <a:t>- 20th</a:t>
                      </a:r>
                      <a:endParaRPr lang="en-GB" sz="1000" b="0" dirty="0"/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000" b="0" dirty="0" err="1" smtClean="0"/>
                        <a:t>drei</a:t>
                      </a:r>
                      <a:r>
                        <a:rPr lang="el-GR" sz="1000" b="0" dirty="0" smtClean="0"/>
                        <a:t>β</a:t>
                      </a:r>
                      <a:r>
                        <a:rPr lang="en-GB" sz="1000" b="0" dirty="0" err="1" smtClean="0"/>
                        <a:t>igsten</a:t>
                      </a:r>
                      <a:r>
                        <a:rPr lang="en-GB" sz="1000" b="0" dirty="0" smtClean="0"/>
                        <a:t>- 30</a:t>
                      </a:r>
                      <a:r>
                        <a:rPr lang="en-GB" sz="1000" b="0" baseline="30000" dirty="0" smtClean="0"/>
                        <a:t>th</a:t>
                      </a:r>
                      <a:r>
                        <a:rPr lang="en-GB" sz="1000" b="0" dirty="0" smtClean="0"/>
                        <a:t> </a:t>
                      </a:r>
                      <a:endParaRPr lang="en-GB" sz="1000" b="0" dirty="0"/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000" b="1" dirty="0" err="1" smtClean="0"/>
                        <a:t>Oktober</a:t>
                      </a:r>
                      <a:r>
                        <a:rPr lang="en-GB" sz="1000" b="1" dirty="0" smtClean="0"/>
                        <a:t>- October</a:t>
                      </a:r>
                      <a:endParaRPr lang="en-GB" sz="1000" b="1" dirty="0"/>
                    </a:p>
                  </a:txBody>
                  <a:tcPr>
                    <a:solidFill>
                      <a:srgbClr val="FFFF00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7"/>
                  </a:ext>
                </a:extLst>
              </a:tr>
              <a:tr h="285408">
                <a:tc>
                  <a:txBody>
                    <a:bodyPr/>
                    <a:lstStyle/>
                    <a:p>
                      <a:endParaRPr lang="en-GB" sz="1000" b="0" dirty="0"/>
                    </a:p>
                  </a:txBody>
                  <a:tcP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0" b="0" dirty="0"/>
                    </a:p>
                  </a:txBody>
                  <a:tcP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000" b="0" dirty="0" err="1" smtClean="0"/>
                        <a:t>einunddrei</a:t>
                      </a:r>
                      <a:r>
                        <a:rPr lang="el-GR" sz="1000" b="0" dirty="0" smtClean="0"/>
                        <a:t>β</a:t>
                      </a:r>
                      <a:r>
                        <a:rPr lang="en-GB" sz="1000" b="0" dirty="0" err="1" smtClean="0"/>
                        <a:t>igsten</a:t>
                      </a:r>
                      <a:r>
                        <a:rPr lang="en-GB" sz="1000" b="0" dirty="0" smtClean="0"/>
                        <a:t>- 31st</a:t>
                      </a:r>
                      <a:endParaRPr lang="en-GB" sz="1000" b="0" dirty="0"/>
                    </a:p>
                  </a:txBody>
                  <a:tcP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000" b="1" dirty="0" smtClean="0"/>
                        <a:t>November- November</a:t>
                      </a:r>
                    </a:p>
                    <a:p>
                      <a:endParaRPr lang="en-GB" sz="1000" b="1" dirty="0" smtClean="0"/>
                    </a:p>
                  </a:txBody>
                  <a:tcP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8"/>
                  </a:ext>
                </a:extLst>
              </a:tr>
              <a:tr h="296344">
                <a:tc>
                  <a:txBody>
                    <a:bodyPr/>
                    <a:lstStyle/>
                    <a:p>
                      <a:endParaRPr lang="en-GB" sz="1000" b="1" dirty="0"/>
                    </a:p>
                  </a:txBody>
                  <a:tcP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0" b="1" dirty="0"/>
                    </a:p>
                  </a:txBody>
                  <a:tcP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0" b="1" dirty="0"/>
                    </a:p>
                  </a:txBody>
                  <a:tcP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000" b="1" dirty="0" err="1" smtClean="0"/>
                        <a:t>Dezember</a:t>
                      </a:r>
                      <a:r>
                        <a:rPr lang="en-GB" sz="1000" b="1" dirty="0" smtClean="0"/>
                        <a:t>- December</a:t>
                      </a:r>
                      <a:endParaRPr lang="en-GB" sz="1000" b="1" dirty="0"/>
                    </a:p>
                  </a:txBody>
                  <a:tcP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rgbClr val="FFFF00"/>
                    </a:solidFill>
                  </a:tcPr>
                </a:tc>
              </a:tr>
            </a:tbl>
          </a:graphicData>
        </a:graphic>
      </p:graphicFrame>
      <p:sp>
        <p:nvSpPr>
          <p:cNvPr id="7" name="Rectangle: Rounded Corners 6">
            <a:extLst>
              <a:ext uri="{FF2B5EF4-FFF2-40B4-BE49-F238E27FC236}">
                <a16:creationId xmlns="" xmlns:a16="http://schemas.microsoft.com/office/drawing/2014/main" id="{B17FA90E-A3F0-4DB6-B966-CCAA1E6145C2}"/>
              </a:ext>
            </a:extLst>
          </p:cNvPr>
          <p:cNvSpPr/>
          <p:nvPr/>
        </p:nvSpPr>
        <p:spPr>
          <a:xfrm>
            <a:off x="4462818" y="432602"/>
            <a:ext cx="2295791" cy="2440368"/>
          </a:xfrm>
          <a:prstGeom prst="roundRect">
            <a:avLst/>
          </a:prstGeom>
          <a:solidFill>
            <a:srgbClr val="7030A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200" b="1" dirty="0" smtClean="0"/>
              <a:t>Classroom instructions</a:t>
            </a:r>
          </a:p>
          <a:p>
            <a:pPr algn="ctr"/>
            <a:endParaRPr lang="en-GB" sz="1200" b="1" dirty="0" smtClean="0"/>
          </a:p>
          <a:p>
            <a:pPr algn="ctr"/>
            <a:r>
              <a:rPr lang="en-GB" sz="1200" b="1" dirty="0" smtClean="0"/>
              <a:t>Borrowing items  in class</a:t>
            </a:r>
          </a:p>
          <a:p>
            <a:pPr algn="ctr"/>
            <a:endParaRPr lang="en-GB" sz="1200" b="1" dirty="0" smtClean="0"/>
          </a:p>
          <a:p>
            <a:pPr algn="ctr"/>
            <a:r>
              <a:rPr lang="en-GB" sz="1200" b="1" dirty="0" smtClean="0"/>
              <a:t>Asking others how they are</a:t>
            </a:r>
          </a:p>
          <a:p>
            <a:pPr algn="ctr"/>
            <a:endParaRPr lang="en-GB" sz="1200" b="1" dirty="0" smtClean="0"/>
          </a:p>
          <a:p>
            <a:pPr algn="ctr"/>
            <a:r>
              <a:rPr lang="en-GB" sz="1200" b="1" dirty="0" smtClean="0"/>
              <a:t>Saying how you are feeling</a:t>
            </a:r>
          </a:p>
          <a:p>
            <a:pPr algn="ctr"/>
            <a:endParaRPr lang="en-GB" sz="1200" b="1" dirty="0" smtClean="0"/>
          </a:p>
          <a:p>
            <a:pPr algn="just"/>
            <a:r>
              <a:rPr lang="en-GB" sz="1200" b="1" dirty="0" smtClean="0"/>
              <a:t>Saying when your birthday is</a:t>
            </a:r>
          </a:p>
          <a:p>
            <a:pPr algn="ctr"/>
            <a:endParaRPr lang="en-GB" sz="1200" b="1" dirty="0" smtClean="0"/>
          </a:p>
          <a:p>
            <a:r>
              <a:rPr lang="en-GB" sz="1200" b="1" dirty="0" smtClean="0"/>
              <a:t>Asking others when their birthday is</a:t>
            </a:r>
          </a:p>
          <a:p>
            <a:pPr algn="ctr"/>
            <a:endParaRPr lang="en-GB" sz="1200" b="1" dirty="0" smtClean="0"/>
          </a:p>
        </p:txBody>
      </p:sp>
      <p:sp>
        <p:nvSpPr>
          <p:cNvPr id="8" name="Rectangle 7">
            <a:extLst>
              <a:ext uri="{FF2B5EF4-FFF2-40B4-BE49-F238E27FC236}">
                <a16:creationId xmlns="" xmlns:a16="http://schemas.microsoft.com/office/drawing/2014/main" id="{DDB77FFA-D160-4B72-9D9F-9D15EAFDFD0E}"/>
              </a:ext>
            </a:extLst>
          </p:cNvPr>
          <p:cNvSpPr/>
          <p:nvPr/>
        </p:nvSpPr>
        <p:spPr>
          <a:xfrm>
            <a:off x="0" y="177422"/>
            <a:ext cx="4344293" cy="1337479"/>
          </a:xfrm>
          <a:prstGeom prst="rect">
            <a:avLst/>
          </a:prstGeom>
          <a:solidFill>
            <a:schemeClr val="accent2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1400" b="1" dirty="0" smtClean="0">
                <a:solidFill>
                  <a:schemeClr val="tx1"/>
                </a:solidFill>
              </a:rPr>
              <a:t>Hallo. </a:t>
            </a:r>
            <a:r>
              <a:rPr lang="en-GB" sz="1400" b="1" dirty="0" err="1" smtClean="0">
                <a:solidFill>
                  <a:schemeClr val="tx1"/>
                </a:solidFill>
              </a:rPr>
              <a:t>Wie</a:t>
            </a:r>
            <a:r>
              <a:rPr lang="en-GB" sz="1400" b="1" dirty="0" smtClean="0">
                <a:solidFill>
                  <a:schemeClr val="tx1"/>
                </a:solidFill>
              </a:rPr>
              <a:t> </a:t>
            </a:r>
            <a:r>
              <a:rPr lang="en-GB" sz="1400" b="1" dirty="0" err="1" smtClean="0">
                <a:solidFill>
                  <a:schemeClr val="tx1"/>
                </a:solidFill>
              </a:rPr>
              <a:t>geht’s</a:t>
            </a:r>
            <a:r>
              <a:rPr lang="en-GB" sz="1400" b="1" dirty="0" smtClean="0">
                <a:solidFill>
                  <a:schemeClr val="tx1"/>
                </a:solidFill>
              </a:rPr>
              <a:t>? – Hi. How are you?</a:t>
            </a:r>
          </a:p>
          <a:p>
            <a:r>
              <a:rPr lang="en-GB" sz="1400" b="1" dirty="0" smtClean="0">
                <a:solidFill>
                  <a:schemeClr val="tx1"/>
                </a:solidFill>
              </a:rPr>
              <a:t>Mir </a:t>
            </a:r>
            <a:r>
              <a:rPr lang="en-GB" sz="1400" b="1" dirty="0" err="1" smtClean="0">
                <a:solidFill>
                  <a:schemeClr val="tx1"/>
                </a:solidFill>
              </a:rPr>
              <a:t>geht’s</a:t>
            </a:r>
            <a:r>
              <a:rPr lang="en-GB" sz="1400" b="1" dirty="0" smtClean="0">
                <a:solidFill>
                  <a:schemeClr val="tx1"/>
                </a:solidFill>
              </a:rPr>
              <a:t> gut, </a:t>
            </a:r>
            <a:r>
              <a:rPr lang="en-GB" sz="1400" b="1" dirty="0" err="1" smtClean="0">
                <a:solidFill>
                  <a:schemeClr val="tx1"/>
                </a:solidFill>
              </a:rPr>
              <a:t>danke</a:t>
            </a:r>
            <a:r>
              <a:rPr lang="en-GB" sz="1400" b="1" dirty="0" smtClean="0">
                <a:solidFill>
                  <a:schemeClr val="tx1"/>
                </a:solidFill>
              </a:rPr>
              <a:t>. – I am good thanks.</a:t>
            </a:r>
          </a:p>
          <a:p>
            <a:r>
              <a:rPr lang="en-GB" sz="1400" b="1" dirty="0" smtClean="0">
                <a:solidFill>
                  <a:schemeClr val="tx1"/>
                </a:solidFill>
              </a:rPr>
              <a:t>Und </a:t>
            </a:r>
            <a:r>
              <a:rPr lang="en-GB" sz="1400" b="1" dirty="0" err="1" smtClean="0">
                <a:solidFill>
                  <a:schemeClr val="tx1"/>
                </a:solidFill>
              </a:rPr>
              <a:t>dir</a:t>
            </a:r>
            <a:r>
              <a:rPr lang="en-GB" sz="1400" b="1" dirty="0" smtClean="0">
                <a:solidFill>
                  <a:schemeClr val="tx1"/>
                </a:solidFill>
              </a:rPr>
              <a:t>?- And you?</a:t>
            </a:r>
          </a:p>
          <a:p>
            <a:r>
              <a:rPr lang="en-GB" sz="1400" b="1" dirty="0" smtClean="0">
                <a:solidFill>
                  <a:schemeClr val="tx1"/>
                </a:solidFill>
              </a:rPr>
              <a:t>Mir </a:t>
            </a:r>
            <a:r>
              <a:rPr lang="en-GB" sz="1400" b="1" dirty="0" err="1" smtClean="0">
                <a:solidFill>
                  <a:schemeClr val="tx1"/>
                </a:solidFill>
              </a:rPr>
              <a:t>geht’s</a:t>
            </a:r>
            <a:r>
              <a:rPr lang="en-GB" sz="1400" b="1" dirty="0" smtClean="0">
                <a:solidFill>
                  <a:schemeClr val="tx1"/>
                </a:solidFill>
              </a:rPr>
              <a:t> </a:t>
            </a:r>
            <a:r>
              <a:rPr lang="en-GB" sz="1400" b="1" dirty="0" err="1" smtClean="0">
                <a:solidFill>
                  <a:schemeClr val="tx1"/>
                </a:solidFill>
              </a:rPr>
              <a:t>nicht</a:t>
            </a:r>
            <a:r>
              <a:rPr lang="en-GB" sz="1400" b="1" dirty="0" smtClean="0">
                <a:solidFill>
                  <a:schemeClr val="tx1"/>
                </a:solidFill>
              </a:rPr>
              <a:t> so gut. – I am not so good.</a:t>
            </a:r>
          </a:p>
          <a:p>
            <a:r>
              <a:rPr lang="en-GB" sz="1400" b="1" dirty="0" smtClean="0">
                <a:solidFill>
                  <a:schemeClr val="tx1"/>
                </a:solidFill>
              </a:rPr>
              <a:t>Mir </a:t>
            </a:r>
            <a:r>
              <a:rPr lang="en-GB" sz="1400" b="1" dirty="0" err="1" smtClean="0">
                <a:solidFill>
                  <a:schemeClr val="tx1"/>
                </a:solidFill>
              </a:rPr>
              <a:t>geht’s</a:t>
            </a:r>
            <a:r>
              <a:rPr lang="en-GB" sz="1400" b="1" dirty="0" smtClean="0">
                <a:solidFill>
                  <a:schemeClr val="tx1"/>
                </a:solidFill>
              </a:rPr>
              <a:t> prima. – I am feeling great.</a:t>
            </a:r>
          </a:p>
          <a:p>
            <a:r>
              <a:rPr lang="en-GB" sz="1400" b="1" dirty="0" smtClean="0">
                <a:solidFill>
                  <a:schemeClr val="tx1"/>
                </a:solidFill>
              </a:rPr>
              <a:t>Mir </a:t>
            </a:r>
            <a:r>
              <a:rPr lang="en-GB" sz="1400" b="1" dirty="0" err="1" smtClean="0">
                <a:solidFill>
                  <a:schemeClr val="tx1"/>
                </a:solidFill>
              </a:rPr>
              <a:t>geht’s</a:t>
            </a:r>
            <a:r>
              <a:rPr lang="en-GB" sz="1400" b="1" dirty="0" smtClean="0">
                <a:solidFill>
                  <a:schemeClr val="tx1"/>
                </a:solidFill>
              </a:rPr>
              <a:t> </a:t>
            </a:r>
            <a:r>
              <a:rPr lang="en-GB" sz="1400" b="1" dirty="0" err="1" smtClean="0">
                <a:solidFill>
                  <a:schemeClr val="tx1"/>
                </a:solidFill>
              </a:rPr>
              <a:t>schlecht</a:t>
            </a:r>
            <a:r>
              <a:rPr lang="en-GB" sz="1400" b="1" dirty="0" smtClean="0">
                <a:solidFill>
                  <a:schemeClr val="tx1"/>
                </a:solidFill>
              </a:rPr>
              <a:t>. – I do not feel well. </a:t>
            </a:r>
            <a:endParaRPr lang="en-GB" sz="1400" b="1" dirty="0">
              <a:solidFill>
                <a:schemeClr val="tx1"/>
              </a:solidFill>
            </a:endParaRPr>
          </a:p>
        </p:txBody>
      </p:sp>
      <p:graphicFrame>
        <p:nvGraphicFramePr>
          <p:cNvPr id="11" name="Table 1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953256111"/>
              </p:ext>
            </p:extLst>
          </p:nvPr>
        </p:nvGraphicFramePr>
        <p:xfrm>
          <a:off x="7042245" y="671357"/>
          <a:ext cx="4776716" cy="2808821"/>
        </p:xfrm>
        <a:graphic>
          <a:graphicData uri="http://schemas.openxmlformats.org/drawingml/2006/table">
            <a:tbl>
              <a:tblPr/>
              <a:tblGrid>
                <a:gridCol w="4776716"/>
              </a:tblGrid>
              <a:tr h="2808821">
                <a:tc>
                  <a:txBody>
                    <a:bodyPr/>
                    <a:lstStyle/>
                    <a:p>
                      <a:r>
                        <a:rPr lang="en-GB" sz="1200" b="1" dirty="0" smtClean="0">
                          <a:solidFill>
                            <a:schemeClr val="tx1"/>
                          </a:solidFill>
                        </a:rPr>
                        <a:t>Hast</a:t>
                      </a:r>
                      <a:r>
                        <a:rPr lang="en-GB" sz="1200" b="1" baseline="0" dirty="0" smtClean="0">
                          <a:solidFill>
                            <a:schemeClr val="tx1"/>
                          </a:solidFill>
                        </a:rPr>
                        <a:t> du…….?  Do you have…..</a:t>
                      </a:r>
                    </a:p>
                    <a:p>
                      <a:r>
                        <a:rPr lang="en-GB" sz="1200" b="1" dirty="0" err="1" smtClean="0">
                          <a:solidFill>
                            <a:schemeClr val="tx1"/>
                          </a:solidFill>
                        </a:rPr>
                        <a:t>eine</a:t>
                      </a:r>
                      <a:r>
                        <a:rPr lang="en-GB" sz="1200" b="1" baseline="0" dirty="0" err="1" smtClean="0">
                          <a:solidFill>
                            <a:schemeClr val="tx1"/>
                          </a:solidFill>
                        </a:rPr>
                        <a:t>n</a:t>
                      </a:r>
                      <a:r>
                        <a:rPr lang="en-GB" sz="1200" b="1" baseline="0" dirty="0" smtClean="0">
                          <a:solidFill>
                            <a:schemeClr val="tx1"/>
                          </a:solidFill>
                        </a:rPr>
                        <a:t> </a:t>
                      </a:r>
                      <a:r>
                        <a:rPr lang="en-GB" sz="1200" b="1" baseline="0" dirty="0" err="1" smtClean="0">
                          <a:solidFill>
                            <a:schemeClr val="tx1"/>
                          </a:solidFill>
                        </a:rPr>
                        <a:t>Bleistift</a:t>
                      </a:r>
                      <a:r>
                        <a:rPr lang="en-GB" sz="1200" b="1" baseline="0" dirty="0" smtClean="0">
                          <a:solidFill>
                            <a:schemeClr val="tx1"/>
                          </a:solidFill>
                        </a:rPr>
                        <a:t>-  a pencil</a:t>
                      </a:r>
                    </a:p>
                    <a:p>
                      <a:r>
                        <a:rPr lang="en-GB" sz="1200" b="1" baseline="0" dirty="0" err="1" smtClean="0">
                          <a:solidFill>
                            <a:schemeClr val="tx1"/>
                          </a:solidFill>
                        </a:rPr>
                        <a:t>einen</a:t>
                      </a:r>
                      <a:r>
                        <a:rPr lang="en-GB" sz="1200" b="1" baseline="0" dirty="0" smtClean="0">
                          <a:solidFill>
                            <a:schemeClr val="tx1"/>
                          </a:solidFill>
                        </a:rPr>
                        <a:t> </a:t>
                      </a:r>
                      <a:r>
                        <a:rPr lang="en-GB" sz="1200" b="1" baseline="0" dirty="0" err="1" smtClean="0">
                          <a:solidFill>
                            <a:schemeClr val="tx1"/>
                          </a:solidFill>
                        </a:rPr>
                        <a:t>Klebstift</a:t>
                      </a:r>
                      <a:r>
                        <a:rPr lang="en-GB" sz="1200" b="1" baseline="0" dirty="0" smtClean="0">
                          <a:solidFill>
                            <a:schemeClr val="tx1"/>
                          </a:solidFill>
                        </a:rPr>
                        <a:t>- a glue stick</a:t>
                      </a:r>
                    </a:p>
                    <a:p>
                      <a:r>
                        <a:rPr lang="en-GB" sz="1200" b="1" baseline="0" dirty="0" err="1" smtClean="0">
                          <a:solidFill>
                            <a:schemeClr val="tx1"/>
                          </a:solidFill>
                        </a:rPr>
                        <a:t>einen</a:t>
                      </a:r>
                      <a:r>
                        <a:rPr lang="en-GB" sz="1200" b="1" baseline="0" dirty="0" smtClean="0">
                          <a:solidFill>
                            <a:schemeClr val="tx1"/>
                          </a:solidFill>
                        </a:rPr>
                        <a:t> </a:t>
                      </a:r>
                      <a:r>
                        <a:rPr lang="en-GB" sz="1200" b="1" baseline="0" dirty="0" err="1" smtClean="0">
                          <a:solidFill>
                            <a:schemeClr val="tx1"/>
                          </a:solidFill>
                        </a:rPr>
                        <a:t>Kuli</a:t>
                      </a:r>
                      <a:r>
                        <a:rPr lang="en-GB" sz="1200" b="1" baseline="0" dirty="0" smtClean="0">
                          <a:solidFill>
                            <a:schemeClr val="tx1"/>
                          </a:solidFill>
                        </a:rPr>
                        <a:t> – a pen</a:t>
                      </a:r>
                    </a:p>
                    <a:p>
                      <a:r>
                        <a:rPr lang="en-GB" sz="1200" b="1" baseline="0" dirty="0" err="1" smtClean="0">
                          <a:solidFill>
                            <a:schemeClr val="tx1"/>
                          </a:solidFill>
                        </a:rPr>
                        <a:t>einen</a:t>
                      </a:r>
                      <a:r>
                        <a:rPr lang="en-GB" sz="1200" b="1" baseline="0" dirty="0" smtClean="0">
                          <a:solidFill>
                            <a:schemeClr val="tx1"/>
                          </a:solidFill>
                        </a:rPr>
                        <a:t> </a:t>
                      </a:r>
                      <a:r>
                        <a:rPr lang="en-GB" sz="1200" b="1" baseline="0" dirty="0" err="1" smtClean="0">
                          <a:solidFill>
                            <a:schemeClr val="tx1"/>
                          </a:solidFill>
                        </a:rPr>
                        <a:t>Stift</a:t>
                      </a:r>
                      <a:r>
                        <a:rPr lang="en-GB" sz="1200" b="1" baseline="0" dirty="0" smtClean="0">
                          <a:solidFill>
                            <a:schemeClr val="tx1"/>
                          </a:solidFill>
                        </a:rPr>
                        <a:t>- a pen</a:t>
                      </a:r>
                    </a:p>
                    <a:p>
                      <a:r>
                        <a:rPr lang="en-GB" sz="1200" b="1" baseline="0" dirty="0" err="1" smtClean="0">
                          <a:solidFill>
                            <a:schemeClr val="tx1"/>
                          </a:solidFill>
                        </a:rPr>
                        <a:t>einen</a:t>
                      </a:r>
                      <a:r>
                        <a:rPr lang="en-GB" sz="1200" b="1" baseline="0" dirty="0" smtClean="0">
                          <a:solidFill>
                            <a:schemeClr val="tx1"/>
                          </a:solidFill>
                        </a:rPr>
                        <a:t> </a:t>
                      </a:r>
                      <a:r>
                        <a:rPr lang="en-GB" sz="1200" b="1" baseline="0" dirty="0" err="1" smtClean="0">
                          <a:solidFill>
                            <a:schemeClr val="tx1"/>
                          </a:solidFill>
                        </a:rPr>
                        <a:t>Taschenrechner</a:t>
                      </a:r>
                      <a:r>
                        <a:rPr lang="en-GB" sz="1200" b="1" baseline="0" dirty="0" smtClean="0">
                          <a:solidFill>
                            <a:schemeClr val="tx1"/>
                          </a:solidFill>
                        </a:rPr>
                        <a:t>- a calculator </a:t>
                      </a:r>
                    </a:p>
                    <a:p>
                      <a:r>
                        <a:rPr lang="en-GB" sz="1200" b="1" baseline="0" dirty="0" err="1" smtClean="0">
                          <a:solidFill>
                            <a:schemeClr val="tx1"/>
                          </a:solidFill>
                        </a:rPr>
                        <a:t>eine</a:t>
                      </a:r>
                      <a:r>
                        <a:rPr lang="en-GB" sz="1200" b="1" baseline="0" dirty="0" smtClean="0">
                          <a:solidFill>
                            <a:schemeClr val="tx1"/>
                          </a:solidFill>
                        </a:rPr>
                        <a:t> </a:t>
                      </a:r>
                      <a:r>
                        <a:rPr lang="en-GB" sz="1200" b="1" baseline="0" dirty="0" err="1" smtClean="0">
                          <a:solidFill>
                            <a:schemeClr val="tx1"/>
                          </a:solidFill>
                        </a:rPr>
                        <a:t>Schere</a:t>
                      </a:r>
                      <a:r>
                        <a:rPr lang="en-GB" sz="1200" b="1" baseline="0" dirty="0" smtClean="0">
                          <a:solidFill>
                            <a:schemeClr val="tx1"/>
                          </a:solidFill>
                        </a:rPr>
                        <a:t>- a pair of scissors</a:t>
                      </a:r>
                    </a:p>
                    <a:p>
                      <a:r>
                        <a:rPr lang="en-GB" sz="1200" b="1" baseline="0" dirty="0" err="1" smtClean="0">
                          <a:solidFill>
                            <a:schemeClr val="tx1"/>
                          </a:solidFill>
                        </a:rPr>
                        <a:t>eine</a:t>
                      </a:r>
                      <a:r>
                        <a:rPr lang="en-GB" sz="1200" b="1" baseline="0" dirty="0" smtClean="0">
                          <a:solidFill>
                            <a:schemeClr val="tx1"/>
                          </a:solidFill>
                        </a:rPr>
                        <a:t> </a:t>
                      </a:r>
                      <a:r>
                        <a:rPr lang="en-GB" sz="1200" b="1" baseline="0" dirty="0" err="1" smtClean="0">
                          <a:solidFill>
                            <a:schemeClr val="tx1"/>
                          </a:solidFill>
                        </a:rPr>
                        <a:t>Schultasche</a:t>
                      </a:r>
                      <a:r>
                        <a:rPr lang="en-GB" sz="1200" b="1" baseline="0" dirty="0" smtClean="0">
                          <a:solidFill>
                            <a:schemeClr val="tx1"/>
                          </a:solidFill>
                        </a:rPr>
                        <a:t> – a school bag</a:t>
                      </a:r>
                    </a:p>
                    <a:p>
                      <a:r>
                        <a:rPr lang="en-GB" sz="1200" b="1" baseline="0" dirty="0" err="1" smtClean="0">
                          <a:solidFill>
                            <a:schemeClr val="tx1"/>
                          </a:solidFill>
                        </a:rPr>
                        <a:t>ein</a:t>
                      </a:r>
                      <a:r>
                        <a:rPr lang="en-GB" sz="1200" b="1" baseline="0" dirty="0" smtClean="0">
                          <a:solidFill>
                            <a:schemeClr val="tx1"/>
                          </a:solidFill>
                        </a:rPr>
                        <a:t> </a:t>
                      </a:r>
                      <a:r>
                        <a:rPr lang="en-GB" sz="1200" b="1" baseline="0" dirty="0" err="1" smtClean="0">
                          <a:solidFill>
                            <a:schemeClr val="tx1"/>
                          </a:solidFill>
                        </a:rPr>
                        <a:t>Buch</a:t>
                      </a:r>
                      <a:r>
                        <a:rPr lang="en-GB" sz="1200" b="1" baseline="0" dirty="0" smtClean="0">
                          <a:solidFill>
                            <a:schemeClr val="tx1"/>
                          </a:solidFill>
                        </a:rPr>
                        <a:t>- a book</a:t>
                      </a:r>
                    </a:p>
                    <a:p>
                      <a:r>
                        <a:rPr lang="en-GB" sz="1200" b="1" baseline="0" dirty="0" err="1" smtClean="0">
                          <a:solidFill>
                            <a:schemeClr val="tx1"/>
                          </a:solidFill>
                        </a:rPr>
                        <a:t>ein</a:t>
                      </a:r>
                      <a:r>
                        <a:rPr lang="en-GB" sz="1200" b="1" baseline="0" dirty="0" smtClean="0">
                          <a:solidFill>
                            <a:schemeClr val="tx1"/>
                          </a:solidFill>
                        </a:rPr>
                        <a:t> Heft- a jotter</a:t>
                      </a:r>
                    </a:p>
                    <a:p>
                      <a:r>
                        <a:rPr lang="en-GB" sz="1200" b="1" baseline="0" dirty="0" err="1" smtClean="0">
                          <a:solidFill>
                            <a:schemeClr val="tx1"/>
                          </a:solidFill>
                        </a:rPr>
                        <a:t>ein</a:t>
                      </a:r>
                      <a:r>
                        <a:rPr lang="en-GB" sz="1200" b="1" baseline="0" dirty="0" smtClean="0">
                          <a:solidFill>
                            <a:schemeClr val="tx1"/>
                          </a:solidFill>
                        </a:rPr>
                        <a:t> </a:t>
                      </a:r>
                      <a:r>
                        <a:rPr lang="en-GB" sz="1200" b="1" baseline="0" dirty="0" err="1" smtClean="0">
                          <a:solidFill>
                            <a:schemeClr val="tx1"/>
                          </a:solidFill>
                        </a:rPr>
                        <a:t>Klassenheft</a:t>
                      </a:r>
                      <a:r>
                        <a:rPr lang="en-GB" sz="1200" b="1" baseline="0" dirty="0" smtClean="0">
                          <a:solidFill>
                            <a:schemeClr val="tx1"/>
                          </a:solidFill>
                        </a:rPr>
                        <a:t> </a:t>
                      </a:r>
                      <a:r>
                        <a:rPr lang="en-GB" sz="1200" b="1" baseline="0" dirty="0" smtClean="0">
                          <a:solidFill>
                            <a:schemeClr val="tx1"/>
                          </a:solidFill>
                        </a:rPr>
                        <a:t>– a class jotter</a:t>
                      </a:r>
                    </a:p>
                    <a:p>
                      <a:r>
                        <a:rPr lang="en-GB" sz="1200" b="1" baseline="0" dirty="0" err="1" smtClean="0">
                          <a:solidFill>
                            <a:schemeClr val="tx1"/>
                          </a:solidFill>
                        </a:rPr>
                        <a:t>ein</a:t>
                      </a:r>
                      <a:r>
                        <a:rPr lang="en-GB" sz="1200" b="1" baseline="0" dirty="0" smtClean="0">
                          <a:solidFill>
                            <a:schemeClr val="tx1"/>
                          </a:solidFill>
                        </a:rPr>
                        <a:t> Lineal – a ruler</a:t>
                      </a:r>
                    </a:p>
                    <a:p>
                      <a:r>
                        <a:rPr lang="en-GB" sz="1200" b="1" baseline="0" dirty="0" err="1" smtClean="0">
                          <a:solidFill>
                            <a:schemeClr val="tx1"/>
                          </a:solidFill>
                        </a:rPr>
                        <a:t>ein</a:t>
                      </a:r>
                      <a:r>
                        <a:rPr lang="en-GB" sz="1200" b="1" baseline="0" dirty="0" smtClean="0">
                          <a:solidFill>
                            <a:schemeClr val="tx1"/>
                          </a:solidFill>
                        </a:rPr>
                        <a:t> </a:t>
                      </a:r>
                      <a:r>
                        <a:rPr lang="en-GB" sz="1200" b="1" baseline="0" dirty="0" err="1" smtClean="0">
                          <a:solidFill>
                            <a:schemeClr val="tx1"/>
                          </a:solidFill>
                        </a:rPr>
                        <a:t>Wörterbuch</a:t>
                      </a:r>
                      <a:r>
                        <a:rPr lang="en-GB" sz="1200" b="1" baseline="0" dirty="0" smtClean="0">
                          <a:solidFill>
                            <a:schemeClr val="tx1"/>
                          </a:solidFill>
                        </a:rPr>
                        <a:t> – a dictionary</a:t>
                      </a:r>
                    </a:p>
                    <a:p>
                      <a:r>
                        <a:rPr lang="en-GB" sz="1200" b="1" baseline="0" dirty="0" err="1" smtClean="0">
                          <a:solidFill>
                            <a:schemeClr val="tx1"/>
                          </a:solidFill>
                        </a:rPr>
                        <a:t>ein</a:t>
                      </a:r>
                      <a:r>
                        <a:rPr lang="en-GB" sz="1200" b="1" baseline="0" dirty="0" smtClean="0">
                          <a:solidFill>
                            <a:schemeClr val="tx1"/>
                          </a:solidFill>
                        </a:rPr>
                        <a:t> Blatt </a:t>
                      </a:r>
                      <a:r>
                        <a:rPr lang="en-GB" sz="1200" b="1" baseline="0" dirty="0" err="1" smtClean="0">
                          <a:solidFill>
                            <a:schemeClr val="tx1"/>
                          </a:solidFill>
                        </a:rPr>
                        <a:t>Papier</a:t>
                      </a:r>
                      <a:r>
                        <a:rPr lang="en-GB" sz="1200" b="1" baseline="0" dirty="0" smtClean="0">
                          <a:solidFill>
                            <a:schemeClr val="tx1"/>
                          </a:solidFill>
                        </a:rPr>
                        <a:t> – a piece of paper</a:t>
                      </a:r>
                      <a:endParaRPr lang="en-GB" sz="12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mpd="sng">
                      <a:solidFill>
                        <a:schemeClr val="tx1"/>
                      </a:solidFill>
                      <a:prstDash val="solid"/>
                    </a:lnL>
                    <a:lnR w="12700" cmpd="sng">
                      <a:solidFill>
                        <a:schemeClr val="tx1"/>
                      </a:solidFill>
                      <a:prstDash val="solid"/>
                    </a:lnR>
                    <a:lnT w="12700" cmpd="sng">
                      <a:solidFill>
                        <a:schemeClr val="tx1"/>
                      </a:solidFill>
                      <a:prstDash val="solid"/>
                    </a:lnT>
                    <a:lnB w="12700" cmpd="sng">
                      <a:solidFill>
                        <a:schemeClr val="tx1"/>
                      </a:solidFill>
                      <a:prstDash val="solid"/>
                    </a:lnB>
                    <a:solidFill>
                      <a:schemeClr val="accent6"/>
                    </a:solidFill>
                  </a:tcPr>
                </a:tc>
              </a:tr>
            </a:tbl>
          </a:graphicData>
        </a:graphic>
      </p:graphicFrame>
      <p:sp>
        <p:nvSpPr>
          <p:cNvPr id="12" name="TextBox 11"/>
          <p:cNvSpPr txBox="1"/>
          <p:nvPr/>
        </p:nvSpPr>
        <p:spPr>
          <a:xfrm>
            <a:off x="4344293" y="37084"/>
            <a:ext cx="515234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u="sng" dirty="0" err="1"/>
              <a:t>Ich</a:t>
            </a:r>
            <a:r>
              <a:rPr lang="en-GB" b="1" u="sng" dirty="0"/>
              <a:t> </a:t>
            </a:r>
            <a:r>
              <a:rPr lang="en-GB" b="1" u="sng" dirty="0" err="1"/>
              <a:t>über</a:t>
            </a:r>
            <a:r>
              <a:rPr lang="en-GB" b="1" u="sng" dirty="0"/>
              <a:t> </a:t>
            </a:r>
            <a:r>
              <a:rPr lang="en-GB" b="1" u="sng" dirty="0" err="1"/>
              <a:t>mich</a:t>
            </a:r>
            <a:r>
              <a:rPr lang="en-GB" b="1" u="sng" dirty="0"/>
              <a:t>– </a:t>
            </a:r>
            <a:r>
              <a:rPr lang="en-GB" b="1" u="sng" dirty="0" err="1"/>
              <a:t>Einheit</a:t>
            </a:r>
            <a:r>
              <a:rPr lang="en-GB" b="1" u="sng" dirty="0"/>
              <a:t> 1</a:t>
            </a:r>
          </a:p>
        </p:txBody>
      </p:sp>
      <p:sp>
        <p:nvSpPr>
          <p:cNvPr id="10" name="Rectangle 9">
            <a:extLst>
              <a:ext uri="{FF2B5EF4-FFF2-40B4-BE49-F238E27FC236}">
                <a16:creationId xmlns="" xmlns:a16="http://schemas.microsoft.com/office/drawing/2014/main" id="{DDB77FFA-D160-4B72-9D9F-9D15EAFDFD0E}"/>
              </a:ext>
            </a:extLst>
          </p:cNvPr>
          <p:cNvSpPr/>
          <p:nvPr/>
        </p:nvSpPr>
        <p:spPr>
          <a:xfrm>
            <a:off x="7042245" y="3480179"/>
            <a:ext cx="4844956" cy="2988859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1200" b="1" dirty="0" err="1" smtClean="0">
                <a:solidFill>
                  <a:schemeClr val="tx1"/>
                </a:solidFill>
              </a:rPr>
              <a:t>Ruhe</a:t>
            </a:r>
            <a:r>
              <a:rPr lang="en-GB" sz="1200" b="1" dirty="0" smtClean="0">
                <a:solidFill>
                  <a:schemeClr val="tx1"/>
                </a:solidFill>
              </a:rPr>
              <a:t> </a:t>
            </a:r>
            <a:r>
              <a:rPr lang="en-GB" sz="1200" b="1" dirty="0" err="1" smtClean="0">
                <a:solidFill>
                  <a:schemeClr val="tx1"/>
                </a:solidFill>
              </a:rPr>
              <a:t>bitte</a:t>
            </a:r>
            <a:r>
              <a:rPr lang="en-GB" sz="1200" b="1" dirty="0" smtClean="0">
                <a:solidFill>
                  <a:schemeClr val="tx1"/>
                </a:solidFill>
              </a:rPr>
              <a:t>! – Quiet please!</a:t>
            </a:r>
          </a:p>
          <a:p>
            <a:r>
              <a:rPr lang="en-GB" sz="1200" b="1" dirty="0" err="1" smtClean="0">
                <a:solidFill>
                  <a:schemeClr val="tx1"/>
                </a:solidFill>
              </a:rPr>
              <a:t>Hört</a:t>
            </a:r>
            <a:r>
              <a:rPr lang="en-GB" sz="1200" b="1" dirty="0" smtClean="0">
                <a:solidFill>
                  <a:schemeClr val="tx1"/>
                </a:solidFill>
              </a:rPr>
              <a:t> </a:t>
            </a:r>
            <a:r>
              <a:rPr lang="en-GB" sz="1200" b="1" dirty="0" err="1" smtClean="0">
                <a:solidFill>
                  <a:schemeClr val="tx1"/>
                </a:solidFill>
              </a:rPr>
              <a:t>zu</a:t>
            </a:r>
            <a:r>
              <a:rPr lang="en-GB" sz="1200" b="1" dirty="0" smtClean="0">
                <a:solidFill>
                  <a:schemeClr val="tx1"/>
                </a:solidFill>
              </a:rPr>
              <a:t>! – Listen carefully!</a:t>
            </a:r>
          </a:p>
          <a:p>
            <a:r>
              <a:rPr lang="en-GB" sz="1200" b="1" dirty="0" err="1" smtClean="0">
                <a:solidFill>
                  <a:schemeClr val="tx1"/>
                </a:solidFill>
              </a:rPr>
              <a:t>Macht</a:t>
            </a:r>
            <a:r>
              <a:rPr lang="en-GB" sz="1200" b="1" dirty="0" smtClean="0">
                <a:solidFill>
                  <a:schemeClr val="tx1"/>
                </a:solidFill>
              </a:rPr>
              <a:t> das Heft auf!- Open your jotter!</a:t>
            </a:r>
          </a:p>
          <a:p>
            <a:r>
              <a:rPr lang="en-GB" sz="1200" b="1" dirty="0" err="1" smtClean="0">
                <a:solidFill>
                  <a:schemeClr val="tx1"/>
                </a:solidFill>
              </a:rPr>
              <a:t>Macht</a:t>
            </a:r>
            <a:r>
              <a:rPr lang="en-GB" sz="1200" b="1" dirty="0" smtClean="0">
                <a:solidFill>
                  <a:schemeClr val="tx1"/>
                </a:solidFill>
              </a:rPr>
              <a:t> das </a:t>
            </a:r>
            <a:r>
              <a:rPr lang="en-GB" sz="1200" b="1" dirty="0" err="1" smtClean="0">
                <a:solidFill>
                  <a:schemeClr val="tx1"/>
                </a:solidFill>
              </a:rPr>
              <a:t>Buch</a:t>
            </a:r>
            <a:r>
              <a:rPr lang="en-GB" sz="1200" b="1" smtClean="0">
                <a:solidFill>
                  <a:schemeClr val="tx1"/>
                </a:solidFill>
              </a:rPr>
              <a:t> </a:t>
            </a:r>
            <a:r>
              <a:rPr lang="en-GB" sz="1200" b="1" smtClean="0">
                <a:solidFill>
                  <a:schemeClr val="tx1"/>
                </a:solidFill>
              </a:rPr>
              <a:t>auf! </a:t>
            </a:r>
            <a:r>
              <a:rPr lang="en-GB" sz="1200" b="1" dirty="0" err="1" smtClean="0">
                <a:solidFill>
                  <a:schemeClr val="tx1"/>
                </a:solidFill>
              </a:rPr>
              <a:t>Seite</a:t>
            </a:r>
            <a:r>
              <a:rPr lang="en-GB" sz="1200" b="1" dirty="0" smtClean="0">
                <a:solidFill>
                  <a:schemeClr val="tx1"/>
                </a:solidFill>
              </a:rPr>
              <a:t> </a:t>
            </a:r>
            <a:r>
              <a:rPr lang="en-GB" sz="1200" b="1" dirty="0" err="1" smtClean="0">
                <a:solidFill>
                  <a:schemeClr val="tx1"/>
                </a:solidFill>
              </a:rPr>
              <a:t>zehn</a:t>
            </a:r>
            <a:r>
              <a:rPr lang="en-GB" sz="1200" b="1" dirty="0" smtClean="0">
                <a:solidFill>
                  <a:schemeClr val="tx1"/>
                </a:solidFill>
              </a:rPr>
              <a:t>! – Open your books to page ten!</a:t>
            </a:r>
          </a:p>
          <a:p>
            <a:r>
              <a:rPr lang="en-GB" sz="1200" b="1" dirty="0" err="1" smtClean="0">
                <a:solidFill>
                  <a:schemeClr val="tx1"/>
                </a:solidFill>
              </a:rPr>
              <a:t>Macht</a:t>
            </a:r>
            <a:r>
              <a:rPr lang="en-GB" sz="1200" b="1" dirty="0" smtClean="0">
                <a:solidFill>
                  <a:schemeClr val="tx1"/>
                </a:solidFill>
              </a:rPr>
              <a:t> das </a:t>
            </a:r>
            <a:r>
              <a:rPr lang="en-GB" sz="1200" b="1" dirty="0" err="1" smtClean="0">
                <a:solidFill>
                  <a:schemeClr val="tx1"/>
                </a:solidFill>
              </a:rPr>
              <a:t>Buch</a:t>
            </a:r>
            <a:r>
              <a:rPr lang="en-GB" sz="1200" b="1" dirty="0" smtClean="0">
                <a:solidFill>
                  <a:schemeClr val="tx1"/>
                </a:solidFill>
              </a:rPr>
              <a:t> </a:t>
            </a:r>
            <a:r>
              <a:rPr lang="en-GB" sz="1200" b="1" dirty="0" err="1" smtClean="0">
                <a:solidFill>
                  <a:schemeClr val="tx1"/>
                </a:solidFill>
              </a:rPr>
              <a:t>zu</a:t>
            </a:r>
            <a:r>
              <a:rPr lang="en-GB" sz="1200" b="1" dirty="0" smtClean="0">
                <a:solidFill>
                  <a:schemeClr val="tx1"/>
                </a:solidFill>
              </a:rPr>
              <a:t>! – Close your books!</a:t>
            </a:r>
          </a:p>
          <a:p>
            <a:r>
              <a:rPr lang="en-GB" sz="1200" b="1" dirty="0" err="1" smtClean="0">
                <a:solidFill>
                  <a:schemeClr val="tx1"/>
                </a:solidFill>
              </a:rPr>
              <a:t>Steht</a:t>
            </a:r>
            <a:r>
              <a:rPr lang="en-GB" sz="1200" b="1" dirty="0" smtClean="0">
                <a:solidFill>
                  <a:schemeClr val="tx1"/>
                </a:solidFill>
              </a:rPr>
              <a:t> auf! – Stand up!</a:t>
            </a:r>
          </a:p>
          <a:p>
            <a:r>
              <a:rPr lang="en-GB" sz="1200" b="1" dirty="0" err="1" smtClean="0">
                <a:solidFill>
                  <a:schemeClr val="tx1"/>
                </a:solidFill>
              </a:rPr>
              <a:t>Setzt</a:t>
            </a:r>
            <a:r>
              <a:rPr lang="en-GB" sz="1200" b="1" dirty="0" smtClean="0">
                <a:solidFill>
                  <a:schemeClr val="tx1"/>
                </a:solidFill>
              </a:rPr>
              <a:t> </a:t>
            </a:r>
            <a:r>
              <a:rPr lang="en-GB" sz="1200" b="1" dirty="0" err="1" smtClean="0">
                <a:solidFill>
                  <a:schemeClr val="tx1"/>
                </a:solidFill>
              </a:rPr>
              <a:t>euch</a:t>
            </a:r>
            <a:r>
              <a:rPr lang="en-GB" sz="1200" b="1" dirty="0" smtClean="0">
                <a:solidFill>
                  <a:schemeClr val="tx1"/>
                </a:solidFill>
              </a:rPr>
              <a:t>! – Sit down!</a:t>
            </a:r>
          </a:p>
          <a:p>
            <a:r>
              <a:rPr lang="en-GB" sz="1200" b="1" dirty="0" err="1" smtClean="0">
                <a:solidFill>
                  <a:schemeClr val="tx1"/>
                </a:solidFill>
              </a:rPr>
              <a:t>Alles</a:t>
            </a:r>
            <a:r>
              <a:rPr lang="en-GB" sz="1200" b="1" dirty="0" smtClean="0">
                <a:solidFill>
                  <a:schemeClr val="tx1"/>
                </a:solidFill>
              </a:rPr>
              <a:t> </a:t>
            </a:r>
            <a:r>
              <a:rPr lang="en-GB" sz="1200" b="1" dirty="0" err="1" smtClean="0">
                <a:solidFill>
                  <a:schemeClr val="tx1"/>
                </a:solidFill>
              </a:rPr>
              <a:t>einpacken</a:t>
            </a:r>
            <a:r>
              <a:rPr lang="en-GB" sz="1200" b="1" dirty="0" smtClean="0">
                <a:solidFill>
                  <a:schemeClr val="tx1"/>
                </a:solidFill>
              </a:rPr>
              <a:t>!- Pack up everything!</a:t>
            </a:r>
          </a:p>
          <a:p>
            <a:r>
              <a:rPr lang="en-GB" sz="1200" b="1" dirty="0" err="1" smtClean="0">
                <a:solidFill>
                  <a:schemeClr val="tx1"/>
                </a:solidFill>
              </a:rPr>
              <a:t>Jetzt</a:t>
            </a:r>
            <a:r>
              <a:rPr lang="en-GB" sz="1200" b="1" dirty="0" smtClean="0">
                <a:solidFill>
                  <a:schemeClr val="tx1"/>
                </a:solidFill>
              </a:rPr>
              <a:t> </a:t>
            </a:r>
            <a:r>
              <a:rPr lang="en-GB" sz="1200" b="1" dirty="0" err="1" smtClean="0">
                <a:solidFill>
                  <a:schemeClr val="tx1"/>
                </a:solidFill>
              </a:rPr>
              <a:t>Partnerarbeit</a:t>
            </a:r>
            <a:r>
              <a:rPr lang="en-GB" sz="1200" b="1" dirty="0" smtClean="0">
                <a:solidFill>
                  <a:schemeClr val="tx1"/>
                </a:solidFill>
              </a:rPr>
              <a:t>! – Work with a partner!</a:t>
            </a:r>
          </a:p>
          <a:p>
            <a:r>
              <a:rPr lang="en-GB" sz="1200" b="1" dirty="0" err="1" smtClean="0">
                <a:solidFill>
                  <a:schemeClr val="tx1"/>
                </a:solidFill>
              </a:rPr>
              <a:t>Schreibt</a:t>
            </a:r>
            <a:r>
              <a:rPr lang="en-GB" sz="1200" b="1" dirty="0" smtClean="0">
                <a:solidFill>
                  <a:schemeClr val="tx1"/>
                </a:solidFill>
              </a:rPr>
              <a:t> </a:t>
            </a:r>
            <a:r>
              <a:rPr lang="en-GB" sz="1200" b="1" dirty="0" err="1" smtClean="0">
                <a:solidFill>
                  <a:schemeClr val="tx1"/>
                </a:solidFill>
              </a:rPr>
              <a:t>es</a:t>
            </a:r>
            <a:r>
              <a:rPr lang="en-GB" sz="1200" b="1" dirty="0" smtClean="0">
                <a:solidFill>
                  <a:schemeClr val="tx1"/>
                </a:solidFill>
              </a:rPr>
              <a:t> auf! – Write it down! </a:t>
            </a:r>
          </a:p>
        </p:txBody>
      </p:sp>
      <p:sp>
        <p:nvSpPr>
          <p:cNvPr id="9" name="TextBox 8"/>
          <p:cNvSpPr txBox="1"/>
          <p:nvPr/>
        </p:nvSpPr>
        <p:spPr>
          <a:xfrm flipH="1">
            <a:off x="12170733" y="4557253"/>
            <a:ext cx="45719" cy="150244"/>
          </a:xfrm>
          <a:prstGeom prst="rect">
            <a:avLst/>
          </a:prstGeom>
          <a:solidFill>
            <a:srgbClr val="00B0F0"/>
          </a:solidFill>
        </p:spPr>
        <p:txBody>
          <a:bodyPr wrap="square" rtlCol="0">
            <a:spAutoFit/>
          </a:bodyPr>
          <a:lstStyle/>
          <a:p>
            <a:endParaRPr lang="en-GB" sz="1400" dirty="0"/>
          </a:p>
        </p:txBody>
      </p:sp>
      <p:sp>
        <p:nvSpPr>
          <p:cNvPr id="18" name="Rectangle 17">
            <a:extLst>
              <a:ext uri="{FF2B5EF4-FFF2-40B4-BE49-F238E27FC236}">
                <a16:creationId xmlns="" xmlns:a16="http://schemas.microsoft.com/office/drawing/2014/main" id="{30C62FE1-DA10-4BB5-A6F5-39352995311B}"/>
              </a:ext>
            </a:extLst>
          </p:cNvPr>
          <p:cNvSpPr/>
          <p:nvPr/>
        </p:nvSpPr>
        <p:spPr>
          <a:xfrm flipH="1">
            <a:off x="-1" y="2292824"/>
            <a:ext cx="4344294" cy="79157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sz="1200" dirty="0" err="1" smtClean="0"/>
              <a:t>Wann</a:t>
            </a:r>
            <a:r>
              <a:rPr lang="en-GB" sz="1200" dirty="0" smtClean="0"/>
              <a:t> hast  du </a:t>
            </a:r>
            <a:r>
              <a:rPr lang="en-GB" sz="1200" dirty="0" err="1" smtClean="0"/>
              <a:t>Geburtstag</a:t>
            </a:r>
            <a:r>
              <a:rPr lang="en-GB" sz="1200" dirty="0" smtClean="0"/>
              <a:t>? When is your birthday?</a:t>
            </a:r>
          </a:p>
          <a:p>
            <a:r>
              <a:rPr lang="en-GB" sz="1200" dirty="0" err="1" smtClean="0"/>
              <a:t>Ich</a:t>
            </a:r>
            <a:r>
              <a:rPr lang="en-GB" sz="1200" dirty="0" smtClean="0"/>
              <a:t> </a:t>
            </a:r>
            <a:r>
              <a:rPr lang="en-GB" sz="1200" dirty="0" err="1" smtClean="0"/>
              <a:t>habe</a:t>
            </a:r>
            <a:r>
              <a:rPr lang="en-GB" sz="1200" dirty="0" smtClean="0"/>
              <a:t> am </a:t>
            </a:r>
            <a:r>
              <a:rPr lang="en-GB" sz="1200" dirty="0" err="1" smtClean="0"/>
              <a:t>ersten</a:t>
            </a:r>
            <a:r>
              <a:rPr lang="en-GB" sz="1200" dirty="0" smtClean="0"/>
              <a:t> </a:t>
            </a:r>
            <a:r>
              <a:rPr lang="en-GB" sz="1200" dirty="0" err="1" smtClean="0"/>
              <a:t>Januar</a:t>
            </a:r>
            <a:r>
              <a:rPr lang="en-GB" sz="1200" dirty="0" smtClean="0"/>
              <a:t> </a:t>
            </a:r>
            <a:r>
              <a:rPr lang="en-GB" sz="1200" dirty="0" err="1" smtClean="0"/>
              <a:t>Geburtstag</a:t>
            </a:r>
            <a:r>
              <a:rPr lang="en-GB" sz="1200" dirty="0" smtClean="0"/>
              <a:t>. – My birthday is 1</a:t>
            </a:r>
            <a:r>
              <a:rPr lang="en-GB" sz="1200" baseline="30000" dirty="0" smtClean="0"/>
              <a:t>st</a:t>
            </a:r>
            <a:r>
              <a:rPr lang="en-GB" sz="1200" dirty="0" smtClean="0"/>
              <a:t> January.</a:t>
            </a:r>
          </a:p>
        </p:txBody>
      </p:sp>
      <p:sp>
        <p:nvSpPr>
          <p:cNvPr id="13" name="Rectangle 12">
            <a:extLst>
              <a:ext uri="{FF2B5EF4-FFF2-40B4-BE49-F238E27FC236}">
                <a16:creationId xmlns="" xmlns:a16="http://schemas.microsoft.com/office/drawing/2014/main" id="{DDB77FFA-D160-4B72-9D9F-9D15EAFDFD0E}"/>
              </a:ext>
            </a:extLst>
          </p:cNvPr>
          <p:cNvSpPr/>
          <p:nvPr/>
        </p:nvSpPr>
        <p:spPr>
          <a:xfrm>
            <a:off x="0" y="1514902"/>
            <a:ext cx="4344293" cy="777922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1200" b="1" dirty="0" smtClean="0">
                <a:solidFill>
                  <a:schemeClr val="tx1"/>
                </a:solidFill>
              </a:rPr>
              <a:t>The </a:t>
            </a:r>
            <a:r>
              <a:rPr lang="en-GB" sz="1200" b="1" dirty="0" err="1" smtClean="0">
                <a:solidFill>
                  <a:schemeClr val="tx1"/>
                </a:solidFill>
              </a:rPr>
              <a:t>ei</a:t>
            </a:r>
            <a:r>
              <a:rPr lang="en-GB" sz="1200" b="1" dirty="0" smtClean="0">
                <a:solidFill>
                  <a:schemeClr val="tx1"/>
                </a:solidFill>
              </a:rPr>
              <a:t>/</a:t>
            </a:r>
            <a:r>
              <a:rPr lang="en-GB" sz="1200" b="1" dirty="0" err="1" smtClean="0">
                <a:solidFill>
                  <a:schemeClr val="tx1"/>
                </a:solidFill>
              </a:rPr>
              <a:t>ie</a:t>
            </a:r>
            <a:r>
              <a:rPr lang="en-GB" sz="1200" b="1" dirty="0" smtClean="0">
                <a:solidFill>
                  <a:schemeClr val="tx1"/>
                </a:solidFill>
              </a:rPr>
              <a:t> rule:</a:t>
            </a:r>
          </a:p>
          <a:p>
            <a:r>
              <a:rPr lang="en-GB" sz="1200" b="1" dirty="0" smtClean="0">
                <a:solidFill>
                  <a:schemeClr val="tx1"/>
                </a:solidFill>
              </a:rPr>
              <a:t>The stress is on the second vowel, e.g. </a:t>
            </a:r>
            <a:endParaRPr lang="en-GB" sz="1200" b="1" dirty="0">
              <a:solidFill>
                <a:schemeClr val="tx1"/>
              </a:solidFill>
            </a:endParaRPr>
          </a:p>
          <a:p>
            <a:r>
              <a:rPr lang="en-GB" sz="1200" b="1" dirty="0" err="1" smtClean="0">
                <a:solidFill>
                  <a:schemeClr val="tx1"/>
                </a:solidFill>
              </a:rPr>
              <a:t>ie</a:t>
            </a:r>
            <a:r>
              <a:rPr lang="en-GB" sz="1200" b="1" dirty="0" smtClean="0">
                <a:solidFill>
                  <a:schemeClr val="tx1"/>
                </a:solidFill>
              </a:rPr>
              <a:t> =  bee </a:t>
            </a:r>
          </a:p>
          <a:p>
            <a:r>
              <a:rPr lang="en-GB" sz="1200" b="1" dirty="0" err="1" smtClean="0">
                <a:solidFill>
                  <a:schemeClr val="tx1"/>
                </a:solidFill>
              </a:rPr>
              <a:t>ei</a:t>
            </a:r>
            <a:r>
              <a:rPr lang="en-GB" sz="1200" b="1" dirty="0" smtClean="0">
                <a:solidFill>
                  <a:schemeClr val="tx1"/>
                </a:solidFill>
              </a:rPr>
              <a:t>  =  dry</a:t>
            </a:r>
          </a:p>
        </p:txBody>
      </p:sp>
    </p:spTree>
    <p:extLst>
      <p:ext uri="{BB962C8B-B14F-4D97-AF65-F5344CB8AC3E}">
        <p14:creationId xmlns:p14="http://schemas.microsoft.com/office/powerpoint/2010/main" val="11168684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1417</TotalTime>
  <Words>810</Words>
  <Application>Microsoft Office PowerPoint</Application>
  <PresentationFormat>Custom</PresentationFormat>
  <Paragraphs>241</Paragraphs>
  <Slides>2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2</vt:i4>
      </vt:variant>
    </vt:vector>
  </HeadingPairs>
  <TitlesOfParts>
    <vt:vector size="3" baseType="lpstr">
      <vt:lpstr>Office Theme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Owner</dc:creator>
  <cp:lastModifiedBy>Dr Martin</cp:lastModifiedBy>
  <cp:revision>92</cp:revision>
  <cp:lastPrinted>2019-06-18T12:11:53Z</cp:lastPrinted>
  <dcterms:created xsi:type="dcterms:W3CDTF">2018-02-10T12:30:43Z</dcterms:created>
  <dcterms:modified xsi:type="dcterms:W3CDTF">2019-06-18T13:51:03Z</dcterms:modified>
</cp:coreProperties>
</file>