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7" r:id="rId2"/>
    <p:sldId id="259" r:id="rId3"/>
  </p:sldIdLst>
  <p:sldSz cx="12192000" cy="6858000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1765" autoAdjust="0"/>
    <p:restoredTop sz="94660"/>
  </p:normalViewPr>
  <p:slideViewPr>
    <p:cSldViewPr snapToGrid="0">
      <p:cViewPr>
        <p:scale>
          <a:sx n="70" d="100"/>
          <a:sy n="70" d="100"/>
        </p:scale>
        <p:origin x="-1578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B47633-86BB-4F89-ABFC-85E99613114C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45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038" y="944245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A90E3D-2462-4C89-A0F7-03A988D1EB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9542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923ACE0-E298-4712-B837-D55103D59C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0EE40F82-4DD2-4255-9E95-FF989717BD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F97222C-72F9-41CB-8135-3A3E664C2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5EF7EAE-3190-4088-AFFC-301126C2A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CB3A830-53BB-4A82-AA9F-315602FDD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926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6BF298-C1B4-481C-B2CF-2F66DACFC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E698F38-581E-41DE-AA8B-27AE5F4334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F71E82D-165A-44B5-9AB1-8740F20B9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4B5AC0C-04EB-4665-ADA9-7E48700D2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AC45CE6-437E-4A2A-B660-E36E58C97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421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EE8FA75-F2E0-48C9-A710-31F015A2F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F0B622D-2D3E-4510-8A4F-CC3BD616E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86F79B3-FD71-40D1-947D-E3F474477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FA1E773-9684-496D-AA66-E484A8F1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161B245-4A8A-465B-A994-FAA03E922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54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C171186-DD0F-4662-8679-3A9ED53AD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9CC042E-D8B0-4671-9D7E-8160293C67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B0280A5-49FD-4EE8-8ADF-6A233AB3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723F170-A163-4F15-9EA6-B518F52BC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4658627-A4CE-4019-AEFC-4041DA6EA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4DA99B9-07AE-4FFF-AA41-FE72372E2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49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2300BB-FC31-40D9-B265-116858FF9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FB7E677-5FF8-4E07-8F04-94D936995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D17BAFC-7F34-4636-90F1-E9CC6728EC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6917E7F6-A051-46B7-9B2C-5D2B840732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7BAC39BC-82C5-43C1-AC4C-64AA40AE4D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C7AB9A6C-6D59-4EBC-AF03-C46AF7EC1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5D4BB106-1DA8-49E0-96B1-71670B26A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2698046B-BBA6-45C9-9E55-0909D11A2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99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B251F77-2CC0-4C11-AEC3-2DE6C0D8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37A8E74D-5E02-48A8-A409-C68FD85E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5C0BAA6-7E00-4D76-97E3-840B3A310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C5588A8-28D9-4979-916E-223D1BFDD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13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4B0ED97-F3E7-4AC0-8CC7-FEB5F9207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3C9740FB-50E4-4646-B0D2-27CEEFE36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48D111C-6071-4AF2-9625-9A56FC10F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420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FC91B4C-780B-4E27-AF00-8E704CD51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4FD7731-1184-4D97-AB10-075A260B0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B6E28A7-9CE0-49DA-AE8C-D0FD6AFA2C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DB16209-EF01-4886-B4D3-CD17708D4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5971783-06BC-460A-A46C-EF1816C53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833F4DA-F924-4EA7-86CF-D06D1EF4B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27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E3B658-3432-4159-AEB5-F068B456D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2BCEA022-4455-4C35-9591-BD8D6203EA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4A6D012-BB43-44EC-BE47-B60CC46694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ADE6E73-0EED-4A71-A673-037AB991F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1661D4-D2A1-45C2-9E3D-5FF980FDF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5D3982C-2E69-4BB2-80CF-64692D710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883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0E248A-A43B-42F1-89B2-34A46F806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F2F4D9F-9235-4B0F-925C-E0B0A0F2D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0DB859D-41C3-49AF-9B51-A5F934105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806F42B-D4A1-4D38-8840-91360FCAA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54FC88F-E04F-49AC-AF2B-083A2DC92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362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3A7CD3FF-D895-4CA4-9809-919AB355AB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C0791B2-A967-460D-BF95-4A3E52A4EA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320E139-0DC0-46F3-9F17-C1C6D0748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553BFA8-B768-45D6-A907-B15467929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E458944-4695-43AD-9CA0-783C287C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24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A41DAB1-87CB-4DB9-B7AB-9B54E38FA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2A80524-D621-4A2E-AACE-F3D27CA14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9CCC967-18D8-4D0F-85C2-AB5B6279D1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E4DB056-1636-40B2-9FC5-2C7784146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678225F-23A2-4085-B9B2-A10A0B79ED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5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871925"/>
              </p:ext>
            </p:extLst>
          </p:nvPr>
        </p:nvGraphicFramePr>
        <p:xfrm>
          <a:off x="504966" y="8857396"/>
          <a:ext cx="8937506" cy="804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85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25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546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867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1246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193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51931"/>
                <a:gridCol w="5133588">
                  <a:extLst>
                    <a:ext uri="{9D8B030D-6E8A-4147-A177-3AD203B41FA5}">
                      <a16:colId xmlns="" xmlns:a16="http://schemas.microsoft.com/office/drawing/2014/main" val="52005048"/>
                    </a:ext>
                  </a:extLst>
                </a:gridCol>
              </a:tblGrid>
              <a:tr h="288389"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0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null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11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elf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5859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1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eins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12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zwölf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65859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2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zwei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13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dreizehn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39992660"/>
                  </a:ext>
                </a:extLst>
              </a:tr>
              <a:tr h="39930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3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drei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14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vierzehn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9909641"/>
                  </a:ext>
                </a:extLst>
              </a:tr>
              <a:tr h="39930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4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vier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15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fünfzehn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84809626"/>
                  </a:ext>
                </a:extLst>
              </a:tr>
              <a:tr h="465859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5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Fünf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16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sechzehn</a:t>
                      </a:r>
                      <a:r>
                        <a:rPr lang="en-GB" sz="1000" b="1" dirty="0" smtClean="0"/>
                        <a:t> 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32064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6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sechs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17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siebzehn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32064">
                <a:tc>
                  <a:txBody>
                    <a:bodyPr/>
                    <a:lstStyle/>
                    <a:p>
                      <a:r>
                        <a:rPr lang="en-GB" sz="1000" b="0" dirty="0" smtClean="0"/>
                        <a:t>7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sieben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18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achtzehn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65859">
                <a:tc>
                  <a:txBody>
                    <a:bodyPr/>
                    <a:lstStyle/>
                    <a:p>
                      <a:r>
                        <a:rPr lang="en-GB" sz="1000" b="0" dirty="0" smtClean="0"/>
                        <a:t>8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acht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19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neunzehn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9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neun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20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zwanzig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10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zehn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77470">
                <a:tc>
                  <a:txBody>
                    <a:bodyPr/>
                    <a:lstStyle/>
                    <a:p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77470">
                <a:tc>
                  <a:txBody>
                    <a:bodyPr/>
                    <a:lstStyle/>
                    <a:p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14201853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AD86D329-EEC7-4835-807C-9D8117664419}"/>
              </a:ext>
            </a:extLst>
          </p:cNvPr>
          <p:cNvSpPr/>
          <p:nvPr/>
        </p:nvSpPr>
        <p:spPr>
          <a:xfrm>
            <a:off x="409433" y="98685"/>
            <a:ext cx="5500043" cy="362606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dirty="0" smtClean="0">
                <a:solidFill>
                  <a:schemeClr val="tx1"/>
                </a:solidFill>
              </a:rPr>
              <a:t>Objectivity Questions  (10 Marks)</a:t>
            </a:r>
          </a:p>
          <a:p>
            <a:endParaRPr lang="en-GB" sz="1400" dirty="0" smtClean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The view ‘XXX’ is </a:t>
            </a:r>
            <a:r>
              <a:rPr lang="en-GB" sz="1400" b="1" dirty="0" smtClean="0">
                <a:solidFill>
                  <a:schemeClr val="tx1"/>
                </a:solidFill>
              </a:rPr>
              <a:t>accurate </a:t>
            </a:r>
            <a:r>
              <a:rPr lang="en-GB" sz="1400" dirty="0" smtClean="0">
                <a:solidFill>
                  <a:schemeClr val="tx1"/>
                </a:solidFill>
              </a:rPr>
              <a:t>as Source A/B/C states/ shows that…… and this is also backed up by Source A/B/C which states/shows that….. Source A/B/C also states/shows that…. and this is also backed up by Source A/B/C which states/shows that….. 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The view ‘XXX’ can be seen as </a:t>
            </a:r>
            <a:r>
              <a:rPr lang="en-GB" sz="1400" b="1" dirty="0" smtClean="0">
                <a:solidFill>
                  <a:schemeClr val="tx1"/>
                </a:solidFill>
              </a:rPr>
              <a:t>inaccurate</a:t>
            </a:r>
            <a:r>
              <a:rPr lang="en-GB" sz="1400" dirty="0" smtClean="0">
                <a:solidFill>
                  <a:schemeClr val="tx1"/>
                </a:solidFill>
              </a:rPr>
              <a:t> as </a:t>
            </a:r>
            <a:r>
              <a:rPr lang="en-GB" sz="1400" dirty="0">
                <a:solidFill>
                  <a:schemeClr val="tx1"/>
                </a:solidFill>
              </a:rPr>
              <a:t>Source A/B/C states/ shows that…… and this is also backed up by Source A/B/C which states/shows that….. Source A/B/C also states/shows that…. </a:t>
            </a:r>
            <a:r>
              <a:rPr lang="en-GB" sz="1400" dirty="0" smtClean="0">
                <a:solidFill>
                  <a:schemeClr val="tx1"/>
                </a:solidFill>
              </a:rPr>
              <a:t>and </a:t>
            </a:r>
            <a:r>
              <a:rPr lang="en-GB" sz="1400" dirty="0">
                <a:solidFill>
                  <a:schemeClr val="tx1"/>
                </a:solidFill>
              </a:rPr>
              <a:t>this is also backed up by Source A/B/C which states/shows that….. </a:t>
            </a:r>
            <a:endParaRPr lang="en-GB" sz="1400" dirty="0" smtClean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Overall, the statement is </a:t>
            </a:r>
            <a:r>
              <a:rPr lang="en-GB" sz="1400" smtClean="0">
                <a:solidFill>
                  <a:schemeClr val="tx1"/>
                </a:solidFill>
              </a:rPr>
              <a:t>accurate to a </a:t>
            </a:r>
            <a:r>
              <a:rPr lang="en-GB" sz="1400" dirty="0" smtClean="0">
                <a:solidFill>
                  <a:schemeClr val="tx1"/>
                </a:solidFill>
              </a:rPr>
              <a:t>little/some/ a great extent. Source A/B/C shows/ states that……………and Source A/B/C also shows/states that …..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1200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0C62FE1-DA10-4BB5-A6F5-39352995311B}"/>
              </a:ext>
            </a:extLst>
          </p:cNvPr>
          <p:cNvSpPr/>
          <p:nvPr/>
        </p:nvSpPr>
        <p:spPr>
          <a:xfrm>
            <a:off x="5909476" y="1228299"/>
            <a:ext cx="6168789" cy="5581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 smtClean="0">
                <a:solidFill>
                  <a:schemeClr val="tx1"/>
                </a:solidFill>
              </a:rPr>
              <a:t>Conclusions Questions (10 Marks) </a:t>
            </a:r>
          </a:p>
          <a:p>
            <a:endParaRPr lang="en-GB" sz="1600" b="1" dirty="0" smtClean="0">
              <a:solidFill>
                <a:schemeClr val="tx1"/>
              </a:solidFill>
            </a:endParaRPr>
          </a:p>
          <a:p>
            <a:r>
              <a:rPr lang="en-GB" sz="1600" dirty="0" smtClean="0">
                <a:solidFill>
                  <a:schemeClr val="tx1"/>
                </a:solidFill>
              </a:rPr>
              <a:t>My </a:t>
            </a:r>
            <a:r>
              <a:rPr lang="en-GB" sz="1600" b="1" dirty="0" smtClean="0">
                <a:solidFill>
                  <a:schemeClr val="tx1"/>
                </a:solidFill>
              </a:rPr>
              <a:t>first conclusion </a:t>
            </a:r>
            <a:r>
              <a:rPr lang="en-GB" sz="1600" dirty="0" smtClean="0">
                <a:solidFill>
                  <a:schemeClr val="tx1"/>
                </a:solidFill>
              </a:rPr>
              <a:t>is  that ………………..(You must address the bullet point). Source A/B/C shows/ states that……………. and this links to Source A/B/C which shows/ states that ……………. and this also links to Source A/B/C which shows/ states that………………   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 smtClean="0">
                <a:solidFill>
                  <a:schemeClr val="tx1"/>
                </a:solidFill>
              </a:rPr>
              <a:t>My </a:t>
            </a:r>
            <a:r>
              <a:rPr lang="en-GB" sz="1600" b="1" dirty="0" smtClean="0">
                <a:solidFill>
                  <a:schemeClr val="tx1"/>
                </a:solidFill>
              </a:rPr>
              <a:t>second conclusion </a:t>
            </a:r>
            <a:r>
              <a:rPr lang="en-GB" sz="1600" dirty="0" smtClean="0">
                <a:solidFill>
                  <a:schemeClr val="tx1"/>
                </a:solidFill>
              </a:rPr>
              <a:t>is that </a:t>
            </a:r>
            <a:r>
              <a:rPr lang="en-GB" sz="1600" dirty="0">
                <a:solidFill>
                  <a:schemeClr val="tx1"/>
                </a:solidFill>
              </a:rPr>
              <a:t>………………..(You must address the bullet point). Source A/B/C shows/ states that……………. and this links to Source A/B/C which shows/ states that ……………. and this also links to Source A/B/C which shows/ states that………………   </a:t>
            </a:r>
          </a:p>
          <a:p>
            <a:endParaRPr lang="en-GB" sz="1600" dirty="0" smtClean="0">
              <a:solidFill>
                <a:schemeClr val="tx1"/>
              </a:solidFill>
            </a:endParaRPr>
          </a:p>
          <a:p>
            <a:r>
              <a:rPr lang="en-GB" sz="1600" dirty="0" smtClean="0">
                <a:solidFill>
                  <a:schemeClr val="tx1"/>
                </a:solidFill>
              </a:rPr>
              <a:t>My </a:t>
            </a:r>
            <a:r>
              <a:rPr lang="en-GB" sz="1600" b="1" dirty="0" smtClean="0">
                <a:solidFill>
                  <a:schemeClr val="tx1"/>
                </a:solidFill>
              </a:rPr>
              <a:t>third conclusion </a:t>
            </a:r>
            <a:r>
              <a:rPr lang="en-GB" sz="1600" dirty="0" smtClean="0">
                <a:solidFill>
                  <a:schemeClr val="tx1"/>
                </a:solidFill>
              </a:rPr>
              <a:t>is that </a:t>
            </a:r>
            <a:r>
              <a:rPr lang="en-GB" sz="1600" dirty="0">
                <a:solidFill>
                  <a:schemeClr val="tx1"/>
                </a:solidFill>
              </a:rPr>
              <a:t>………………..(You must address the bullet point). Source A/B/C shows/ states that……………. and this links to Source A/B/C which shows/ states that ……………. and this also links to Source A/B/C which shows/ states that………………   </a:t>
            </a:r>
          </a:p>
          <a:p>
            <a:endParaRPr lang="en-GB" sz="1600" dirty="0" smtClean="0">
              <a:solidFill>
                <a:schemeClr val="tx1"/>
              </a:solidFill>
            </a:endParaRPr>
          </a:p>
          <a:p>
            <a:r>
              <a:rPr lang="en-GB" sz="1600" dirty="0" smtClean="0">
                <a:solidFill>
                  <a:schemeClr val="tx1"/>
                </a:solidFill>
              </a:rPr>
              <a:t>My </a:t>
            </a:r>
            <a:r>
              <a:rPr lang="en-GB" sz="1600" b="1" dirty="0" smtClean="0">
                <a:solidFill>
                  <a:schemeClr val="tx1"/>
                </a:solidFill>
              </a:rPr>
              <a:t>overall conclusion </a:t>
            </a:r>
            <a:r>
              <a:rPr lang="en-GB" sz="1600" dirty="0" smtClean="0">
                <a:solidFill>
                  <a:schemeClr val="tx1"/>
                </a:solidFill>
              </a:rPr>
              <a:t>is that ………………… (You must address the bullet point). Source A/B/C shows/states that ……………. and this links to Source A/B/C which states/shows that………..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DB77FFA-D160-4B72-9D9F-9D15EAFDFD0E}"/>
              </a:ext>
            </a:extLst>
          </p:cNvPr>
          <p:cNvSpPr/>
          <p:nvPr/>
        </p:nvSpPr>
        <p:spPr>
          <a:xfrm>
            <a:off x="409433" y="3724751"/>
            <a:ext cx="5500043" cy="308493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b="1" dirty="0" smtClean="0">
                <a:solidFill>
                  <a:schemeClr val="tx1"/>
                </a:solidFill>
              </a:rPr>
              <a:t>Reliability Questions (8 marks)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b="1" dirty="0">
                <a:solidFill>
                  <a:schemeClr val="tx1"/>
                </a:solidFill>
              </a:rPr>
              <a:t>Source A</a:t>
            </a:r>
            <a:r>
              <a:rPr lang="en-GB" sz="1600" dirty="0">
                <a:solidFill>
                  <a:schemeClr val="tx1"/>
                </a:solidFill>
              </a:rPr>
              <a:t> is reliable/unreliable/fairly reliable/not very reliable because……(be specific).</a:t>
            </a:r>
          </a:p>
          <a:p>
            <a:r>
              <a:rPr lang="en-GB" sz="1600" b="1" dirty="0">
                <a:solidFill>
                  <a:schemeClr val="tx1"/>
                </a:solidFill>
              </a:rPr>
              <a:t>Source B</a:t>
            </a:r>
            <a:r>
              <a:rPr lang="en-GB" sz="1600" dirty="0">
                <a:solidFill>
                  <a:schemeClr val="tx1"/>
                </a:solidFill>
              </a:rPr>
              <a:t> is reliable/unreliable/fairly reliable/not very reliable because……(be specific).</a:t>
            </a:r>
          </a:p>
          <a:p>
            <a:r>
              <a:rPr lang="en-GB" sz="1600" b="1" dirty="0">
                <a:solidFill>
                  <a:schemeClr val="tx1"/>
                </a:solidFill>
              </a:rPr>
              <a:t>Source C </a:t>
            </a:r>
            <a:r>
              <a:rPr lang="en-GB" sz="1600" dirty="0">
                <a:solidFill>
                  <a:schemeClr val="tx1"/>
                </a:solidFill>
              </a:rPr>
              <a:t>is reliable/unreliable/fairly reliable/not very reliable because……(be specific).</a:t>
            </a:r>
          </a:p>
          <a:p>
            <a:r>
              <a:rPr lang="en-GB" sz="1600" dirty="0">
                <a:solidFill>
                  <a:schemeClr val="tx1"/>
                </a:solidFill>
              </a:rPr>
              <a:t> </a:t>
            </a:r>
          </a:p>
          <a:p>
            <a:r>
              <a:rPr lang="en-GB" sz="1600" b="1" dirty="0">
                <a:solidFill>
                  <a:schemeClr val="tx1"/>
                </a:solidFill>
              </a:rPr>
              <a:t>My overall conclusion</a:t>
            </a:r>
            <a:r>
              <a:rPr lang="en-GB" sz="1600" dirty="0">
                <a:solidFill>
                  <a:schemeClr val="tx1"/>
                </a:solidFill>
              </a:rPr>
              <a:t> is that Source A/B/C is the most reliable because… (be specific, make comparisons with the other sources). </a:t>
            </a:r>
          </a:p>
        </p:txBody>
      </p:sp>
      <p:sp>
        <p:nvSpPr>
          <p:cNvPr id="6" name="Rectangle 5"/>
          <p:cNvSpPr/>
          <p:nvPr/>
        </p:nvSpPr>
        <p:spPr>
          <a:xfrm>
            <a:off x="5909480" y="239805"/>
            <a:ext cx="57593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Higher Modern Studies Skills </a:t>
            </a:r>
            <a:r>
              <a:rPr lang="en-GB" b="1" dirty="0" smtClean="0"/>
              <a:t>Questions:</a:t>
            </a:r>
          </a:p>
          <a:p>
            <a:r>
              <a:rPr lang="en-GB" b="1" dirty="0" smtClean="0"/>
              <a:t>Knowledge </a:t>
            </a:r>
            <a:r>
              <a:rPr lang="en-GB" b="1" dirty="0"/>
              <a:t>Organiser </a:t>
            </a:r>
          </a:p>
        </p:txBody>
      </p:sp>
    </p:spTree>
    <p:extLst>
      <p:ext uri="{BB962C8B-B14F-4D97-AF65-F5344CB8AC3E}">
        <p14:creationId xmlns:p14="http://schemas.microsoft.com/office/powerpoint/2010/main" val="414487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1700151"/>
              </p:ext>
            </p:extLst>
          </p:nvPr>
        </p:nvGraphicFramePr>
        <p:xfrm>
          <a:off x="-1" y="3084394"/>
          <a:ext cx="6632813" cy="37384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51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2022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3706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76043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ersten</a:t>
                      </a:r>
                      <a:r>
                        <a:rPr lang="en-GB" sz="1100" b="0" dirty="0" smtClean="0"/>
                        <a:t>- first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elfen</a:t>
                      </a:r>
                      <a:r>
                        <a:rPr lang="en-GB" sz="1200" b="0" dirty="0" smtClean="0"/>
                        <a:t> – 11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einundzwanzigsten</a:t>
                      </a:r>
                      <a:r>
                        <a:rPr lang="en-GB" sz="1000" b="0" dirty="0" smtClean="0"/>
                        <a:t>- 21</a:t>
                      </a:r>
                      <a:r>
                        <a:rPr lang="en-GB" sz="1000" b="0" baseline="30000" dirty="0" smtClean="0"/>
                        <a:t>st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Januar</a:t>
                      </a:r>
                      <a:r>
                        <a:rPr lang="en-GB" sz="1000" b="1" baseline="0" dirty="0"/>
                        <a:t> </a:t>
                      </a:r>
                      <a:r>
                        <a:rPr lang="en-GB" sz="1000" b="1" baseline="0" dirty="0" smtClean="0"/>
                        <a:t>– January</a:t>
                      </a:r>
                      <a:endParaRPr lang="en-GB" sz="1000" b="1" dirty="0" smtClean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zweiten</a:t>
                      </a:r>
                      <a:r>
                        <a:rPr lang="en-GB" sz="1100" b="0" dirty="0" smtClean="0"/>
                        <a:t>- second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zwölften</a:t>
                      </a:r>
                      <a:r>
                        <a:rPr lang="en-GB" sz="1200" b="0" dirty="0" smtClean="0"/>
                        <a:t> – 12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zweiundzwanzigsten</a:t>
                      </a:r>
                      <a:r>
                        <a:rPr lang="en-GB" sz="1000" b="0" dirty="0" smtClean="0"/>
                        <a:t>- 22</a:t>
                      </a:r>
                      <a:r>
                        <a:rPr lang="en-GB" sz="1000" b="0" baseline="30000" dirty="0" smtClean="0"/>
                        <a:t>nd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Februar</a:t>
                      </a:r>
                      <a:r>
                        <a:rPr lang="en-GB" sz="1000" b="1" baseline="0" dirty="0" smtClean="0"/>
                        <a:t> – February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39992660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dritten</a:t>
                      </a:r>
                      <a:r>
                        <a:rPr lang="en-GB" sz="1100" b="0" dirty="0" smtClean="0"/>
                        <a:t>- third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dreizehnten</a:t>
                      </a:r>
                      <a:r>
                        <a:rPr lang="en-GB" sz="1200" b="0" dirty="0" smtClean="0"/>
                        <a:t> – 13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dreiundzwanzigsten</a:t>
                      </a:r>
                      <a:r>
                        <a:rPr lang="en-GB" sz="1000" b="0" dirty="0" smtClean="0"/>
                        <a:t>- 23</a:t>
                      </a:r>
                      <a:r>
                        <a:rPr lang="en-GB" sz="1000" b="0" baseline="30000" dirty="0" smtClean="0"/>
                        <a:t>rd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März</a:t>
                      </a:r>
                      <a:r>
                        <a:rPr lang="en-GB" sz="1000" b="1" baseline="0" dirty="0" smtClean="0"/>
                        <a:t> – March 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9909641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vierten</a:t>
                      </a:r>
                      <a:r>
                        <a:rPr lang="en-GB" sz="1100" b="0" dirty="0" smtClean="0"/>
                        <a:t>- fourth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vierzehnten</a:t>
                      </a:r>
                      <a:r>
                        <a:rPr lang="en-GB" sz="1200" b="0" dirty="0" smtClean="0"/>
                        <a:t>- 14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vierundzwanzigsten</a:t>
                      </a:r>
                      <a:r>
                        <a:rPr lang="en-GB" sz="1000" b="0" dirty="0" smtClean="0"/>
                        <a:t>- 24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April - April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84809626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fünften</a:t>
                      </a:r>
                      <a:r>
                        <a:rPr lang="en-GB" sz="1100" b="0" dirty="0" smtClean="0"/>
                        <a:t>- fifth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fünfzehnten</a:t>
                      </a:r>
                      <a:r>
                        <a:rPr lang="en-GB" sz="1200" b="0" dirty="0" smtClean="0"/>
                        <a:t> – 15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fünfundzwanzigsten</a:t>
                      </a:r>
                      <a:r>
                        <a:rPr lang="en-GB" sz="1000" b="0" dirty="0" smtClean="0"/>
                        <a:t>- 25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Mai - May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85323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sechsten</a:t>
                      </a:r>
                      <a:r>
                        <a:rPr lang="en-GB" sz="1100" b="0" dirty="0" smtClean="0"/>
                        <a:t> – sixth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sechzehnten</a:t>
                      </a:r>
                      <a:r>
                        <a:rPr lang="en-GB" sz="1200" b="0" dirty="0" smtClean="0"/>
                        <a:t> – 16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sechsundzwanzigsten</a:t>
                      </a:r>
                      <a:r>
                        <a:rPr lang="en-GB" sz="1000" b="0" dirty="0" smtClean="0"/>
                        <a:t>- 26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Juni</a:t>
                      </a:r>
                      <a:r>
                        <a:rPr lang="en-GB" sz="1000" b="1" dirty="0" smtClean="0"/>
                        <a:t>- June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siebten</a:t>
                      </a:r>
                      <a:r>
                        <a:rPr lang="en-GB" sz="1000" b="0" dirty="0" smtClean="0"/>
                        <a:t> – seventh</a:t>
                      </a:r>
                      <a:r>
                        <a:rPr lang="en-GB" sz="1000" b="0" baseline="0" dirty="0" smtClean="0"/>
                        <a:t> 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siebzehnten</a:t>
                      </a:r>
                      <a:r>
                        <a:rPr lang="en-GB" sz="1200" b="0" dirty="0" smtClean="0"/>
                        <a:t> – 17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siebenundzwanzigsten</a:t>
                      </a:r>
                      <a:r>
                        <a:rPr lang="en-GB" sz="1000" b="0" dirty="0" smtClean="0"/>
                        <a:t>- 27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Juli</a:t>
                      </a:r>
                      <a:r>
                        <a:rPr lang="en-GB" sz="1000" b="1" dirty="0" smtClean="0"/>
                        <a:t>- July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achten</a:t>
                      </a:r>
                      <a:r>
                        <a:rPr lang="en-GB" sz="1000" b="0" dirty="0" smtClean="0"/>
                        <a:t> - eighth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achtzehnten</a:t>
                      </a:r>
                      <a:r>
                        <a:rPr lang="en-GB" sz="1200" b="0" dirty="0" smtClean="0"/>
                        <a:t>- 18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achtundzwanzigsten</a:t>
                      </a:r>
                      <a:r>
                        <a:rPr lang="en-GB" sz="1000" b="0" dirty="0" smtClean="0"/>
                        <a:t> -28th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August- August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6823"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neunten</a:t>
                      </a:r>
                      <a:r>
                        <a:rPr lang="en-GB" sz="1000" b="0" dirty="0" smtClean="0"/>
                        <a:t>- ninth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neunzehnten</a:t>
                      </a:r>
                      <a:r>
                        <a:rPr lang="en-GB" sz="1000" b="0" dirty="0" smtClean="0"/>
                        <a:t>- 19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neunundzwanzigsten</a:t>
                      </a:r>
                      <a:r>
                        <a:rPr lang="en-GB" sz="1000" b="0" dirty="0" smtClean="0"/>
                        <a:t>- 29</a:t>
                      </a:r>
                      <a:r>
                        <a:rPr lang="en-GB" sz="1000" b="0" baseline="30000" dirty="0" smtClean="0"/>
                        <a:t>th</a:t>
                      </a:r>
                      <a:r>
                        <a:rPr lang="en-GB" sz="1000" b="0" dirty="0" smtClean="0"/>
                        <a:t> 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September- September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03718"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zehnten</a:t>
                      </a:r>
                      <a:r>
                        <a:rPr lang="en-GB" sz="1000" b="0" dirty="0" smtClean="0"/>
                        <a:t> - tenth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zwanzigsten</a:t>
                      </a:r>
                      <a:r>
                        <a:rPr lang="en-GB" sz="1000" b="0" dirty="0" smtClean="0"/>
                        <a:t>- 20th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drei</a:t>
                      </a:r>
                      <a:r>
                        <a:rPr lang="el-GR" sz="1000" b="0" dirty="0" smtClean="0"/>
                        <a:t>β</a:t>
                      </a:r>
                      <a:r>
                        <a:rPr lang="en-GB" sz="1000" b="0" dirty="0" err="1" smtClean="0"/>
                        <a:t>igsten</a:t>
                      </a:r>
                      <a:r>
                        <a:rPr lang="en-GB" sz="1000" b="0" dirty="0" smtClean="0"/>
                        <a:t>- 30</a:t>
                      </a:r>
                      <a:r>
                        <a:rPr lang="en-GB" sz="1000" b="0" baseline="30000" dirty="0" smtClean="0"/>
                        <a:t>th</a:t>
                      </a:r>
                      <a:r>
                        <a:rPr lang="en-GB" sz="1000" b="0" dirty="0" smtClean="0"/>
                        <a:t> 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Oktober</a:t>
                      </a:r>
                      <a:r>
                        <a:rPr lang="en-GB" sz="1000" b="1" dirty="0" smtClean="0"/>
                        <a:t>- October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85408">
                <a:tc>
                  <a:txBody>
                    <a:bodyPr/>
                    <a:lstStyle/>
                    <a:p>
                      <a:endParaRPr lang="en-GB" sz="1000" b="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einunddrei</a:t>
                      </a:r>
                      <a:r>
                        <a:rPr lang="el-GR" sz="1000" b="0" dirty="0" smtClean="0"/>
                        <a:t>β</a:t>
                      </a:r>
                      <a:r>
                        <a:rPr lang="en-GB" sz="1000" b="0" dirty="0" err="1" smtClean="0"/>
                        <a:t>igsten</a:t>
                      </a:r>
                      <a:r>
                        <a:rPr lang="en-GB" sz="1000" b="0" dirty="0" smtClean="0"/>
                        <a:t>- 31st</a:t>
                      </a:r>
                      <a:endParaRPr lang="en-GB" sz="1000" b="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November- November</a:t>
                      </a:r>
                    </a:p>
                    <a:p>
                      <a:endParaRPr lang="en-GB" sz="1000" b="1" dirty="0" smtClean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96344"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Dezember</a:t>
                      </a:r>
                      <a:r>
                        <a:rPr lang="en-GB" sz="1000" b="1" dirty="0" smtClean="0"/>
                        <a:t>- December</a:t>
                      </a:r>
                      <a:endParaRPr lang="en-GB" sz="1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B17FA90E-A3F0-4DB6-B966-CCAA1E6145C2}"/>
              </a:ext>
            </a:extLst>
          </p:cNvPr>
          <p:cNvSpPr/>
          <p:nvPr/>
        </p:nvSpPr>
        <p:spPr>
          <a:xfrm>
            <a:off x="4462818" y="432602"/>
            <a:ext cx="2295791" cy="244036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/>
              <a:t>Classroom instructions</a:t>
            </a:r>
          </a:p>
          <a:p>
            <a:pPr algn="ctr"/>
            <a:endParaRPr lang="en-GB" sz="1200" b="1" dirty="0" smtClean="0"/>
          </a:p>
          <a:p>
            <a:pPr algn="ctr"/>
            <a:r>
              <a:rPr lang="en-GB" sz="1200" b="1" dirty="0" smtClean="0"/>
              <a:t>Borrowing items  in class</a:t>
            </a:r>
          </a:p>
          <a:p>
            <a:pPr algn="ctr"/>
            <a:endParaRPr lang="en-GB" sz="1200" b="1" dirty="0" smtClean="0"/>
          </a:p>
          <a:p>
            <a:pPr algn="ctr"/>
            <a:r>
              <a:rPr lang="en-GB" sz="1200" b="1" dirty="0" smtClean="0"/>
              <a:t>Asking others how they are</a:t>
            </a:r>
          </a:p>
          <a:p>
            <a:pPr algn="ctr"/>
            <a:endParaRPr lang="en-GB" sz="1200" b="1" dirty="0" smtClean="0"/>
          </a:p>
          <a:p>
            <a:pPr algn="ctr"/>
            <a:r>
              <a:rPr lang="en-GB" sz="1200" b="1" dirty="0" smtClean="0"/>
              <a:t>Saying how you are feeling</a:t>
            </a:r>
          </a:p>
          <a:p>
            <a:pPr algn="ctr"/>
            <a:endParaRPr lang="en-GB" sz="1200" b="1" dirty="0" smtClean="0"/>
          </a:p>
          <a:p>
            <a:pPr algn="just"/>
            <a:r>
              <a:rPr lang="en-GB" sz="1200" b="1" dirty="0" smtClean="0"/>
              <a:t>Saying when your birthday is</a:t>
            </a:r>
          </a:p>
          <a:p>
            <a:pPr algn="ctr"/>
            <a:endParaRPr lang="en-GB" sz="1200" b="1" dirty="0" smtClean="0"/>
          </a:p>
          <a:p>
            <a:r>
              <a:rPr lang="en-GB" sz="1200" b="1" dirty="0" smtClean="0"/>
              <a:t>Asking others when their birthday is</a:t>
            </a:r>
          </a:p>
          <a:p>
            <a:pPr algn="ctr"/>
            <a:endParaRPr lang="en-GB" sz="1200" b="1" dirty="0" smtClean="0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DB77FFA-D160-4B72-9D9F-9D15EAFDFD0E}"/>
              </a:ext>
            </a:extLst>
          </p:cNvPr>
          <p:cNvSpPr/>
          <p:nvPr/>
        </p:nvSpPr>
        <p:spPr>
          <a:xfrm>
            <a:off x="0" y="177422"/>
            <a:ext cx="4344293" cy="133747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 smtClean="0">
                <a:solidFill>
                  <a:schemeClr val="tx1"/>
                </a:solidFill>
              </a:rPr>
              <a:t>Hallo. </a:t>
            </a:r>
            <a:r>
              <a:rPr lang="en-GB" sz="1400" b="1" dirty="0" err="1" smtClean="0">
                <a:solidFill>
                  <a:schemeClr val="tx1"/>
                </a:solidFill>
              </a:rPr>
              <a:t>Wie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? – Hi. How are you?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Mir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 gut, </a:t>
            </a:r>
            <a:r>
              <a:rPr lang="en-GB" sz="1400" b="1" dirty="0" err="1" smtClean="0">
                <a:solidFill>
                  <a:schemeClr val="tx1"/>
                </a:solidFill>
              </a:rPr>
              <a:t>danke</a:t>
            </a:r>
            <a:r>
              <a:rPr lang="en-GB" sz="1400" b="1" dirty="0" smtClean="0">
                <a:solidFill>
                  <a:schemeClr val="tx1"/>
                </a:solidFill>
              </a:rPr>
              <a:t>. – I am good thanks.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Und </a:t>
            </a:r>
            <a:r>
              <a:rPr lang="en-GB" sz="1400" b="1" dirty="0" err="1" smtClean="0">
                <a:solidFill>
                  <a:schemeClr val="tx1"/>
                </a:solidFill>
              </a:rPr>
              <a:t>dir</a:t>
            </a:r>
            <a:r>
              <a:rPr lang="en-GB" sz="1400" b="1" dirty="0" smtClean="0">
                <a:solidFill>
                  <a:schemeClr val="tx1"/>
                </a:solidFill>
              </a:rPr>
              <a:t>?- And you?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Mir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nicht</a:t>
            </a:r>
            <a:r>
              <a:rPr lang="en-GB" sz="1400" b="1" dirty="0" smtClean="0">
                <a:solidFill>
                  <a:schemeClr val="tx1"/>
                </a:solidFill>
              </a:rPr>
              <a:t> so gut. – I am not so good.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Mir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 prima. – I am feeling great.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Mir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schlecht</a:t>
            </a:r>
            <a:r>
              <a:rPr lang="en-GB" sz="1400" b="1" dirty="0" smtClean="0">
                <a:solidFill>
                  <a:schemeClr val="tx1"/>
                </a:solidFill>
              </a:rPr>
              <a:t>. – I do not feel well. </a:t>
            </a:r>
            <a:endParaRPr lang="en-GB" sz="1400" b="1" dirty="0">
              <a:solidFill>
                <a:schemeClr val="tx1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960452"/>
              </p:ext>
            </p:extLst>
          </p:nvPr>
        </p:nvGraphicFramePr>
        <p:xfrm>
          <a:off x="7042245" y="671357"/>
          <a:ext cx="4776716" cy="2808821"/>
        </p:xfrm>
        <a:graphic>
          <a:graphicData uri="http://schemas.openxmlformats.org/drawingml/2006/table">
            <a:tbl>
              <a:tblPr/>
              <a:tblGrid>
                <a:gridCol w="4776716"/>
              </a:tblGrid>
              <a:tr h="2808821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Hast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du…….?  Do you have…..</a:t>
                      </a:r>
                    </a:p>
                    <a:p>
                      <a:r>
                        <a:rPr lang="en-GB" sz="1200" b="1" dirty="0" err="1" smtClean="0">
                          <a:solidFill>
                            <a:schemeClr val="tx1"/>
                          </a:solidFill>
                        </a:rPr>
                        <a:t>eine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Bleistift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 a pencil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Klebstift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glue stick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Kuli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– a pen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Stift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pen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Taschenrechner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calculator 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Schere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pair of scissors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Schultasche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– a school bag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Buch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book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Heft- a jotter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klassenheft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– a class jotter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Lineal – a ruler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Wörterbuch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– a dictionary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Blatt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Papier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– a piece of paper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344293" y="37084"/>
            <a:ext cx="5152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/>
              <a:t>Ich</a:t>
            </a:r>
            <a:r>
              <a:rPr lang="en-GB" b="1" u="sng" dirty="0"/>
              <a:t> </a:t>
            </a:r>
            <a:r>
              <a:rPr lang="en-GB" b="1" u="sng" dirty="0" err="1"/>
              <a:t>über</a:t>
            </a:r>
            <a:r>
              <a:rPr lang="en-GB" b="1" u="sng" dirty="0"/>
              <a:t> </a:t>
            </a:r>
            <a:r>
              <a:rPr lang="en-GB" b="1" u="sng" dirty="0" err="1"/>
              <a:t>mich</a:t>
            </a:r>
            <a:r>
              <a:rPr lang="en-GB" b="1" u="sng" dirty="0"/>
              <a:t>– </a:t>
            </a:r>
            <a:r>
              <a:rPr lang="en-GB" b="1" u="sng" dirty="0" err="1"/>
              <a:t>Einheit</a:t>
            </a:r>
            <a:r>
              <a:rPr lang="en-GB" b="1" u="sng" dirty="0"/>
              <a:t> 1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DDB77FFA-D160-4B72-9D9F-9D15EAFDFD0E}"/>
              </a:ext>
            </a:extLst>
          </p:cNvPr>
          <p:cNvSpPr/>
          <p:nvPr/>
        </p:nvSpPr>
        <p:spPr>
          <a:xfrm>
            <a:off x="7042245" y="3480179"/>
            <a:ext cx="4844956" cy="298885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 err="1" smtClean="0">
                <a:solidFill>
                  <a:schemeClr val="tx1"/>
                </a:solidFill>
              </a:rPr>
              <a:t>Ruhe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bitte</a:t>
            </a:r>
            <a:r>
              <a:rPr lang="en-GB" sz="1200" b="1" dirty="0" smtClean="0">
                <a:solidFill>
                  <a:schemeClr val="tx1"/>
                </a:solidFill>
              </a:rPr>
              <a:t>! – Quiet please!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Hört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zu</a:t>
            </a:r>
            <a:r>
              <a:rPr lang="en-GB" sz="1200" b="1" dirty="0" smtClean="0">
                <a:solidFill>
                  <a:schemeClr val="tx1"/>
                </a:solidFill>
              </a:rPr>
              <a:t>! – Listen carefully!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Macht</a:t>
            </a:r>
            <a:r>
              <a:rPr lang="en-GB" sz="1200" b="1" dirty="0" smtClean="0">
                <a:solidFill>
                  <a:schemeClr val="tx1"/>
                </a:solidFill>
              </a:rPr>
              <a:t> das Heft auf!- Open your jotter!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Macht</a:t>
            </a:r>
            <a:r>
              <a:rPr lang="en-GB" sz="1200" b="1" dirty="0" smtClean="0">
                <a:solidFill>
                  <a:schemeClr val="tx1"/>
                </a:solidFill>
              </a:rPr>
              <a:t> das </a:t>
            </a:r>
            <a:r>
              <a:rPr lang="en-GB" sz="1200" b="1" dirty="0" err="1" smtClean="0">
                <a:solidFill>
                  <a:schemeClr val="tx1"/>
                </a:solidFill>
              </a:rPr>
              <a:t>Buch</a:t>
            </a:r>
            <a:r>
              <a:rPr lang="en-GB" sz="1200" b="1" dirty="0" smtClean="0">
                <a:solidFill>
                  <a:schemeClr val="tx1"/>
                </a:solidFill>
              </a:rPr>
              <a:t> auf </a:t>
            </a:r>
            <a:r>
              <a:rPr lang="en-GB" sz="1200" b="1" dirty="0" err="1" smtClean="0">
                <a:solidFill>
                  <a:schemeClr val="tx1"/>
                </a:solidFill>
              </a:rPr>
              <a:t>Seite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zehn</a:t>
            </a:r>
            <a:r>
              <a:rPr lang="en-GB" sz="1200" b="1" dirty="0" smtClean="0">
                <a:solidFill>
                  <a:schemeClr val="tx1"/>
                </a:solidFill>
              </a:rPr>
              <a:t>! – Open your books to page ten!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Macht</a:t>
            </a:r>
            <a:r>
              <a:rPr lang="en-GB" sz="1200" b="1" dirty="0" smtClean="0">
                <a:solidFill>
                  <a:schemeClr val="tx1"/>
                </a:solidFill>
              </a:rPr>
              <a:t> das </a:t>
            </a:r>
            <a:r>
              <a:rPr lang="en-GB" sz="1200" b="1" dirty="0" err="1" smtClean="0">
                <a:solidFill>
                  <a:schemeClr val="tx1"/>
                </a:solidFill>
              </a:rPr>
              <a:t>Buch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zu</a:t>
            </a:r>
            <a:r>
              <a:rPr lang="en-GB" sz="1200" b="1" dirty="0" smtClean="0">
                <a:solidFill>
                  <a:schemeClr val="tx1"/>
                </a:solidFill>
              </a:rPr>
              <a:t>! – Close your books!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Steht</a:t>
            </a:r>
            <a:r>
              <a:rPr lang="en-GB" sz="1200" b="1" dirty="0" smtClean="0">
                <a:solidFill>
                  <a:schemeClr val="tx1"/>
                </a:solidFill>
              </a:rPr>
              <a:t> auf! – Stand up!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Setzt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euch</a:t>
            </a:r>
            <a:r>
              <a:rPr lang="en-GB" sz="1200" b="1" dirty="0" smtClean="0">
                <a:solidFill>
                  <a:schemeClr val="tx1"/>
                </a:solidFill>
              </a:rPr>
              <a:t>! – Sit down!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Alles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einpacken</a:t>
            </a:r>
            <a:r>
              <a:rPr lang="en-GB" sz="1200" b="1" dirty="0" smtClean="0">
                <a:solidFill>
                  <a:schemeClr val="tx1"/>
                </a:solidFill>
              </a:rPr>
              <a:t>!- Pack up everything!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Jetzt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Parnterarbeit</a:t>
            </a:r>
            <a:r>
              <a:rPr lang="en-GB" sz="1200" b="1" dirty="0" smtClean="0">
                <a:solidFill>
                  <a:schemeClr val="tx1"/>
                </a:solidFill>
              </a:rPr>
              <a:t>! – Work with a partner!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Schreibt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es</a:t>
            </a:r>
            <a:r>
              <a:rPr lang="en-GB" sz="1200" b="1" dirty="0" smtClean="0">
                <a:solidFill>
                  <a:schemeClr val="tx1"/>
                </a:solidFill>
              </a:rPr>
              <a:t> auf! – Write it down! 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12170733" y="4557253"/>
            <a:ext cx="45719" cy="15024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0C62FE1-DA10-4BB5-A6F5-39352995311B}"/>
              </a:ext>
            </a:extLst>
          </p:cNvPr>
          <p:cNvSpPr/>
          <p:nvPr/>
        </p:nvSpPr>
        <p:spPr>
          <a:xfrm flipH="1">
            <a:off x="-1" y="2292824"/>
            <a:ext cx="4344294" cy="79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 err="1" smtClean="0"/>
              <a:t>Wann</a:t>
            </a:r>
            <a:r>
              <a:rPr lang="en-GB" sz="1200" dirty="0" smtClean="0"/>
              <a:t> hast  du </a:t>
            </a:r>
            <a:r>
              <a:rPr lang="en-GB" sz="1200" dirty="0" err="1" smtClean="0"/>
              <a:t>Geburtstag</a:t>
            </a:r>
            <a:r>
              <a:rPr lang="en-GB" sz="1200" dirty="0" smtClean="0"/>
              <a:t>? When is your birthday?</a:t>
            </a:r>
          </a:p>
          <a:p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habe</a:t>
            </a:r>
            <a:r>
              <a:rPr lang="en-GB" sz="1200" dirty="0" smtClean="0"/>
              <a:t> am </a:t>
            </a:r>
            <a:r>
              <a:rPr lang="en-GB" sz="1200" dirty="0" err="1" smtClean="0"/>
              <a:t>ersten</a:t>
            </a:r>
            <a:r>
              <a:rPr lang="en-GB" sz="1200" dirty="0" smtClean="0"/>
              <a:t> </a:t>
            </a:r>
            <a:r>
              <a:rPr lang="en-GB" sz="1200" dirty="0" err="1" smtClean="0"/>
              <a:t>Januar</a:t>
            </a:r>
            <a:r>
              <a:rPr lang="en-GB" sz="1200" dirty="0" smtClean="0"/>
              <a:t> </a:t>
            </a:r>
            <a:r>
              <a:rPr lang="en-GB" sz="1200" dirty="0" err="1" smtClean="0"/>
              <a:t>Geburtstag</a:t>
            </a:r>
            <a:r>
              <a:rPr lang="en-GB" sz="1200" dirty="0" smtClean="0"/>
              <a:t>. – My birthday is 1</a:t>
            </a:r>
            <a:r>
              <a:rPr lang="en-GB" sz="1200" baseline="30000" dirty="0" smtClean="0"/>
              <a:t>st</a:t>
            </a:r>
            <a:r>
              <a:rPr lang="en-GB" sz="1200" dirty="0" smtClean="0"/>
              <a:t> January.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DDB77FFA-D160-4B72-9D9F-9D15EAFDFD0E}"/>
              </a:ext>
            </a:extLst>
          </p:cNvPr>
          <p:cNvSpPr/>
          <p:nvPr/>
        </p:nvSpPr>
        <p:spPr>
          <a:xfrm>
            <a:off x="0" y="1514902"/>
            <a:ext cx="4344293" cy="7779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 smtClean="0">
                <a:solidFill>
                  <a:schemeClr val="tx1"/>
                </a:solidFill>
              </a:rPr>
              <a:t>The </a:t>
            </a:r>
            <a:r>
              <a:rPr lang="en-GB" sz="1200" b="1" dirty="0" err="1" smtClean="0">
                <a:solidFill>
                  <a:schemeClr val="tx1"/>
                </a:solidFill>
              </a:rPr>
              <a:t>ei</a:t>
            </a:r>
            <a:r>
              <a:rPr lang="en-GB" sz="1200" b="1" dirty="0" smtClean="0">
                <a:solidFill>
                  <a:schemeClr val="tx1"/>
                </a:solidFill>
              </a:rPr>
              <a:t>/</a:t>
            </a:r>
            <a:r>
              <a:rPr lang="en-GB" sz="1200" b="1" dirty="0" err="1" smtClean="0">
                <a:solidFill>
                  <a:schemeClr val="tx1"/>
                </a:solidFill>
              </a:rPr>
              <a:t>ie</a:t>
            </a:r>
            <a:r>
              <a:rPr lang="en-GB" sz="1200" b="1" dirty="0" smtClean="0">
                <a:solidFill>
                  <a:schemeClr val="tx1"/>
                </a:solidFill>
              </a:rPr>
              <a:t> rule:</a:t>
            </a:r>
          </a:p>
          <a:p>
            <a:r>
              <a:rPr lang="en-GB" sz="1200" b="1" dirty="0" smtClean="0">
                <a:solidFill>
                  <a:schemeClr val="tx1"/>
                </a:solidFill>
              </a:rPr>
              <a:t>The stress is on the second vowel, e.g. </a:t>
            </a:r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ie</a:t>
            </a:r>
            <a:r>
              <a:rPr lang="en-GB" sz="1200" b="1" dirty="0" smtClean="0">
                <a:solidFill>
                  <a:schemeClr val="tx1"/>
                </a:solidFill>
              </a:rPr>
              <a:t> =  bee 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ei</a:t>
            </a:r>
            <a:r>
              <a:rPr lang="en-GB" sz="1200" b="1" dirty="0" smtClean="0">
                <a:solidFill>
                  <a:schemeClr val="tx1"/>
                </a:solidFill>
              </a:rPr>
              <a:t>  =  dry</a:t>
            </a:r>
          </a:p>
        </p:txBody>
      </p:sp>
    </p:spTree>
    <p:extLst>
      <p:ext uri="{BB962C8B-B14F-4D97-AF65-F5344CB8AC3E}">
        <p14:creationId xmlns:p14="http://schemas.microsoft.com/office/powerpoint/2010/main" val="111686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1444</TotalTime>
  <Words>800</Words>
  <Application>Microsoft Office PowerPoint</Application>
  <PresentationFormat>Custom</PresentationFormat>
  <Paragraphs>158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Mr Watson</cp:lastModifiedBy>
  <cp:revision>95</cp:revision>
  <cp:lastPrinted>2019-06-18T13:47:08Z</cp:lastPrinted>
  <dcterms:created xsi:type="dcterms:W3CDTF">2018-02-10T12:30:43Z</dcterms:created>
  <dcterms:modified xsi:type="dcterms:W3CDTF">2019-06-18T13:54:11Z</dcterms:modified>
</cp:coreProperties>
</file>