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56" r:id="rId2"/>
    <p:sldId id="276" r:id="rId3"/>
    <p:sldId id="257" r:id="rId4"/>
    <p:sldId id="258" r:id="rId5"/>
    <p:sldId id="259" r:id="rId6"/>
    <p:sldId id="296" r:id="rId7"/>
    <p:sldId id="300" r:id="rId8"/>
    <p:sldId id="281" r:id="rId9"/>
    <p:sldId id="283" r:id="rId10"/>
    <p:sldId id="298" r:id="rId11"/>
    <p:sldId id="279" r:id="rId12"/>
    <p:sldId id="289" r:id="rId13"/>
    <p:sldId id="262" r:id="rId14"/>
    <p:sldId id="290" r:id="rId15"/>
    <p:sldId id="282" r:id="rId16"/>
    <p:sldId id="299" r:id="rId17"/>
    <p:sldId id="261" r:id="rId18"/>
    <p:sldId id="270" r:id="rId19"/>
    <p:sldId id="288" r:id="rId20"/>
    <p:sldId id="285" r:id="rId21"/>
    <p:sldId id="265" r:id="rId22"/>
    <p:sldId id="266" r:id="rId23"/>
    <p:sldId id="287" r:id="rId24"/>
    <p:sldId id="286" r:id="rId25"/>
    <p:sldId id="263" r:id="rId26"/>
    <p:sldId id="291" r:id="rId27"/>
    <p:sldId id="292" r:id="rId28"/>
    <p:sldId id="271" r:id="rId29"/>
    <p:sldId id="293" r:id="rId30"/>
    <p:sldId id="294" r:id="rId31"/>
    <p:sldId id="275" r:id="rId32"/>
    <p:sldId id="301" r:id="rId33"/>
    <p:sldId id="304" r:id="rId34"/>
    <p:sldId id="307" r:id="rId35"/>
    <p:sldId id="305" r:id="rId36"/>
    <p:sldId id="272" r:id="rId37"/>
    <p:sldId id="277" r:id="rId38"/>
    <p:sldId id="308" r:id="rId39"/>
    <p:sldId id="273" r:id="rId40"/>
    <p:sldId id="302" r:id="rId41"/>
    <p:sldId id="303" r:id="rId42"/>
    <p:sldId id="306" r:id="rId43"/>
    <p:sldId id="278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585"/>
  </p:normalViewPr>
  <p:slideViewPr>
    <p:cSldViewPr snapToGrid="0" snapToObjects="1">
      <p:cViewPr>
        <p:scale>
          <a:sx n="76" d="100"/>
          <a:sy n="76" d="100"/>
        </p:scale>
        <p:origin x="402" y="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2A544-CC05-274D-B1D6-6F5C2E81827D}" type="datetimeFigureOut">
              <a:rPr lang="en-US" smtClean="0"/>
              <a:t>8/29/2016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4702F-B431-0C4C-AC68-53A043DA86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47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116421-4AB0-6746-A6D3-5069B7E73A02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Which is the odd one out?</a:t>
            </a:r>
          </a:p>
          <a:p>
            <a:endParaRPr lang="en-GB" altLang="en-US"/>
          </a:p>
          <a:p>
            <a:r>
              <a:rPr lang="en-GB" altLang="en-US"/>
              <a:t>The water is the odd one out. It is the only one which is not an element.</a:t>
            </a:r>
          </a:p>
        </p:txBody>
      </p:sp>
    </p:spTree>
    <p:extLst>
      <p:ext uri="{BB962C8B-B14F-4D97-AF65-F5344CB8AC3E}">
        <p14:creationId xmlns:p14="http://schemas.microsoft.com/office/powerpoint/2010/main" val="155781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Active lesson conclusions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</a:t>
            </a:r>
            <a:r>
              <a:rPr lang="en-US" sz="2400" dirty="0" smtClean="0"/>
              <a:t>deas to develop practice across </a:t>
            </a:r>
            <a:r>
              <a:rPr lang="en-US" sz="2400" dirty="0" err="1" smtClean="0"/>
              <a:t>Eyemouth</a:t>
            </a:r>
            <a:r>
              <a:rPr lang="en-US" sz="2400" dirty="0" smtClean="0"/>
              <a:t> High School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990943"/>
            <a:ext cx="2667000" cy="210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797" y="1801813"/>
            <a:ext cx="5397500" cy="4813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" y="1801813"/>
            <a:ext cx="6536947" cy="3198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186"/>
          <a:stretch/>
        </p:blipFill>
        <p:spPr>
          <a:xfrm>
            <a:off x="568414" y="5108159"/>
            <a:ext cx="5585254" cy="165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7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&amp; success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92D050"/>
                </a:solidFill>
              </a:rPr>
              <a:t>Purpose</a:t>
            </a:r>
          </a:p>
          <a:p>
            <a:pPr lvl="1"/>
            <a:r>
              <a:rPr lang="en-US" sz="2400" dirty="0" smtClean="0"/>
              <a:t>To present a selection of different “active lesson conclusions” which could be used to</a:t>
            </a:r>
            <a:r>
              <a:rPr lang="en-US" sz="2400" dirty="0" smtClean="0">
                <a:solidFill>
                  <a:srgbClr val="92D050"/>
                </a:solidFill>
              </a:rPr>
              <a:t> focus students to reflect on their learning </a:t>
            </a:r>
            <a:r>
              <a:rPr lang="en-US" sz="2400" i="1" dirty="0" smtClean="0"/>
              <a:t>and </a:t>
            </a:r>
            <a:r>
              <a:rPr lang="en-US" sz="2400" dirty="0" smtClean="0"/>
              <a:t>to </a:t>
            </a:r>
            <a:r>
              <a:rPr lang="en-US" sz="2400" dirty="0" smtClean="0">
                <a:solidFill>
                  <a:srgbClr val="92D050"/>
                </a:solidFill>
              </a:rPr>
              <a:t>help teachers to evaluate the success of the lesson</a:t>
            </a:r>
            <a:r>
              <a:rPr lang="en-US" sz="2400" dirty="0"/>
              <a:t> </a:t>
            </a:r>
            <a:r>
              <a:rPr lang="en-US" sz="2400" dirty="0" smtClean="0"/>
              <a:t>based on student learning.</a:t>
            </a:r>
          </a:p>
          <a:p>
            <a:endParaRPr lang="en-US" sz="2800" dirty="0"/>
          </a:p>
          <a:p>
            <a:r>
              <a:rPr lang="en-US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sz="2400" dirty="0" smtClean="0"/>
              <a:t>You thought at least one of the methodologies was useful and something that you will focus on developing in your teaching.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1988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81202"/>
            <a:ext cx="10820400" cy="4024125"/>
          </a:xfrm>
        </p:spPr>
        <p:txBody>
          <a:bodyPr>
            <a:noAutofit/>
          </a:bodyPr>
          <a:lstStyle/>
          <a:p>
            <a:r>
              <a:rPr lang="en-US" sz="2800" dirty="0" smtClean="0"/>
              <a:t>By </a:t>
            </a:r>
            <a:r>
              <a:rPr lang="en-US" sz="28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active learning</a:t>
            </a:r>
            <a:r>
              <a:rPr lang="en-US" sz="2800" dirty="0" smtClean="0"/>
              <a:t>, we mean </a:t>
            </a:r>
            <a:r>
              <a:rPr lang="en-US" sz="2800" i="1" dirty="0" smtClean="0"/>
              <a:t>actively engaged</a:t>
            </a:r>
            <a:endParaRPr lang="en-US" sz="2800" dirty="0" smtClean="0"/>
          </a:p>
          <a:p>
            <a:pPr lvl="1"/>
            <a:r>
              <a:rPr lang="en-US" dirty="0" smtClean="0"/>
              <a:t>Getting students to really </a:t>
            </a:r>
            <a:r>
              <a:rPr lang="en-US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think</a:t>
            </a:r>
            <a:r>
              <a:rPr lang="en-US" dirty="0" smtClean="0"/>
              <a:t> about something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Assessment</a:t>
            </a:r>
            <a:r>
              <a:rPr lang="en-US" sz="2800" dirty="0" smtClean="0"/>
              <a:t> is essential to learning, and we should be assessing student learning and progress constantly</a:t>
            </a:r>
          </a:p>
          <a:p>
            <a:pPr marL="685800" lvl="2">
              <a:spcBef>
                <a:spcPts val="1000"/>
              </a:spcBef>
            </a:pPr>
            <a:r>
              <a:rPr lang="en-US" sz="2400" dirty="0" smtClean="0"/>
              <a:t>Summative and formative</a:t>
            </a:r>
            <a:endParaRPr lang="en-US" sz="2400" dirty="0"/>
          </a:p>
          <a:p>
            <a:pPr lvl="1"/>
            <a:endParaRPr lang="en-US" sz="2800" dirty="0"/>
          </a:p>
          <a:p>
            <a:r>
              <a:rPr lang="en-US" sz="2800" dirty="0" smtClean="0"/>
              <a:t>This presentation is about </a:t>
            </a:r>
            <a:r>
              <a:rPr lang="en-US" sz="2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active assessment towards the ends of lessons</a:t>
            </a:r>
            <a:r>
              <a:rPr lang="en-US" sz="2800" dirty="0" smtClean="0"/>
              <a:t>, supporting self-evaluation records in Planners</a:t>
            </a:r>
          </a:p>
          <a:p>
            <a:pPr lvl="1"/>
            <a:r>
              <a:rPr lang="en-US" dirty="0" smtClean="0"/>
              <a:t>But many of the methodologies could be used as lesson starters or activities during lessons</a:t>
            </a:r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3885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Lesson purpose &amp; success criteria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6486" y="1900238"/>
            <a:ext cx="5891212" cy="4829175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Every lesson should have a clear purpose, whether that’s to learn something new, to be able to do something new, or to consolidate or improve on something.</a:t>
            </a:r>
          </a:p>
          <a:p>
            <a:endParaRPr lang="en-US" dirty="0"/>
          </a:p>
          <a:p>
            <a:r>
              <a:rPr lang="en-US" dirty="0" smtClean="0"/>
              <a:t>If we’re going to focus students on what they’ve learned or achieved at the ends of lessons, then the PURPOSE needs to be made clear at some point.</a:t>
            </a:r>
          </a:p>
          <a:p>
            <a:endParaRPr lang="en-US" dirty="0"/>
          </a:p>
          <a:p>
            <a:r>
              <a:rPr lang="en-US" dirty="0" smtClean="0"/>
              <a:t>We also need clear CRITERIA to gauge how successfully students have learned something – this is important for students in terms of their learning and for teachers in terms of getting feedback on teaching.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4"/>
          <a:stretch/>
        </p:blipFill>
        <p:spPr>
          <a:xfrm>
            <a:off x="115888" y="3271279"/>
            <a:ext cx="5893440" cy="130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47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Useful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Mini-whiteboards / Show-Me boards (in Planners)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Traffic-light cards (in Planners)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Post-it notes</a:t>
            </a:r>
          </a:p>
          <a:p>
            <a:endParaRPr lang="en-US" dirty="0"/>
          </a:p>
          <a:p>
            <a:r>
              <a:rPr lang="en-US" sz="2800" dirty="0" smtClean="0"/>
              <a:t>They all help to give feedback to a teacher about how individual students, groups of students, or the class as a whole have got 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5720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1965610" y="447308"/>
            <a:ext cx="8142287" cy="5903913"/>
            <a:chOff x="295" y="482"/>
            <a:chExt cx="5034" cy="3719"/>
          </a:xfrm>
        </p:grpSpPr>
        <p:pic>
          <p:nvPicPr>
            <p:cNvPr id="5" name="Picture 8" descr="000_00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482"/>
              <a:ext cx="5034" cy="3719"/>
            </a:xfrm>
            <a:prstGeom prst="rect">
              <a:avLst/>
            </a:prstGeom>
            <a:noFill/>
            <a:ln w="57150" cmpd="sng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80808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6" name="Text Box 11"/>
            <p:cNvSpPr txBox="1">
              <a:spLocks noChangeArrowheads="1"/>
            </p:cNvSpPr>
            <p:nvPr/>
          </p:nvSpPr>
          <p:spPr bwMode="auto">
            <a:xfrm>
              <a:off x="385" y="572"/>
              <a:ext cx="998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en-US" sz="8000" b="1">
                  <a:solidFill>
                    <a:srgbClr val="FFFF00"/>
                  </a:solidFill>
                </a:rPr>
                <a:t>S4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030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br>
              <a:rPr lang="en-US" dirty="0" smtClean="0"/>
            </a:br>
            <a:r>
              <a:rPr lang="en-US" dirty="0" smtClean="0"/>
              <a:t>“what have you learned today?” question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Simple, but effective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48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“What have you learned today?”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19182"/>
          </a:xfrm>
        </p:spPr>
        <p:txBody>
          <a:bodyPr>
            <a:normAutofit fontScale="85000" lnSpcReduction="20000"/>
          </a:bodyPr>
          <a:lstStyle/>
          <a:p>
            <a:r>
              <a:rPr lang="en-US" sz="3400" dirty="0" smtClean="0"/>
              <a:t>Get students to write it down – it makes </a:t>
            </a:r>
            <a:r>
              <a:rPr lang="en-US" sz="3400" i="1" dirty="0" smtClean="0">
                <a:solidFill>
                  <a:srgbClr val="92D050"/>
                </a:solidFill>
              </a:rPr>
              <a:t>everyone</a:t>
            </a:r>
            <a:r>
              <a:rPr lang="en-US" sz="3400" dirty="0" smtClean="0"/>
              <a:t> think about </a:t>
            </a:r>
            <a:r>
              <a:rPr lang="en-US" sz="3400" dirty="0" smtClean="0"/>
              <a:t>something.</a:t>
            </a:r>
          </a:p>
          <a:p>
            <a:pPr lvl="1"/>
            <a:r>
              <a:rPr lang="en-US" sz="3200" dirty="0" smtClean="0"/>
              <a:t>Use </a:t>
            </a:r>
            <a:r>
              <a:rPr lang="en-US" sz="3200" dirty="0" smtClean="0"/>
              <a:t>a </a:t>
            </a:r>
            <a:r>
              <a:rPr lang="en-US" sz="3200" dirty="0" smtClean="0">
                <a:solidFill>
                  <a:srgbClr val="FFFF00"/>
                </a:solidFill>
              </a:rPr>
              <a:t>mini-whiteboard</a:t>
            </a:r>
            <a:r>
              <a:rPr lang="en-US" sz="3200" dirty="0" smtClean="0"/>
              <a:t>; get them to hold it up; have a look at them; use some of them as teaching </a:t>
            </a:r>
            <a:r>
              <a:rPr lang="en-US" sz="3200" dirty="0" smtClean="0"/>
              <a:t>points.</a:t>
            </a:r>
          </a:p>
          <a:p>
            <a:pPr lvl="1"/>
            <a:r>
              <a:rPr lang="en-US" sz="3400" dirty="0" smtClean="0"/>
              <a:t>Use </a:t>
            </a:r>
            <a:r>
              <a:rPr lang="en-US" sz="3400" dirty="0" smtClean="0">
                <a:solidFill>
                  <a:srgbClr val="FFFF00"/>
                </a:solidFill>
              </a:rPr>
              <a:t>post-it notes</a:t>
            </a:r>
            <a:r>
              <a:rPr lang="en-US" sz="3400" dirty="0" smtClean="0"/>
              <a:t>.</a:t>
            </a:r>
          </a:p>
          <a:p>
            <a:endParaRPr lang="en-US" sz="3400" dirty="0"/>
          </a:p>
          <a:p>
            <a:r>
              <a:rPr lang="en-US" sz="3400" dirty="0" smtClean="0"/>
              <a:t>Most effective when the focus is brought back to the purpose or success criteria of the lesson.</a:t>
            </a:r>
          </a:p>
          <a:p>
            <a:endParaRPr lang="en-US" sz="3400" dirty="0"/>
          </a:p>
          <a:p>
            <a:r>
              <a:rPr lang="en-US" sz="3400" dirty="0" smtClean="0"/>
              <a:t>A variation might be to write down a question about something that a student’s not sure about.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92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675" y="0"/>
            <a:ext cx="5145588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151" y="1"/>
            <a:ext cx="51455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8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Odd one out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24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92D050"/>
                </a:solidFill>
              </a:rPr>
              <a:t>Learning Intention</a:t>
            </a:r>
          </a:p>
          <a:p>
            <a:pPr lvl="1"/>
            <a:r>
              <a:rPr lang="en-US" sz="2400" dirty="0" smtClean="0"/>
              <a:t>Understand what </a:t>
            </a:r>
            <a:r>
              <a:rPr lang="en-US" sz="2400" dirty="0" smtClean="0">
                <a:solidFill>
                  <a:srgbClr val="FFFF00"/>
                </a:solidFill>
              </a:rPr>
              <a:t>elements </a:t>
            </a:r>
            <a:r>
              <a:rPr lang="en-US" sz="2400" dirty="0" smtClean="0"/>
              <a:t>and</a:t>
            </a:r>
            <a:r>
              <a:rPr lang="en-US" sz="2400" dirty="0" smtClean="0">
                <a:solidFill>
                  <a:srgbClr val="FFFF00"/>
                </a:solidFill>
              </a:rPr>
              <a:t> compounds </a:t>
            </a:r>
            <a:r>
              <a:rPr lang="en-US" sz="2400" dirty="0" smtClean="0"/>
              <a:t>are.</a:t>
            </a:r>
          </a:p>
          <a:p>
            <a:endParaRPr lang="en-US" sz="2400" dirty="0"/>
          </a:p>
          <a:p>
            <a:r>
              <a:rPr lang="en-US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sz="2400" dirty="0" smtClean="0"/>
              <a:t>You can </a:t>
            </a:r>
            <a:r>
              <a:rPr lang="en-US" sz="2400" u="sng" dirty="0" smtClean="0"/>
              <a:t>write definitions</a:t>
            </a:r>
            <a:r>
              <a:rPr lang="en-US" sz="2400" dirty="0" smtClean="0"/>
              <a:t> for both terms.</a:t>
            </a:r>
          </a:p>
          <a:p>
            <a:pPr lvl="1"/>
            <a:r>
              <a:rPr lang="en-US" sz="2400" dirty="0" smtClean="0"/>
              <a:t>You can </a:t>
            </a:r>
            <a:r>
              <a:rPr lang="en-US" sz="2400" u="sng" dirty="0" smtClean="0"/>
              <a:t>name at least three examples </a:t>
            </a:r>
            <a:r>
              <a:rPr lang="en-US" sz="2400" dirty="0" smtClean="0"/>
              <a:t>of elements and three examples of compounds.</a:t>
            </a:r>
          </a:p>
          <a:p>
            <a:pPr lvl="1"/>
            <a:r>
              <a:rPr lang="en-US" sz="2400" dirty="0" smtClean="0"/>
              <a:t>Given information about a chemical, you can </a:t>
            </a:r>
            <a:r>
              <a:rPr lang="en-US" sz="2400" u="sng" dirty="0" smtClean="0"/>
              <a:t>identify whether it is an element or a compound.</a:t>
            </a:r>
            <a:endParaRPr 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161032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6" y="0"/>
            <a:ext cx="3851275" cy="35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1" y="0"/>
            <a:ext cx="2784475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2"/>
          <a:stretch>
            <a:fillRect/>
          </a:stretch>
        </p:blipFill>
        <p:spPr bwMode="auto">
          <a:xfrm>
            <a:off x="2892425" y="3141664"/>
            <a:ext cx="3727450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5" r="26558"/>
          <a:stretch>
            <a:fillRect/>
          </a:stretch>
        </p:blipFill>
        <p:spPr bwMode="auto">
          <a:xfrm>
            <a:off x="6527800" y="3141664"/>
            <a:ext cx="2808288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88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 feel very confident about being able to identify something as an element or compound.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I feel </a:t>
            </a:r>
            <a:r>
              <a:rPr lang="en-US" sz="2400" dirty="0" smtClean="0"/>
              <a:t>quite </a:t>
            </a:r>
            <a:r>
              <a:rPr lang="en-US" sz="2400" dirty="0"/>
              <a:t>confident about being able to identify something as an element or compound.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I </a:t>
            </a:r>
            <a:r>
              <a:rPr lang="en-US" sz="2400" dirty="0" smtClean="0"/>
              <a:t>don’t feel </a:t>
            </a:r>
            <a:r>
              <a:rPr lang="en-US" sz="2400" dirty="0"/>
              <a:t>very confident about being able to identify something as an element or compound.</a:t>
            </a:r>
          </a:p>
        </p:txBody>
      </p:sp>
    </p:spTree>
    <p:extLst>
      <p:ext uri="{BB962C8B-B14F-4D97-AF65-F5344CB8AC3E}">
        <p14:creationId xmlns:p14="http://schemas.microsoft.com/office/powerpoint/2010/main" val="108139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classifying/grouping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52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92D050"/>
                </a:solidFill>
              </a:rPr>
              <a:t>Learning Intention</a:t>
            </a:r>
          </a:p>
          <a:p>
            <a:pPr lvl="1"/>
            <a:r>
              <a:rPr lang="en-US" sz="2400" dirty="0" smtClean="0"/>
              <a:t>Understand the difference between </a:t>
            </a:r>
            <a:r>
              <a:rPr lang="en-US" sz="2400" dirty="0" smtClean="0">
                <a:solidFill>
                  <a:srgbClr val="FFFF00"/>
                </a:solidFill>
              </a:rPr>
              <a:t>compounds</a:t>
            </a:r>
            <a:r>
              <a:rPr lang="en-US" sz="2400" dirty="0" smtClean="0"/>
              <a:t> and </a:t>
            </a:r>
            <a:r>
              <a:rPr lang="en-US" sz="2400" dirty="0" smtClean="0">
                <a:solidFill>
                  <a:srgbClr val="FFFF00"/>
                </a:solidFill>
              </a:rPr>
              <a:t>mixtures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sz="2400" dirty="0" smtClean="0"/>
              <a:t>You can </a:t>
            </a:r>
            <a:r>
              <a:rPr lang="en-US" sz="2400" u="sng" dirty="0" smtClean="0"/>
              <a:t>write definitions</a:t>
            </a:r>
            <a:r>
              <a:rPr lang="en-US" sz="2400" dirty="0" smtClean="0"/>
              <a:t> for both terms.</a:t>
            </a:r>
          </a:p>
          <a:p>
            <a:pPr lvl="1"/>
            <a:r>
              <a:rPr lang="en-US" sz="2400" dirty="0" smtClean="0"/>
              <a:t>Given the name of a substance, you can </a:t>
            </a:r>
            <a:r>
              <a:rPr lang="en-US" sz="2400" u="sng" dirty="0" smtClean="0"/>
              <a:t>state whether it is a compound or a mixture.</a:t>
            </a:r>
            <a:endParaRPr 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130586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Element, compound or mixture?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>
              <a:buFontTx/>
              <a:buAutoNum type="arabicPeriod"/>
            </a:pPr>
            <a:r>
              <a:rPr lang="en-GB" altLang="en-US" sz="2400" dirty="0"/>
              <a:t>Mercury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Krypton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Salt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Sea 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Air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Sugar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Carbon dioxide</a:t>
            </a:r>
          </a:p>
        </p:txBody>
      </p:sp>
    </p:spTree>
    <p:extLst>
      <p:ext uri="{BB962C8B-B14F-4D97-AF65-F5344CB8AC3E}">
        <p14:creationId xmlns:p14="http://schemas.microsoft.com/office/powerpoint/2010/main" val="7597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00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403626"/>
              </p:ext>
            </p:extLst>
          </p:nvPr>
        </p:nvGraphicFramePr>
        <p:xfrm>
          <a:off x="2447931" y="1052513"/>
          <a:ext cx="8137525" cy="1402080"/>
        </p:xfrm>
        <a:graphic>
          <a:graphicData uri="http://schemas.openxmlformats.org/drawingml/2006/table">
            <a:tbl>
              <a:tblPr/>
              <a:tblGrid>
                <a:gridCol w="1535112"/>
                <a:gridCol w="1489075"/>
                <a:gridCol w="1584325"/>
                <a:gridCol w="1655763"/>
                <a:gridCol w="1873250"/>
              </a:tblGrid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Adjective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None of these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 depends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2927351" y="3141663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run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2447931" y="4106152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fast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5232401" y="3933825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slowly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8040689" y="4724400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bright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3359151" y="4941888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girl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5591176" y="5013325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again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456364" y="2852738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blue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8472489" y="2636838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hot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888164" y="3716338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car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7464426" y="5805488"/>
            <a:ext cx="1368425" cy="457200"/>
          </a:xfrm>
          <a:prstGeom prst="rect">
            <a:avLst/>
          </a:prstGeom>
          <a:solidFill>
            <a:srgbClr val="66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she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0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 got all of these correct.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I got all of these correct except for one or two.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I </a:t>
            </a:r>
            <a:r>
              <a:rPr lang="en-US" sz="2400" dirty="0" smtClean="0"/>
              <a:t>got more than two of these wrong.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022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4.</a:t>
            </a:r>
            <a:br>
              <a:rPr lang="en-US" dirty="0" smtClean="0"/>
            </a:br>
            <a:r>
              <a:rPr lang="en-US" dirty="0" smtClean="0"/>
              <a:t>deliberate mistakes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15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03389" y="274638"/>
            <a:ext cx="8785225" cy="1143000"/>
          </a:xfrm>
        </p:spPr>
        <p:txBody>
          <a:bodyPr/>
          <a:lstStyle/>
          <a:p>
            <a:r>
              <a:rPr lang="en-GB" altLang="en-US" sz="3200"/>
              <a:t>Deliberate mistakes: melting and freezing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 dirty="0"/>
              <a:t>Melting and freezing are opposites of each other. To freeze a substance you heat it up and the liquid turns into a solid. This means that the particles become more spread out.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Water freezes at 0</a:t>
            </a:r>
            <a:r>
              <a:rPr lang="en-US" altLang="en-US" sz="2800" dirty="0">
                <a:ea typeface="Arial" charset="0"/>
                <a:cs typeface="Arial" charset="0"/>
              </a:rPr>
              <a:t>ºC and all substances freeze at this temperature. Because of this, whenever a substance freezes it will feel cold.</a:t>
            </a:r>
          </a:p>
          <a:p>
            <a:pPr marL="0" indent="0"/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5275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03389" y="274638"/>
            <a:ext cx="8785225" cy="1143000"/>
          </a:xfrm>
        </p:spPr>
        <p:txBody>
          <a:bodyPr/>
          <a:lstStyle/>
          <a:p>
            <a:r>
              <a:rPr lang="en-GB" altLang="en-US" sz="3200"/>
              <a:t>Deliberate mistakes: melting and freezing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/>
              <a:t>Melting and freezing are opposites of each other. To freeze a substance you </a:t>
            </a:r>
            <a:r>
              <a:rPr lang="en-GB" altLang="en-US" sz="2800">
                <a:solidFill>
                  <a:srgbClr val="FF99FF"/>
                </a:solidFill>
              </a:rPr>
              <a:t>heat it up</a:t>
            </a:r>
            <a:r>
              <a:rPr lang="en-GB" altLang="en-US" sz="2800"/>
              <a:t> and the liquid turns into a solid. This means that the particles become </a:t>
            </a:r>
            <a:r>
              <a:rPr lang="en-GB" altLang="en-US" sz="2800">
                <a:solidFill>
                  <a:srgbClr val="FF99FF"/>
                </a:solidFill>
              </a:rPr>
              <a:t>more</a:t>
            </a:r>
            <a:r>
              <a:rPr lang="en-GB" altLang="en-US" sz="2800"/>
              <a:t> spread out.</a:t>
            </a:r>
          </a:p>
          <a:p>
            <a:pPr marL="0" indent="0">
              <a:buNone/>
            </a:pPr>
            <a:endParaRPr lang="en-GB" altLang="en-US" sz="2800"/>
          </a:p>
          <a:p>
            <a:pPr marL="0" indent="0">
              <a:buNone/>
            </a:pPr>
            <a:r>
              <a:rPr lang="en-GB" altLang="en-US" sz="2800"/>
              <a:t>Water freezes at 0</a:t>
            </a:r>
            <a:r>
              <a:rPr lang="en-US" altLang="en-US" sz="2800">
                <a:ea typeface="Arial" charset="0"/>
                <a:cs typeface="Arial" charset="0"/>
              </a:rPr>
              <a:t>ºC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and all substances freeze</a:t>
            </a:r>
            <a:r>
              <a:rPr lang="en-US" altLang="en-US" sz="2800">
                <a:ea typeface="Arial" charset="0"/>
                <a:cs typeface="Arial" charset="0"/>
              </a:rPr>
              <a:t> at this temperature. Because of this,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whenever a substance freezes it will feel cold</a:t>
            </a:r>
            <a:r>
              <a:rPr lang="en-US" altLang="en-US" sz="2800">
                <a:ea typeface="Arial" charset="0"/>
                <a:cs typeface="Arial" charset="0"/>
              </a:rPr>
              <a:t>.</a:t>
            </a:r>
          </a:p>
          <a:p>
            <a:pPr marL="0" indent="0"/>
            <a:endParaRPr lang="en-GB" altLang="en-US" sz="2800"/>
          </a:p>
        </p:txBody>
      </p:sp>
    </p:spTree>
    <p:extLst>
      <p:ext uri="{BB962C8B-B14F-4D97-AF65-F5344CB8AC3E}">
        <p14:creationId xmlns:p14="http://schemas.microsoft.com/office/powerpoint/2010/main" val="20276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 spotted all of the mistakes – I feel very confident about it.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I spotted </a:t>
            </a:r>
            <a:r>
              <a:rPr lang="en-US" sz="2400" dirty="0" smtClean="0"/>
              <a:t>some </a:t>
            </a:r>
            <a:r>
              <a:rPr lang="en-US" sz="2400" dirty="0"/>
              <a:t>of the </a:t>
            </a:r>
            <a:r>
              <a:rPr lang="en-US" sz="2400" dirty="0" smtClean="0"/>
              <a:t>mistakes</a:t>
            </a:r>
            <a:r>
              <a:rPr lang="en-US" sz="2400" dirty="0"/>
              <a:t> </a:t>
            </a:r>
            <a:r>
              <a:rPr lang="en-US" sz="2400" dirty="0" smtClean="0"/>
              <a:t>– I’m getting there with this.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I </a:t>
            </a:r>
            <a:r>
              <a:rPr lang="en-US" sz="2400" dirty="0" smtClean="0"/>
              <a:t>didn’t spot many of the mistakes – I found this quite difficult.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6663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5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true or false?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73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True or </a:t>
            </a:r>
            <a:r>
              <a:rPr lang="en-GB" altLang="en-US" dirty="0" smtClean="0"/>
              <a:t>false?</a:t>
            </a:r>
            <a:endParaRPr lang="en-GB" altLang="en-US" dirty="0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43624"/>
            <a:ext cx="10820400" cy="4024125"/>
          </a:xfrm>
        </p:spPr>
        <p:txBody>
          <a:bodyPr>
            <a:noAutofit/>
          </a:bodyPr>
          <a:lstStyle/>
          <a:p>
            <a:pPr marL="360363" indent="-360363"/>
            <a:r>
              <a:rPr lang="en-GB" altLang="en-US" sz="2400" dirty="0" smtClean="0"/>
              <a:t>Adjectives always come before a noun.</a:t>
            </a:r>
          </a:p>
          <a:p>
            <a:pPr marL="360363" indent="-360363"/>
            <a:endParaRPr lang="en-GB" altLang="en-US" sz="2400" dirty="0"/>
          </a:p>
          <a:p>
            <a:pPr marL="360363" indent="-360363"/>
            <a:r>
              <a:rPr lang="en-GB" altLang="en-US" sz="2400" dirty="0" smtClean="0"/>
              <a:t>An adjective helps describe a noun.</a:t>
            </a:r>
          </a:p>
          <a:p>
            <a:pPr marL="360363" indent="-360363"/>
            <a:endParaRPr lang="en-GB" altLang="en-US" sz="2400" dirty="0"/>
          </a:p>
          <a:p>
            <a:pPr marL="360363" indent="-360363"/>
            <a:r>
              <a:rPr lang="en-GB" altLang="en-US" sz="2400" dirty="0" smtClean="0"/>
              <a:t>An adjective can describe a verb.</a:t>
            </a:r>
          </a:p>
          <a:p>
            <a:pPr marL="360363" indent="-360363"/>
            <a:endParaRPr lang="en-GB" altLang="en-US" sz="2400" dirty="0"/>
          </a:p>
          <a:p>
            <a:pPr marL="360363" indent="-360363"/>
            <a:r>
              <a:rPr lang="en-GB" altLang="en-US" sz="2400" dirty="0" smtClean="0"/>
              <a:t>An adjective can be made from more than one word.</a:t>
            </a:r>
          </a:p>
          <a:p>
            <a:pPr marL="360363" indent="-360363"/>
            <a:endParaRPr lang="en-GB" altLang="en-US" sz="2400" dirty="0"/>
          </a:p>
          <a:p>
            <a:pPr marL="360363" indent="-360363"/>
            <a:r>
              <a:rPr lang="en-GB" altLang="en-US" sz="2400" dirty="0" smtClean="0"/>
              <a:t>Adjectives never begin with a capital letter.</a:t>
            </a:r>
          </a:p>
          <a:p>
            <a:pPr marL="360363" indent="-360363"/>
            <a:endParaRPr lang="en-GB" altLang="en-US" sz="2400" dirty="0"/>
          </a:p>
          <a:p>
            <a:pPr marL="360363" indent="-360363"/>
            <a:r>
              <a:rPr lang="en-GB" altLang="en-US" sz="2400" dirty="0" smtClean="0"/>
              <a:t>Some adjectives end in ‘</a:t>
            </a:r>
            <a:r>
              <a:rPr lang="en-GB" altLang="en-US" sz="2400" dirty="0" err="1" smtClean="0"/>
              <a:t>ly</a:t>
            </a:r>
            <a:r>
              <a:rPr lang="en-GB" altLang="en-US" sz="2400" dirty="0" smtClean="0"/>
              <a:t>’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2298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6 correct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4 or 5 correct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Less than 4 correct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675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6.</a:t>
            </a:r>
            <a:br>
              <a:rPr lang="en-US" dirty="0" smtClean="0"/>
            </a:br>
            <a:r>
              <a:rPr lang="en-US" dirty="0" smtClean="0"/>
              <a:t>Matching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1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50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902607"/>
              </p:ext>
            </p:extLst>
          </p:nvPr>
        </p:nvGraphicFramePr>
        <p:xfrm>
          <a:off x="2208214" y="2133600"/>
          <a:ext cx="8150224" cy="4023360"/>
        </p:xfrm>
        <a:graphic>
          <a:graphicData uri="http://schemas.openxmlformats.org/drawingml/2006/table">
            <a:tbl>
              <a:tblPr/>
              <a:tblGrid>
                <a:gridCol w="4314720"/>
                <a:gridCol w="3835504"/>
              </a:tblGrid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Indicator</a:t>
                      </a:r>
                      <a:endParaRPr kumimoji="0" lang="en-GB" alt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Used to test for?</a:t>
                      </a:r>
                      <a:endParaRPr kumimoji="0" lang="en-GB" alt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Benedict’s Reagent</a:t>
                      </a:r>
                      <a:endParaRPr kumimoji="0" lang="en-GB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Carbon dioxide</a:t>
                      </a:r>
                      <a:endParaRPr kumimoji="0" lang="en-GB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Iodine solution</a:t>
                      </a:r>
                      <a:endParaRPr kumimoji="0" lang="en-GB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Acids and alkalis</a:t>
                      </a:r>
                      <a:endParaRPr kumimoji="0" lang="en-GB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Universal indicator</a:t>
                      </a:r>
                      <a:endParaRPr kumimoji="0" lang="en-GB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Sugars (but not sucrose)</a:t>
                      </a:r>
                      <a:endParaRPr kumimoji="0" lang="en-GB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Ferroxyl indicator</a:t>
                      </a:r>
                      <a:endParaRPr kumimoji="0" lang="en-GB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Starch</a:t>
                      </a:r>
                      <a:endParaRPr kumimoji="0" lang="en-GB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Lime water</a:t>
                      </a:r>
                      <a:endParaRPr kumimoji="0" lang="en-GB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Times New Roman" charset="0"/>
                        </a:rPr>
                        <a:t>Iron(II) ions</a:t>
                      </a:r>
                      <a:endParaRPr kumimoji="0" lang="en-GB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49" name="Text Box 25"/>
          <p:cNvSpPr txBox="1">
            <a:spLocks noChangeArrowheads="1"/>
          </p:cNvSpPr>
          <p:nvPr/>
        </p:nvSpPr>
        <p:spPr bwMode="auto">
          <a:xfrm>
            <a:off x="1085854" y="476251"/>
            <a:ext cx="98012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altLang="en-US" sz="3600" dirty="0"/>
              <a:t>Match the indicator with what gives a positive result to a test.</a:t>
            </a:r>
          </a:p>
        </p:txBody>
      </p:sp>
    </p:spTree>
    <p:extLst>
      <p:ext uri="{BB962C8B-B14F-4D97-AF65-F5344CB8AC3E}">
        <p14:creationId xmlns:p14="http://schemas.microsoft.com/office/powerpoint/2010/main" val="23659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All correct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1 mistake only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More than one mistake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533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7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concept cartoons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01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0"/>
            <a:ext cx="10853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0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0"/>
            <a:ext cx="10628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Self-evaluation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099751" y="1649626"/>
            <a:ext cx="1618735" cy="16001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099751" y="3358978"/>
            <a:ext cx="1618735" cy="16001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99750" y="5068330"/>
            <a:ext cx="1618735" cy="1600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0973" y="2057401"/>
            <a:ext cx="6413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 think I really understand this.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150973" y="3835911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I understand a lot of this but I need to do some more work on it to get it fully,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3150973" y="554526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/>
              <a:t>There’s quite a bit of this that I don’t understand yet.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7432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115" y="199695"/>
            <a:ext cx="6358759" cy="635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For individuals and faculties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4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92D050"/>
                </a:solidFill>
              </a:rPr>
              <a:t>Over the next month</a:t>
            </a:r>
            <a:r>
              <a:rPr lang="is-IS" dirty="0" smtClean="0">
                <a:solidFill>
                  <a:srgbClr val="92D050"/>
                </a:solidFill>
              </a:rPr>
              <a:t>…</a:t>
            </a:r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92D050"/>
                </a:solidFill>
              </a:rPr>
              <a:t>Revisit this presentation </a:t>
            </a:r>
            <a:r>
              <a:rPr lang="en-US" sz="2400" dirty="0" smtClean="0"/>
              <a:t>in faculties.</a:t>
            </a:r>
          </a:p>
          <a:p>
            <a:endParaRPr lang="en-US" sz="2400" dirty="0"/>
          </a:p>
          <a:p>
            <a:r>
              <a:rPr lang="en-US" sz="2400" dirty="0" smtClean="0"/>
              <a:t>Discuss how some of these active lesson conclusions might work for </a:t>
            </a:r>
            <a:r>
              <a:rPr lang="en-US" sz="2400" dirty="0" smtClean="0">
                <a:solidFill>
                  <a:srgbClr val="92D050"/>
                </a:solidFill>
              </a:rPr>
              <a:t>your subject / curricular area.</a:t>
            </a:r>
          </a:p>
          <a:p>
            <a:endParaRPr lang="en-US" sz="2400" dirty="0"/>
          </a:p>
          <a:p>
            <a:r>
              <a:rPr lang="en-US" sz="2400" dirty="0" smtClean="0"/>
              <a:t>Discuss and agree your own </a:t>
            </a:r>
            <a:r>
              <a:rPr lang="en-US" sz="2400" dirty="0" smtClean="0">
                <a:solidFill>
                  <a:srgbClr val="92D050"/>
                </a:solidFill>
              </a:rPr>
              <a:t>faculty criteria </a:t>
            </a:r>
            <a:r>
              <a:rPr lang="en-US" sz="2400" dirty="0" smtClean="0"/>
              <a:t>for features of effective lesson conclusions.</a:t>
            </a:r>
          </a:p>
        </p:txBody>
      </p:sp>
    </p:spTree>
    <p:extLst>
      <p:ext uri="{BB962C8B-B14F-4D97-AF65-F5344CB8AC3E}">
        <p14:creationId xmlns:p14="http://schemas.microsoft.com/office/powerpoint/2010/main" val="71636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/>
                </a:solidFill>
              </a:rPr>
              <a:t>Peer observation week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58516"/>
            <a:ext cx="10820400" cy="4024125"/>
          </a:xfrm>
        </p:spPr>
        <p:txBody>
          <a:bodyPr>
            <a:noAutofit/>
          </a:bodyPr>
          <a:lstStyle/>
          <a:p>
            <a:r>
              <a:rPr lang="en-US" sz="2400" dirty="0" smtClean="0"/>
              <a:t>It’s next week.</a:t>
            </a:r>
          </a:p>
          <a:p>
            <a:endParaRPr lang="en-US" sz="2400" dirty="0"/>
          </a:p>
          <a:p>
            <a:r>
              <a:rPr lang="en-US" sz="2400" dirty="0" smtClean="0"/>
              <a:t>We’d like everyone to be taking part.</a:t>
            </a:r>
          </a:p>
          <a:p>
            <a:endParaRPr lang="en-US" sz="2400" dirty="0"/>
          </a:p>
          <a:p>
            <a:r>
              <a:rPr lang="en-US" sz="2400" dirty="0" smtClean="0"/>
              <a:t>Please try to pair-up with someone from </a:t>
            </a:r>
            <a:r>
              <a:rPr lang="en-US" sz="2400" dirty="0" smtClean="0">
                <a:solidFill>
                  <a:schemeClr val="accent4"/>
                </a:solidFill>
              </a:rPr>
              <a:t>out-with your faculty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Put your name onto a post-it and put it onto the staffroom board – you could do this before you leave this afternoon.</a:t>
            </a:r>
          </a:p>
          <a:p>
            <a:endParaRPr lang="en-US" sz="2400" dirty="0"/>
          </a:p>
          <a:p>
            <a:r>
              <a:rPr lang="en-US" sz="2400" dirty="0" smtClean="0"/>
              <a:t>In addition to any particular focus you want feedback on from your lesson, please could everyone also </a:t>
            </a:r>
            <a:r>
              <a:rPr lang="en-US" sz="2400" dirty="0" smtClean="0">
                <a:solidFill>
                  <a:schemeClr val="accent4"/>
                </a:solidFill>
              </a:rPr>
              <a:t>focus on elements 19 and 20 from our toolkit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005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Ehsteaching</a:t>
            </a:r>
            <a:r>
              <a:rPr lang="en-US" dirty="0" smtClean="0"/>
              <a:t> website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EHSTeaching.wordpress.com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46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0"/>
            <a:ext cx="11689336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44966" y="220717"/>
            <a:ext cx="6915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smtClean="0">
                <a:solidFill>
                  <a:srgbClr val="FFFF00"/>
                </a:solidFill>
              </a:rPr>
              <a:t>EHSTeaching.wordpress.com</a:t>
            </a:r>
            <a:endParaRPr lang="en-US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7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119018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0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" y="0"/>
            <a:ext cx="11605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5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&amp; success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92D050"/>
                </a:solidFill>
              </a:rPr>
              <a:t>Purpose</a:t>
            </a:r>
          </a:p>
          <a:p>
            <a:pPr lvl="1"/>
            <a:r>
              <a:rPr lang="en-US" sz="2400" dirty="0" smtClean="0"/>
              <a:t>To present a selection of different “active lesson conclusions” which could be used to</a:t>
            </a:r>
            <a:r>
              <a:rPr lang="en-US" sz="2400" dirty="0" smtClean="0">
                <a:solidFill>
                  <a:srgbClr val="92D050"/>
                </a:solidFill>
              </a:rPr>
              <a:t> focus students to reflect on their learning </a:t>
            </a:r>
            <a:r>
              <a:rPr lang="en-US" sz="2400" i="1" dirty="0" smtClean="0"/>
              <a:t>and </a:t>
            </a:r>
            <a:r>
              <a:rPr lang="en-US" sz="2400" dirty="0" smtClean="0"/>
              <a:t>to </a:t>
            </a:r>
            <a:r>
              <a:rPr lang="en-US" sz="2400" dirty="0" smtClean="0">
                <a:solidFill>
                  <a:srgbClr val="92D050"/>
                </a:solidFill>
              </a:rPr>
              <a:t>help teachers to evaluate the success of the lesson</a:t>
            </a:r>
            <a:r>
              <a:rPr lang="en-US" sz="2400" dirty="0"/>
              <a:t> </a:t>
            </a:r>
            <a:r>
              <a:rPr lang="en-US" sz="2400" dirty="0" smtClean="0"/>
              <a:t>based on student learning.</a:t>
            </a:r>
          </a:p>
          <a:p>
            <a:endParaRPr lang="en-US" sz="2800" dirty="0"/>
          </a:p>
          <a:p>
            <a:r>
              <a:rPr lang="en-US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sz="2400" dirty="0" smtClean="0"/>
              <a:t>You thought at least one of the methodologies was useful and something that you will focus on developing in your teaching.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6652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 of this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Please </a:t>
            </a:r>
            <a:r>
              <a:rPr lang="en-US" sz="2400" dirty="0" smtClean="0">
                <a:solidFill>
                  <a:srgbClr val="92D050"/>
                </a:solidFill>
              </a:rPr>
              <a:t>GREEN</a:t>
            </a:r>
            <a:r>
              <a:rPr lang="en-US" sz="2400" dirty="0" smtClean="0"/>
              <a:t>/</a:t>
            </a:r>
            <a:r>
              <a:rPr lang="en-US" sz="2400" dirty="0" smtClean="0">
                <a:solidFill>
                  <a:srgbClr val="FFC000"/>
                </a:solidFill>
              </a:rPr>
              <a:t>AMBER</a:t>
            </a:r>
            <a:r>
              <a:rPr lang="en-US" sz="2400" dirty="0" smtClean="0"/>
              <a:t>/</a:t>
            </a:r>
            <a:r>
              <a:rPr lang="en-US" sz="2400" dirty="0" smtClean="0">
                <a:solidFill>
                  <a:srgbClr val="FF0000"/>
                </a:solidFill>
              </a:rPr>
              <a:t>RED</a:t>
            </a:r>
            <a:r>
              <a:rPr lang="en-US" sz="2400" dirty="0" smtClean="0"/>
              <a:t> </a:t>
            </a:r>
            <a:r>
              <a:rPr lang="en-US" sz="2400" dirty="0" smtClean="0"/>
              <a:t>the usefulness of this session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Please also add a </a:t>
            </a:r>
            <a:r>
              <a:rPr lang="en-US" sz="2400" b="1" dirty="0" smtClean="0"/>
              <a:t>comment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Please include your name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Leave it on the front table before you leave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040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1832</TotalTime>
  <Words>1190</Words>
  <Application>Microsoft Office PowerPoint</Application>
  <PresentationFormat>Custom</PresentationFormat>
  <Paragraphs>182</Paragraphs>
  <Slides>43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Vapor Trail</vt:lpstr>
      <vt:lpstr>Active lesson conclusions</vt:lpstr>
      <vt:lpstr>Rationale</vt:lpstr>
      <vt:lpstr>purpose &amp; success criteria</vt:lpstr>
      <vt:lpstr>Active assessment</vt:lpstr>
      <vt:lpstr>Lesson purpose &amp; success criteria</vt:lpstr>
      <vt:lpstr>Useful tools</vt:lpstr>
      <vt:lpstr>PowerPoint Presentation</vt:lpstr>
      <vt:lpstr>1.  “what have you learned today?” question</vt:lpstr>
      <vt:lpstr>“What have you learned today?”</vt:lpstr>
      <vt:lpstr>PowerPoint Presentation</vt:lpstr>
      <vt:lpstr>2. Odd one out</vt:lpstr>
      <vt:lpstr>PowerPoint Presentation</vt:lpstr>
      <vt:lpstr>PowerPoint Presentation</vt:lpstr>
      <vt:lpstr>Self-evaluation</vt:lpstr>
      <vt:lpstr>3. classifying/grouping</vt:lpstr>
      <vt:lpstr>PowerPoint Presentation</vt:lpstr>
      <vt:lpstr>Element, compound or mixture?</vt:lpstr>
      <vt:lpstr>PowerPoint Presentation</vt:lpstr>
      <vt:lpstr>Self-evaluation</vt:lpstr>
      <vt:lpstr>4. deliberate mistakes</vt:lpstr>
      <vt:lpstr>Deliberate mistakes: melting and freezing</vt:lpstr>
      <vt:lpstr>Deliberate mistakes: melting and freezing</vt:lpstr>
      <vt:lpstr>Self-evaluation</vt:lpstr>
      <vt:lpstr>5. true or false?</vt:lpstr>
      <vt:lpstr>True or false?</vt:lpstr>
      <vt:lpstr>Self-evaluation</vt:lpstr>
      <vt:lpstr>6. Matching</vt:lpstr>
      <vt:lpstr>PowerPoint Presentation</vt:lpstr>
      <vt:lpstr>Self-evaluation</vt:lpstr>
      <vt:lpstr>7. concept cartoons</vt:lpstr>
      <vt:lpstr>PowerPoint Presentation</vt:lpstr>
      <vt:lpstr>PowerPoint Presentation</vt:lpstr>
      <vt:lpstr>Self-evaluation</vt:lpstr>
      <vt:lpstr>PowerPoint Presentation</vt:lpstr>
      <vt:lpstr>Next steps</vt:lpstr>
      <vt:lpstr>Over the next month…</vt:lpstr>
      <vt:lpstr>Peer observation week</vt:lpstr>
      <vt:lpstr>Ehsteaching website</vt:lpstr>
      <vt:lpstr>PowerPoint Presentation</vt:lpstr>
      <vt:lpstr>PowerPoint Presentation</vt:lpstr>
      <vt:lpstr>PowerPoint Presentation</vt:lpstr>
      <vt:lpstr>purpose &amp; success criteria</vt:lpstr>
      <vt:lpstr>Evaluation of this session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Active lesson conclusions</dc:title>
  <dc:creator>Mr Robertson</dc:creator>
  <cp:lastModifiedBy>Bruce Robertson</cp:lastModifiedBy>
  <cp:revision>34</cp:revision>
  <dcterms:created xsi:type="dcterms:W3CDTF">2016-08-24T18:32:59Z</dcterms:created>
  <dcterms:modified xsi:type="dcterms:W3CDTF">2016-08-29T16:00:43Z</dcterms:modified>
</cp:coreProperties>
</file>