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91" r:id="rId2"/>
    <p:sldId id="294" r:id="rId3"/>
    <p:sldId id="292" r:id="rId4"/>
    <p:sldId id="293" r:id="rId5"/>
    <p:sldId id="295" r:id="rId6"/>
    <p:sldId id="296" r:id="rId7"/>
    <p:sldId id="297" r:id="rId8"/>
    <p:sldId id="302" r:id="rId9"/>
    <p:sldId id="298" r:id="rId10"/>
    <p:sldId id="299" r:id="rId11"/>
    <p:sldId id="305" r:id="rId12"/>
    <p:sldId id="300" r:id="rId13"/>
    <p:sldId id="319" r:id="rId14"/>
    <p:sldId id="309" r:id="rId15"/>
    <p:sldId id="310" r:id="rId16"/>
    <p:sldId id="336" r:id="rId17"/>
    <p:sldId id="311" r:id="rId18"/>
    <p:sldId id="337" r:id="rId19"/>
    <p:sldId id="312" r:id="rId20"/>
    <p:sldId id="313" r:id="rId21"/>
    <p:sldId id="315" r:id="rId22"/>
    <p:sldId id="314" r:id="rId23"/>
    <p:sldId id="316" r:id="rId24"/>
    <p:sldId id="317" r:id="rId25"/>
    <p:sldId id="318" r:id="rId26"/>
    <p:sldId id="304" r:id="rId27"/>
    <p:sldId id="301" r:id="rId28"/>
    <p:sldId id="306" r:id="rId29"/>
    <p:sldId id="325" r:id="rId30"/>
    <p:sldId id="326" r:id="rId31"/>
    <p:sldId id="327" r:id="rId32"/>
    <p:sldId id="328" r:id="rId33"/>
    <p:sldId id="322" r:id="rId34"/>
    <p:sldId id="308" r:id="rId35"/>
    <p:sldId id="307" r:id="rId36"/>
    <p:sldId id="334" r:id="rId37"/>
    <p:sldId id="331" r:id="rId38"/>
    <p:sldId id="332" r:id="rId39"/>
    <p:sldId id="335" r:id="rId40"/>
    <p:sldId id="333" r:id="rId41"/>
    <p:sldId id="320" r:id="rId4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83" autoAdjust="0"/>
  </p:normalViewPr>
  <p:slideViewPr>
    <p:cSldViewPr>
      <p:cViewPr varScale="1">
        <p:scale>
          <a:sx n="99" d="100"/>
          <a:sy n="99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AEFC8-A2CB-4238-AC3A-4A82808A92E3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470C0A-8CBA-4DBB-B750-8303668802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179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70C0A-8CBA-4DBB-B750-83036688025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449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70C0A-8CBA-4DBB-B750-83036688025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9587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70C0A-8CBA-4DBB-B750-83036688025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431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470C0A-8CBA-4DBB-B750-83036688025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9587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399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977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732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871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24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217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05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240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954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909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10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C5F4E-E89B-40EA-B687-42AB4A24CC12}" type="datetimeFigureOut">
              <a:rPr lang="en-GB" smtClean="0"/>
              <a:t>17/08/2015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826DB-7E32-4D77-B4AE-651E6F62A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27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Screen Shot 2014-06-08 at 19.22.51.png"/>
          <p:cNvPicPr/>
          <p:nvPr/>
        </p:nvPicPr>
        <p:blipFill>
          <a:blip r:embed="rId2">
            <a:extLst/>
          </a:blip>
          <a:srcRect t="16652" b="16652"/>
          <a:stretch>
            <a:fillRect/>
          </a:stretch>
        </p:blipFill>
        <p:spPr>
          <a:xfrm>
            <a:off x="419696" y="446484"/>
            <a:ext cx="8304609" cy="3661173"/>
          </a:xfrm>
          <a:prstGeom prst="rect">
            <a:avLst/>
          </a:prstGeom>
          <a:ln w="25400">
            <a:miter lim="400000"/>
          </a:ln>
          <a:effectLst>
            <a:reflection stA="50000" endPos="40000" dir="5400000" sy="-100000" algn="bl" rotWithShape="0"/>
          </a:effectLst>
        </p:spPr>
      </p:pic>
      <p:sp>
        <p:nvSpPr>
          <p:cNvPr id="15363" name="Shape 45"/>
          <p:cNvSpPr>
            <a:spLocks noGrp="1"/>
          </p:cNvSpPr>
          <p:nvPr>
            <p:ph type="title" idx="4294967295"/>
          </p:nvPr>
        </p:nvSpPr>
        <p:spPr>
          <a:xfrm>
            <a:off x="357187" y="5044727"/>
            <a:ext cx="8367118" cy="1696641"/>
          </a:xfrm>
        </p:spPr>
        <p:txBody>
          <a:bodyPr>
            <a:noAutofit/>
          </a:bodyPr>
          <a:lstStyle/>
          <a:p>
            <a:pPr algn="l" eaLnBrk="1" hangingPunct="1"/>
            <a:r>
              <a:rPr lang="en-GB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rebuchet MS" panose="020B0603020202020204" pitchFamily="34" charset="0"/>
              </a:rPr>
              <a:t>Professional Review &amp; Development (PRD) and Professional Learning (PL)</a:t>
            </a:r>
            <a:endParaRPr lang="en-GB" sz="3600" b="1" dirty="0">
              <a:solidFill>
                <a:schemeClr val="tx2">
                  <a:lumMod val="60000"/>
                  <a:lumOff val="40000"/>
                </a:schemeClr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41985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7" t="10016" r="3879" b="6985"/>
          <a:stretch/>
        </p:blipFill>
        <p:spPr bwMode="auto">
          <a:xfrm>
            <a:off x="35495" y="192143"/>
            <a:ext cx="9085083" cy="6477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000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5" t="10577" r="3468" b="7565"/>
          <a:stretch/>
        </p:blipFill>
        <p:spPr bwMode="auto">
          <a:xfrm>
            <a:off x="625642" y="625642"/>
            <a:ext cx="7969718" cy="56115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009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4" t="8512" r="2819" b="7618"/>
          <a:stretch/>
        </p:blipFill>
        <p:spPr bwMode="auto">
          <a:xfrm>
            <a:off x="132308" y="323031"/>
            <a:ext cx="8846438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012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9" t="12938" r="5099" b="9628"/>
          <a:stretch/>
        </p:blipFill>
        <p:spPr bwMode="auto">
          <a:xfrm>
            <a:off x="179512" y="332656"/>
            <a:ext cx="8773411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847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The principles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No matter how good you are, you can always improve.</a:t>
            </a:r>
          </a:p>
          <a:p>
            <a:endParaRPr lang="en-GB" dirty="0"/>
          </a:p>
          <a:p>
            <a:r>
              <a:rPr lang="en-GB" dirty="0" smtClean="0"/>
              <a:t>The </a:t>
            </a:r>
            <a:r>
              <a:rPr lang="en-GB" b="1" dirty="0" smtClean="0">
                <a:solidFill>
                  <a:srgbClr val="00B0F0"/>
                </a:solidFill>
              </a:rPr>
              <a:t>key questions </a:t>
            </a:r>
            <a:r>
              <a:rPr lang="en-GB" dirty="0" smtClean="0"/>
              <a:t>are: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b="1" dirty="0" smtClean="0"/>
              <a:t>WHAT</a:t>
            </a:r>
            <a:r>
              <a:rPr lang="en-GB" dirty="0" smtClean="0"/>
              <a:t> will you be working to improve?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b="1" dirty="0" smtClean="0"/>
              <a:t>HOW</a:t>
            </a:r>
            <a:r>
              <a:rPr lang="en-GB" dirty="0" smtClean="0"/>
              <a:t> will you go about improving it?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GB" b="1" dirty="0" smtClean="0"/>
              <a:t>HOW </a:t>
            </a:r>
            <a:r>
              <a:rPr lang="en-GB" dirty="0" smtClean="0"/>
              <a:t>will you know that you’ve made improvement?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915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The PRD process</a:t>
            </a:r>
            <a:endParaRPr lang="en-GB" b="1" dirty="0"/>
          </a:p>
        </p:txBody>
      </p:sp>
      <p:sp>
        <p:nvSpPr>
          <p:cNvPr id="4" name="Oval 3"/>
          <p:cNvSpPr/>
          <p:nvPr/>
        </p:nvSpPr>
        <p:spPr>
          <a:xfrm>
            <a:off x="3765654" y="1696175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Preparing for your meeting</a:t>
            </a:r>
            <a:endParaRPr lang="en-GB" b="1" dirty="0"/>
          </a:p>
        </p:txBody>
      </p:sp>
      <p:sp>
        <p:nvSpPr>
          <p:cNvPr id="5" name="Oval 4"/>
          <p:cNvSpPr/>
          <p:nvPr/>
        </p:nvSpPr>
        <p:spPr>
          <a:xfrm>
            <a:off x="4989790" y="2704287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The meeting</a:t>
            </a:r>
            <a:endParaRPr lang="en-GB" b="1" dirty="0"/>
          </a:p>
        </p:txBody>
      </p:sp>
      <p:sp>
        <p:nvSpPr>
          <p:cNvPr id="6" name="Oval 5"/>
          <p:cNvSpPr/>
          <p:nvPr/>
        </p:nvSpPr>
        <p:spPr>
          <a:xfrm>
            <a:off x="2541518" y="2718133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 smtClean="0"/>
              <a:t>On-going self-evaluation</a:t>
            </a:r>
            <a:endParaRPr lang="en-GB" sz="1600" b="1" dirty="0"/>
          </a:p>
        </p:txBody>
      </p:sp>
      <p:sp>
        <p:nvSpPr>
          <p:cNvPr id="7" name="Oval 6"/>
          <p:cNvSpPr/>
          <p:nvPr/>
        </p:nvSpPr>
        <p:spPr>
          <a:xfrm>
            <a:off x="2973566" y="4264580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/>
              <a:t>Professional Learning</a:t>
            </a:r>
            <a:endParaRPr lang="en-GB" sz="1400" b="1" dirty="0"/>
          </a:p>
        </p:txBody>
      </p:sp>
      <p:sp>
        <p:nvSpPr>
          <p:cNvPr id="8" name="Oval 7"/>
          <p:cNvSpPr/>
          <p:nvPr/>
        </p:nvSpPr>
        <p:spPr>
          <a:xfrm>
            <a:off x="4567367" y="4254955"/>
            <a:ext cx="1584176" cy="15841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Agreeing an action plan</a:t>
            </a:r>
            <a:endParaRPr lang="en-GB" b="1" dirty="0"/>
          </a:p>
        </p:txBody>
      </p:sp>
      <p:sp>
        <p:nvSpPr>
          <p:cNvPr id="10" name="Curved Left Arrow 9"/>
          <p:cNvSpPr/>
          <p:nvPr/>
        </p:nvSpPr>
        <p:spPr>
          <a:xfrm>
            <a:off x="4567367" y="3496375"/>
            <a:ext cx="422423" cy="75858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solidFill>
                <a:schemeClr val="tx1"/>
              </a:solidFill>
            </a:endParaRPr>
          </a:p>
        </p:txBody>
      </p:sp>
      <p:sp>
        <p:nvSpPr>
          <p:cNvPr id="11" name="Curved Left Arrow 10"/>
          <p:cNvSpPr/>
          <p:nvPr/>
        </p:nvSpPr>
        <p:spPr>
          <a:xfrm rot="10800000">
            <a:off x="4135319" y="3448250"/>
            <a:ext cx="422423" cy="75858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68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Preparing for your PRD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Takes time.</a:t>
            </a:r>
          </a:p>
          <a:p>
            <a:endParaRPr lang="en-GB" dirty="0" smtClean="0"/>
          </a:p>
          <a:p>
            <a:r>
              <a:rPr lang="en-GB" dirty="0" smtClean="0"/>
              <a:t>Requires reflection against the </a:t>
            </a:r>
            <a:r>
              <a:rPr lang="en-GB" b="1" dirty="0" smtClean="0">
                <a:solidFill>
                  <a:srgbClr val="00B0F0"/>
                </a:solidFill>
              </a:rPr>
              <a:t>GTCS Professional Standards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Requires you to consider </a:t>
            </a:r>
            <a:r>
              <a:rPr lang="en-GB" b="1" dirty="0" smtClean="0">
                <a:solidFill>
                  <a:srgbClr val="00B0F0"/>
                </a:solidFill>
              </a:rPr>
              <a:t>evidence</a:t>
            </a:r>
            <a:r>
              <a:rPr lang="en-GB" dirty="0" smtClean="0"/>
              <a:t> </a:t>
            </a:r>
            <a:r>
              <a:rPr lang="en-GB" i="1" dirty="0" smtClean="0"/>
              <a:t>e.g. feedback from observations, focus groups, one-to-ones, learner surveys.</a:t>
            </a:r>
          </a:p>
          <a:p>
            <a:endParaRPr lang="en-GB" dirty="0" smtClean="0"/>
          </a:p>
          <a:p>
            <a:r>
              <a:rPr lang="en-GB" dirty="0" smtClean="0"/>
              <a:t>Requires you to consider </a:t>
            </a:r>
            <a:r>
              <a:rPr lang="en-GB" b="1" dirty="0" smtClean="0">
                <a:solidFill>
                  <a:srgbClr val="00B0F0"/>
                </a:solidFill>
              </a:rPr>
              <a:t>impact</a:t>
            </a:r>
            <a:r>
              <a:rPr lang="en-GB" dirty="0" smtClean="0"/>
              <a:t> on experiences and outcomes for learners.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698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 effective action plan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What?</a:t>
            </a:r>
          </a:p>
          <a:p>
            <a:pPr lvl="1"/>
            <a:r>
              <a:rPr lang="en-GB" dirty="0" smtClean="0"/>
              <a:t>GTCS Professional Standards</a:t>
            </a:r>
          </a:p>
          <a:p>
            <a:pPr lvl="1"/>
            <a:r>
              <a:rPr lang="en-GB" dirty="0" smtClean="0"/>
              <a:t>Improvement Plans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00B0F0"/>
                </a:solidFill>
              </a:rPr>
              <a:t>How?</a:t>
            </a:r>
          </a:p>
          <a:p>
            <a:pPr lvl="1"/>
            <a:r>
              <a:rPr lang="en-GB" dirty="0" smtClean="0"/>
              <a:t>Professional Learning model</a:t>
            </a:r>
          </a:p>
          <a:p>
            <a:endParaRPr lang="en-GB" b="1" dirty="0"/>
          </a:p>
          <a:p>
            <a:r>
              <a:rPr lang="en-GB" b="1" dirty="0" smtClean="0">
                <a:solidFill>
                  <a:srgbClr val="00B0F0"/>
                </a:solidFill>
              </a:rPr>
              <a:t>When?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190" y="2852936"/>
            <a:ext cx="3170282" cy="367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263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Example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 smtClean="0">
                <a:solidFill>
                  <a:srgbClr val="00B0F0"/>
                </a:solidFill>
              </a:rPr>
              <a:t>What?</a:t>
            </a:r>
          </a:p>
          <a:p>
            <a:pPr lvl="1"/>
            <a:r>
              <a:rPr lang="en-GB" dirty="0" smtClean="0"/>
              <a:t>SR 3.1.2: demonstrate </a:t>
            </a:r>
            <a:r>
              <a:rPr lang="en-GB" dirty="0"/>
              <a:t>effective questioning strategies varied to meet the needs of all learners, in order to enhance teaching and </a:t>
            </a:r>
            <a:r>
              <a:rPr lang="en-GB" dirty="0" smtClean="0"/>
              <a:t>learning </a:t>
            </a:r>
            <a:endParaRPr lang="en-GB" dirty="0"/>
          </a:p>
          <a:p>
            <a:endParaRPr lang="en-GB" dirty="0"/>
          </a:p>
          <a:p>
            <a:r>
              <a:rPr lang="en-GB" b="1" dirty="0" smtClean="0">
                <a:solidFill>
                  <a:srgbClr val="00B0F0"/>
                </a:solidFill>
              </a:rPr>
              <a:t>How?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Reading e.g. “Talk less teaching” book, EHS Learning &amp; Teaching website.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Observation – I should observe colleagues from within and outwith team;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GB" dirty="0" smtClean="0"/>
              <a:t>Try out different questioning techniques and get feedback from students and peers observing (including PT and SMT).</a:t>
            </a:r>
          </a:p>
          <a:p>
            <a:endParaRPr lang="en-GB" dirty="0"/>
          </a:p>
          <a:p>
            <a:r>
              <a:rPr lang="en-GB" b="1" dirty="0" smtClean="0">
                <a:solidFill>
                  <a:srgbClr val="00B0F0"/>
                </a:solidFill>
              </a:rPr>
              <a:t>When?</a:t>
            </a:r>
          </a:p>
          <a:p>
            <a:pPr lvl="1"/>
            <a:r>
              <a:rPr lang="en-GB" dirty="0" smtClean="0"/>
              <a:t>Review progress with line manager in December.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711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Some examples of “what?”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Skills in using Progress Records of Planners to give effective feedback;</a:t>
            </a:r>
          </a:p>
          <a:p>
            <a:endParaRPr lang="en-GB" dirty="0" smtClean="0"/>
          </a:p>
          <a:p>
            <a:r>
              <a:rPr lang="en-GB" dirty="0" smtClean="0"/>
              <a:t>Skills in supporting students to self-evaluate at the ends of lessons;</a:t>
            </a:r>
          </a:p>
          <a:p>
            <a:endParaRPr lang="en-GB" dirty="0" smtClean="0"/>
          </a:p>
          <a:p>
            <a:r>
              <a:rPr lang="en-GB" dirty="0" smtClean="0"/>
              <a:t>Understanding of how to track student progress using “Significant Aspects of Learning”;</a:t>
            </a:r>
          </a:p>
          <a:p>
            <a:endParaRPr lang="en-GB" dirty="0" smtClean="0"/>
          </a:p>
          <a:p>
            <a:r>
              <a:rPr lang="en-GB" dirty="0" smtClean="0"/>
              <a:t>Understanding of how to reach reliable judgements about Achievement of a Level in the BGE;</a:t>
            </a:r>
          </a:p>
          <a:p>
            <a:endParaRPr lang="en-GB" dirty="0" smtClean="0"/>
          </a:p>
          <a:p>
            <a:r>
              <a:rPr lang="en-GB" dirty="0" smtClean="0"/>
              <a:t>Skills in using success criteria to support student learning;</a:t>
            </a:r>
          </a:p>
          <a:p>
            <a:endParaRPr lang="en-GB" dirty="0" smtClean="0"/>
          </a:p>
          <a:p>
            <a:r>
              <a:rPr lang="en-GB" dirty="0" smtClean="0"/>
              <a:t>Knowledge of different active learning methodologies and skills in using these.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000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94" t="6474" r="12509" b="4744"/>
          <a:stretch/>
        </p:blipFill>
        <p:spPr bwMode="auto">
          <a:xfrm>
            <a:off x="1259632" y="116631"/>
            <a:ext cx="6984776" cy="6536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036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4" r="1592" b="4904"/>
          <a:stretch/>
        </p:blipFill>
        <p:spPr bwMode="auto">
          <a:xfrm>
            <a:off x="179512" y="332656"/>
            <a:ext cx="8788788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205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46" t="10155" r="11100" b="4346"/>
          <a:stretch/>
        </p:blipFill>
        <p:spPr bwMode="auto">
          <a:xfrm>
            <a:off x="683568" y="0"/>
            <a:ext cx="78861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858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64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16" b="4702"/>
          <a:stretch/>
        </p:blipFill>
        <p:spPr bwMode="auto">
          <a:xfrm>
            <a:off x="0" y="188640"/>
            <a:ext cx="9144000" cy="6509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577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Self-evaluating lessons &amp;    Peer observation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Continuous improvements in learning and teaching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9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17" r="1801" b="8029"/>
          <a:stretch/>
        </p:blipFill>
        <p:spPr bwMode="auto">
          <a:xfrm>
            <a:off x="179512" y="692696"/>
            <a:ext cx="8844320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5450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9048" r="11542" b="5443"/>
          <a:stretch/>
        </p:blipFill>
        <p:spPr bwMode="auto">
          <a:xfrm>
            <a:off x="648072" y="954"/>
            <a:ext cx="7884368" cy="6859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830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3" t="8636" r="5049" b="8603"/>
          <a:stretch/>
        </p:blipFill>
        <p:spPr bwMode="auto">
          <a:xfrm>
            <a:off x="84366" y="269144"/>
            <a:ext cx="8952130" cy="647222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27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3" t="9047" r="2746" b="9715"/>
          <a:stretch/>
        </p:blipFill>
        <p:spPr bwMode="auto">
          <a:xfrm>
            <a:off x="73996" y="332656"/>
            <a:ext cx="9003553" cy="61926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44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8" t="9182" r="2356" b="8641"/>
          <a:stretch/>
        </p:blipFill>
        <p:spPr bwMode="auto">
          <a:xfrm>
            <a:off x="85144" y="332656"/>
            <a:ext cx="8951352" cy="61926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92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45" t="16476" r="21919" b="6431"/>
          <a:stretch/>
        </p:blipFill>
        <p:spPr bwMode="auto">
          <a:xfrm>
            <a:off x="1619672" y="188640"/>
            <a:ext cx="5832649" cy="656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722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Expectations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Use the toolkit regularly as part of your continuous </a:t>
            </a:r>
            <a:r>
              <a:rPr lang="en-GB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self-evaluation</a:t>
            </a:r>
            <a:r>
              <a:rPr lang="en-GB" dirty="0" smtClean="0"/>
              <a:t>.</a:t>
            </a:r>
          </a:p>
          <a:p>
            <a:endParaRPr lang="en-GB" dirty="0"/>
          </a:p>
          <a:p>
            <a:r>
              <a:rPr lang="en-GB" dirty="0" smtClean="0"/>
              <a:t>Use the toolkit in </a:t>
            </a:r>
            <a:r>
              <a:rPr lang="en-GB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peer observation </a:t>
            </a:r>
            <a:r>
              <a:rPr lang="en-GB" dirty="0" smtClean="0"/>
              <a:t>to support professional discussions.</a:t>
            </a:r>
          </a:p>
          <a:p>
            <a:pPr lvl="1"/>
            <a:r>
              <a:rPr lang="en-GB" dirty="0" smtClean="0"/>
              <a:t>“Peer Observation Weeks”</a:t>
            </a:r>
          </a:p>
          <a:p>
            <a:endParaRPr lang="en-GB" dirty="0"/>
          </a:p>
          <a:p>
            <a:r>
              <a:rPr lang="en-GB" dirty="0" smtClean="0"/>
              <a:t>All Middle and Senior Leaders should use the toolkit when carrying out observations, with teachers using it to self-evaluate before meeting for discussion and feedback.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971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Leadership development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236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2" t="9975" r="5583" b="8073"/>
          <a:stretch/>
        </p:blipFill>
        <p:spPr bwMode="auto">
          <a:xfrm>
            <a:off x="539552" y="476672"/>
            <a:ext cx="8104471" cy="59484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7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" t="6565" r="6699" b="4716"/>
          <a:stretch/>
        </p:blipFill>
        <p:spPr bwMode="auto">
          <a:xfrm>
            <a:off x="303740" y="116632"/>
            <a:ext cx="8444724" cy="655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707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470025"/>
          </a:xfrm>
        </p:spPr>
        <p:txBody>
          <a:bodyPr>
            <a:noAutofit/>
          </a:bodyPr>
          <a:lstStyle/>
          <a:p>
            <a:r>
              <a:rPr lang="en-GB" sz="115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Planners</a:t>
            </a:r>
            <a:endParaRPr lang="en-GB" sz="115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600" y="2376463"/>
            <a:ext cx="7128792" cy="1752600"/>
          </a:xfrm>
        </p:spPr>
        <p:txBody>
          <a:bodyPr/>
          <a:lstStyle/>
          <a:p>
            <a:r>
              <a:rPr lang="en-GB" b="1" dirty="0" smtClean="0"/>
              <a:t>Progress Records </a:t>
            </a:r>
            <a:r>
              <a:rPr lang="en-GB" dirty="0" smtClean="0"/>
              <a:t>and </a:t>
            </a:r>
            <a:r>
              <a:rPr lang="en-GB" b="1" dirty="0" smtClean="0"/>
              <a:t>Self-evaluation</a:t>
            </a:r>
            <a:endParaRPr lang="en-GB" b="1" dirty="0"/>
          </a:p>
        </p:txBody>
      </p:sp>
      <p:pic>
        <p:nvPicPr>
          <p:cNvPr id="4" name="Picture 3" descr="C:\Users\brobertson\AppData\Local\Microsoft\Windows\Temporary Internet Files\Content.Outlook\DOQR4182\FullSizeRender (2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23" t="7581" r="6902" b="15344"/>
          <a:stretch/>
        </p:blipFill>
        <p:spPr bwMode="auto">
          <a:xfrm>
            <a:off x="3419872" y="3284984"/>
            <a:ext cx="223818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214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robertson\AppData\Local\Microsoft\Windows\Temporary Internet Files\Content.Outlook\DOQR4182\FullSizeRender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" t="3088" r="2271" b="12842"/>
          <a:stretch/>
        </p:blipFill>
        <p:spPr bwMode="auto">
          <a:xfrm>
            <a:off x="1691680" y="94766"/>
            <a:ext cx="5328592" cy="6646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90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brobertson\AppData\Local\Microsoft\Windows\Temporary Internet Files\Content.Outlook\DOQR4182\IMG_004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4" t="2683" b="10082"/>
          <a:stretch/>
        </p:blipFill>
        <p:spPr bwMode="auto">
          <a:xfrm rot="10800000">
            <a:off x="150636" y="256015"/>
            <a:ext cx="8875827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011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brobertson\AppData\Local\Microsoft\Windows\Temporary Internet Files\Content.Outlook\DOQR4182\IMG_0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48" t="2753" b="6770"/>
          <a:stretch/>
        </p:blipFill>
        <p:spPr bwMode="auto">
          <a:xfrm rot="5400000">
            <a:off x="1637672" y="-981489"/>
            <a:ext cx="5832649" cy="8748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50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brobertson\AppData\Local\Microsoft\Windows\Temporary Internet Files\Content.Outlook\DOQR4182\IMG_004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9" t="2613" r="44316" b="6910"/>
          <a:stretch/>
        </p:blipFill>
        <p:spPr bwMode="auto">
          <a:xfrm rot="10800000">
            <a:off x="2232524" y="116631"/>
            <a:ext cx="4715740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38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brobertson\AppData\Local\Microsoft\Windows\Temporary Internet Files\Content.Outlook\DOQR4182\IMG_2062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8" b="3914"/>
          <a:stretch/>
        </p:blipFill>
        <p:spPr bwMode="auto">
          <a:xfrm rot="5400000">
            <a:off x="1403648" y="548680"/>
            <a:ext cx="6624736" cy="57606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6611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brobertson\AppData\Local\Microsoft\Windows\Temporary Internet Files\Content.Outlook\DOQR4182\IMG_004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32" t="2471" b="6347"/>
          <a:stretch/>
        </p:blipFill>
        <p:spPr bwMode="auto">
          <a:xfrm rot="10800000">
            <a:off x="323528" y="281955"/>
            <a:ext cx="4331368" cy="6227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788024" y="433695"/>
            <a:ext cx="41044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PROGRESS RECORDS</a:t>
            </a:r>
          </a:p>
          <a:p>
            <a:endParaRPr lang="en-GB" b="1" dirty="0"/>
          </a:p>
          <a:p>
            <a:r>
              <a:rPr lang="en-GB" b="1" dirty="0" smtClean="0"/>
              <a:t>BGE (S1-3):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Levels (the target is to “achieve” the Level;</a:t>
            </a:r>
          </a:p>
          <a:p>
            <a:endParaRPr lang="en-GB" dirty="0"/>
          </a:p>
          <a:p>
            <a:r>
              <a:rPr lang="en-GB" b="1" dirty="0" smtClean="0"/>
              <a:t>Senior Phase (S4-6):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grades (A-C) or “pass”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b="1" dirty="0" smtClean="0"/>
              <a:t>All year groups: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Assessment info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Includes homework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As a rule, at least one entry per month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1404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413" y="260648"/>
            <a:ext cx="5619891" cy="35124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9512" y="3933056"/>
            <a:ext cx="87129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SELF-EVALUATION</a:t>
            </a:r>
          </a:p>
          <a:p>
            <a:endParaRPr lang="en-GB" dirty="0"/>
          </a:p>
          <a:p>
            <a:r>
              <a:rPr lang="en-GB" b="1" dirty="0" smtClean="0"/>
              <a:t>BGE (S1-3): </a:t>
            </a:r>
            <a:r>
              <a:rPr lang="en-GB" dirty="0" smtClean="0"/>
              <a:t>applies to everyone</a:t>
            </a:r>
          </a:p>
          <a:p>
            <a:endParaRPr lang="en-GB" dirty="0"/>
          </a:p>
          <a:p>
            <a:r>
              <a:rPr lang="en-GB" b="1" dirty="0" smtClean="0"/>
              <a:t>Senior Phase (S4-6): </a:t>
            </a:r>
            <a:r>
              <a:rPr lang="en-GB" dirty="0" smtClean="0"/>
              <a:t>use of Planners as a self-evaluation record is a choice – by the question remains: </a:t>
            </a:r>
            <a:r>
              <a:rPr lang="en-GB" i="1" dirty="0" smtClean="0"/>
              <a:t>why wouldn’t you do it?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Several teachers have indicated that they want all Senior students to do this – let me know who you are and I will support it;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Three-year plan to move all Senior students to using this record.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845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350654"/>
            <a:ext cx="3456384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Registration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Planners on desks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Opened to self-evaluation / diary section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Subjects written in for the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Teacher to check (helpful to also  look back at previous day)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004048" y="3573016"/>
            <a:ext cx="3456384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Lessons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Planners on desks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Opened to self-evaluation / diary section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Learning summary written in by 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/>
              <a:t>Progress colour “ticked”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45265" y="3573016"/>
            <a:ext cx="3482719" cy="286232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 smtClean="0"/>
              <a:t>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Revise learning and tick off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Check diary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Complete homework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5" name="Down Arrow 4"/>
          <p:cNvSpPr/>
          <p:nvPr/>
        </p:nvSpPr>
        <p:spPr>
          <a:xfrm>
            <a:off x="5508104" y="3212976"/>
            <a:ext cx="360040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ight Arrow 5"/>
          <p:cNvSpPr/>
          <p:nvPr/>
        </p:nvSpPr>
        <p:spPr>
          <a:xfrm rot="10800000">
            <a:off x="4427984" y="4797152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Down Arrow 6"/>
          <p:cNvSpPr/>
          <p:nvPr/>
        </p:nvSpPr>
        <p:spPr>
          <a:xfrm rot="10800000">
            <a:off x="3563888" y="3215019"/>
            <a:ext cx="360040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2" descr="C:\Users\brobertson\AppData\Local\Microsoft\Windows\Temporary Internet Files\Content.Outlook\DOQR4182\FullSizeRender (6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1" t="10503" r="44064" b="3670"/>
          <a:stretch/>
        </p:blipFill>
        <p:spPr bwMode="auto">
          <a:xfrm>
            <a:off x="107504" y="116632"/>
            <a:ext cx="2090547" cy="293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brobertson\AppData\Local\Microsoft\Windows\Temporary Internet Files\Content.Outlook\DOQR4182\FullSizeRender (6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1" t="10503" r="44064" b="3670"/>
          <a:stretch/>
        </p:blipFill>
        <p:spPr bwMode="auto">
          <a:xfrm>
            <a:off x="6945949" y="116632"/>
            <a:ext cx="2090547" cy="293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5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brobertson\AppData\Local\Microsoft\Windows\Temporary Internet Files\Content.Outlook\DOQR4182\FullSizeRender (5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90" t="11490" r="369" b="1551"/>
          <a:stretch/>
        </p:blipFill>
        <p:spPr bwMode="auto">
          <a:xfrm>
            <a:off x="251520" y="476672"/>
            <a:ext cx="4145992" cy="5939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76056" y="476672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(Towards the back)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Notes pages (seven of them).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505364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brobertson\AppData\Local\Microsoft\Windows\Temporary Internet Files\Content.Outlook\DOQR4182\FullSizeRender (3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9" t="8922" r="41227" b="1658"/>
          <a:stretch/>
        </p:blipFill>
        <p:spPr bwMode="auto">
          <a:xfrm>
            <a:off x="179512" y="404664"/>
            <a:ext cx="4623493" cy="610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76056" y="476672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(Towards the back)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Timetable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92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robertson\AppData\Local\Microsoft\Windows\Temporary Internet Files\Content.Outlook\DOQR4182\IMG_271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45"/>
          <a:stretch/>
        </p:blipFill>
        <p:spPr bwMode="auto">
          <a:xfrm>
            <a:off x="508000" y="980728"/>
            <a:ext cx="8128000" cy="562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59632" y="190381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(Towards the back)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Traffic-light cards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34559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brobertson\AppData\Local\Microsoft\Windows\Temporary Internet Files\Content.Outlook\DOQR4182\FullSizeRender (4)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0" t="8109"/>
          <a:stretch/>
        </p:blipFill>
        <p:spPr bwMode="auto">
          <a:xfrm>
            <a:off x="179512" y="260648"/>
            <a:ext cx="4754880" cy="627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76056" y="476672"/>
            <a:ext cx="381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(Towards the back)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Polythene wallet, to keep bits of paper in </a:t>
            </a:r>
            <a:r>
              <a:rPr lang="en-GB" i="1" dirty="0" smtClean="0"/>
              <a:t>e.g. letters home, written homework exercises etc.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55632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43000"/>
          </a:xfrm>
        </p:spPr>
        <p:txBody>
          <a:bodyPr/>
          <a:lstStyle/>
          <a:p>
            <a:r>
              <a:rPr lang="en-GB" b="1" dirty="0" smtClean="0"/>
              <a:t>Signatures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/>
          <a:lstStyle/>
          <a:p>
            <a:r>
              <a:rPr lang="en-GB" dirty="0" smtClean="0"/>
              <a:t>Pilot with new S1</a:t>
            </a:r>
          </a:p>
          <a:p>
            <a:pPr lvl="1"/>
            <a:r>
              <a:rPr lang="en-GB" dirty="0"/>
              <a:t>r</a:t>
            </a:r>
            <a:r>
              <a:rPr lang="en-GB" dirty="0" smtClean="0"/>
              <a:t>eview after 1 month</a:t>
            </a:r>
            <a:endParaRPr lang="en-GB" dirty="0"/>
          </a:p>
          <a:p>
            <a:endParaRPr lang="en-GB" dirty="0"/>
          </a:p>
          <a:p>
            <a:r>
              <a:rPr lang="en-GB" dirty="0" smtClean="0"/>
              <a:t>Weekly signatures</a:t>
            </a:r>
          </a:p>
          <a:p>
            <a:pPr lvl="1"/>
            <a:r>
              <a:rPr lang="en-GB" dirty="0"/>
              <a:t>p</a:t>
            </a:r>
            <a:r>
              <a:rPr lang="en-GB" dirty="0" smtClean="0"/>
              <a:t>arents</a:t>
            </a:r>
          </a:p>
          <a:p>
            <a:pPr lvl="1"/>
            <a:r>
              <a:rPr lang="en-GB" dirty="0" smtClean="0"/>
              <a:t>Registration teacher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59423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5431</TotalTime>
  <Words>627</Words>
  <Application>Microsoft Office PowerPoint</Application>
  <PresentationFormat>On-screen Show (4:3)</PresentationFormat>
  <Paragraphs>128</Paragraphs>
  <Slides>41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Professional Review &amp; Development (PRD) and Professional Learning (PL)</vt:lpstr>
      <vt:lpstr>PowerPoint Presentation</vt:lpstr>
      <vt:lpstr>PowerPoint Presentation</vt:lpstr>
      <vt:lpstr>PowerPoint Presentation</vt:lpstr>
      <vt:lpstr>PowerPoint Presentation</vt:lpstr>
      <vt:lpstr>The principles</vt:lpstr>
      <vt:lpstr>The PRD process</vt:lpstr>
      <vt:lpstr>Preparing for your PRD</vt:lpstr>
      <vt:lpstr>An effective action plan</vt:lpstr>
      <vt:lpstr>Example</vt:lpstr>
      <vt:lpstr>Some examples of “what?”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Self-evaluating lessons &amp;    Peer observation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Expectations</vt:lpstr>
      <vt:lpstr>Leadership development</vt:lpstr>
      <vt:lpstr>PowerPoint Presentation</vt:lpstr>
      <vt:lpstr>PowerPoint Presentation</vt:lpstr>
      <vt:lpstr>Planners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Signatures</vt:lpstr>
    </vt:vector>
  </TitlesOfParts>
  <Company>Scottish Borders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Robertson, Bruce</dc:creator>
  <cp:lastModifiedBy>Robertson, Bruce</cp:lastModifiedBy>
  <cp:revision>51</cp:revision>
  <dcterms:created xsi:type="dcterms:W3CDTF">2015-05-27T08:27:06Z</dcterms:created>
  <dcterms:modified xsi:type="dcterms:W3CDTF">2015-08-17T07:40:30Z</dcterms:modified>
</cp:coreProperties>
</file>