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4"/>
  </p:sldMasterIdLst>
  <p:sldIdLst>
    <p:sldId id="256" r:id="rId5"/>
    <p:sldId id="257" r:id="rId6"/>
    <p:sldId id="258" r:id="rId7"/>
    <p:sldId id="260" r:id="rId8"/>
    <p:sldId id="259" r:id="rId9"/>
    <p:sldId id="262" r:id="rId10"/>
    <p:sldId id="261"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BB89F6-A40B-461A-BE8E-926DF91B223A}" v="2" dt="2020-05-04T12:56:51.145"/>
    <p1510:client id="{5304DEA0-B96A-2862-F3AE-C660A1595FC6}" v="3510" dt="2020-04-30T15:10:31.275"/>
    <p1510:client id="{6768BDCE-3E24-073D-4147-ED8DDC793088}" v="393" dt="2020-05-01T13:25:38.806"/>
    <p1510:client id="{9DFF9017-7B3B-F671-CBB5-BDDA473B2493}" v="1077" dt="2020-04-29T09:58:18.9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4.xml" Id="rId8" /><Relationship Type="http://schemas.openxmlformats.org/officeDocument/2006/relationships/presProps" Target="presProps.xml" Id="rId13" /><Relationship Type="http://schemas.microsoft.com/office/2015/10/relationships/revisionInfo" Target="revisionInfo.xml" Id="rId18" /><Relationship Type="http://schemas.openxmlformats.org/officeDocument/2006/relationships/customXml" Target="../customXml/item3.xml" Id="rId3" /><Relationship Type="http://schemas.openxmlformats.org/officeDocument/2006/relationships/slide" Target="slides/slide3.xml" Id="rId7" /><Relationship Type="http://schemas.openxmlformats.org/officeDocument/2006/relationships/slide" Target="slides/slide8.xml" Id="rId12" /><Relationship Type="http://schemas.openxmlformats.org/officeDocument/2006/relationships/customXml" Target="../customXml/item2.xml" Id="rId2" /><Relationship Type="http://schemas.openxmlformats.org/officeDocument/2006/relationships/tableStyles" Target="tableStyles.xml" Id="rId16"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openxmlformats.org/officeDocument/2006/relationships/slide" Target="slides/slide1.xml" Id="rId5" /><Relationship Type="http://schemas.openxmlformats.org/officeDocument/2006/relationships/theme" Target="theme/theme1.xml" Id="rId15" /><Relationship Type="http://schemas.openxmlformats.org/officeDocument/2006/relationships/slide" Target="slides/slide6.xml" Id="rId10"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viewProps" Target="viewProps.xml" Id="rId14" /></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4-30T14:10:14.421"/>
    </inkml:context>
    <inkml:brush xml:id="br0">
      <inkml:brushProperty name="width" value="0.1" units="cm"/>
      <inkml:brushProperty name="height" value="0.1" units="cm"/>
    </inkml:brush>
  </inkml:definitions>
  <inkml:trace contextRef="#ctx0" brushRef="#br0">16219 7700 16383 0 0,'40'0'0'0'0,"0"0"0"0"0,0 0 0 0 0,0 0 0 0 0,40 0 0 0 0,-40 0 0 0 0,-1 0 0 0 0,1 0 0 0 0,40 0 0 0 0,0 0 0 0 0,0 0 0 0 0,-40 0 0 0 0,0 0 0 0 0,0 0 0 0 0,0 0 0 0 0,0 0 0 0 0,0 0 0 0 0,0 0 0 0 0,0 0 0 0 0,-1 0 0 0 0,41 0 0 0 0,0 0 0 0 0,-40 0 0 0 0,40 0 0 0 0,-80-40 0 0 0,0 0 0 0 0,-40 40 0 0 0,0 0 0 0 0,0 0 0 0 0,0 0 0 0 0,0 0 0 0 0,0 0 0 0 0,-39 0 0 0 0,39 0 0 0 0,-40 0 0 0 0,40 0 0 0 0,0 0 0 0 0,0 0 0 0 0,0 0 0 0 0,0 40 0 0 0,0-40 0 0 0,-40 40 0 0 0,40-40 0 0 0,0 0 0 0 0,0 0 0 0 0,0 40 0 0 0,1-40 0 0 0,-1 0 0 0 0,0 0 0 0 0,40 40 0 0 0,-40-40 0 0 0,0 0 0 0 0,40 0-16383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4-30T14:10:14.422"/>
    </inkml:context>
    <inkml:brush xml:id="br0">
      <inkml:brushProperty name="width" value="0.1" units="cm"/>
      <inkml:brushProperty name="height" value="0.1" units="cm"/>
    </inkml:brush>
  </inkml:definitions>
  <inkml:trace contextRef="#ctx0" brushRef="#br0">16219 9433 16383 0 0,'40'0'0'0'0,"0"0"0"0"0,0 0 0 0 0,40 0 0 0 0,-40 0 0 0 0,0 0 0 0 0,-1-40 0 0 0,1 40 0 0 0,40 0 0 0 0,-40 0 0 0 0,0 0 0 0 0,0-40 0 0 0,0 40 0 0 0,0 0 0 0 0,0 0 0 0 0,0-40 0 0 0,0 40 0 0 0,0 0 0 0 0,0 0 0 0 0,0 0 0 0 0,-80 0 0 0 0,0 0 0 0 0,0 40 0 0 0,0-40 0 0 0,0 0 0 0 0,0 40 0 0 0,-40-40 0 0 0,0 40 0 0 0,40-40 0 0 0,0 0 0 0 0,0 0 0 0 0,0 40 0 0 0,1-40 0 0 0,39 40 0 0 0,-40-40 0 0 0,0 0 0 0 0,0 0 0 0 0,40 40 0 0 0,40-40 0 0 0,0 0 0 0 0,79 0 0 0 0,-79 0 0 0 0,40 0 0 0 0,0 0 0 0 0,0 0 0 0 0,0 0 0 0 0,0 0 0 0 0,-40 0 0 0 0,40-40 0 0 0,-41 40 0 0 0,41 0 0 0 0,-80-40 0 0 0,0 40-16383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4-30T14:10:14.423"/>
    </inkml:context>
    <inkml:brush xml:id="br0">
      <inkml:brushProperty name="width" value="0.1" units="cm"/>
      <inkml:brushProperty name="height" value="0.1" units="cm"/>
    </inkml:brush>
  </inkml:definitions>
  <inkml:trace contextRef="#ctx0" brushRef="#br0">16193 9697 16383 0 0,'39'0'0'0'0,"1"0"0"0"0,40 0 0 0 0,-40 0 0 0 0,0 0 0 0 0,0 0 0 0 0,0 0 0 0 0,40 0 0 0 0,-80-40 0 0 0,40 40 0 0 0,0 0 0 0 0,40 0 0 0 0,-40 0 0 0 0,-1 0 0 0 0,1 0 0 0 0,0 0 0 0 0,0 0 0 0 0,0 0 0 0 0,0 0 0 0 0,0 0 0 0 0,0 0 0 0 0,-40 40 0 0 0,40-40 0 0 0,-40 40 0 0 0,40-40 0 0 0,0 40 0 0 0,0-40 0 0 0,0 0 0 0 0,0 0 0 0 0,-80 0 0 0 0,0 0 0 0 0,-40 0 0 0 0,40 0 0 0 0,-40 0 0 0 0,40 0 0 0 0,0 0 0 0 0,-40 0 0 0 0,40 0 0 0 0,0 0 0 0 0,1 0 0 0 0,-1 0 0 0 0,0 0 0 0 0,0 0 0 0 0,0 0 0 0 0,40-40 0 0 0,-40 40 0 0 0,0-40 0 0 0,0 40 0 0 0,0 0 0 0 0,0 0 0 0 0,0 0 0 0 0,0 0 0 0 0,40 40 0 0 0,0-40-16383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4-30T14:10:14.424"/>
    </inkml:context>
    <inkml:brush xml:id="br0">
      <inkml:brushProperty name="width" value="0.1" units="cm"/>
      <inkml:brushProperty name="height" value="0.1" units="cm"/>
    </inkml:brush>
  </inkml:definitions>
  <inkml:trace contextRef="#ctx0" brushRef="#br0">16245 10121 16383 0 0,'40'0'0'0'0,"40"0"0"0"0,-40 0 0 0 0,0 0 0 0 0,0 0 0 0 0,0 0 0 0 0,0 0 0 0 0,0 0 0 0 0,0 0 0 0 0,0 0 0 0 0,0 0 0 0 0,40 0 0 0 0,-41 0 0 0 0,1 0 0 0 0,0 0 0 0 0,0 0 0 0 0,0 0 0 0 0,0 0 0 0 0,0 0 0 0 0,0 0 0 0 0,0 0 0 0 0,0 0 0 0 0,-40-40 0 0 0,0 0 0 0 0,-40 40 0 0 0,0 0 0 0 0,0-40 0 0 0,0 40 0 0 0,0 0 0 0 0,0 0 0 0 0,0 0 0 0 0,0 0 0 0 0,0 0 0 0 0,1 0 0 0 0,-1 0 0 0 0,0 0 0 0 0,-80 0 0 0 0,80 0 0 0 0,0 0 0 0 0,-40 0 0 0 0,40 0 0 0 0,-40 0 0 0 0,40 0 0 0 0,40 0-16383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1T13:00:25.106"/>
    </inkml:context>
    <inkml:brush xml:id="br0">
      <inkml:brushProperty name="width" value="0.1" units="cm"/>
      <inkml:brushProperty name="height" value="0.1" units="cm"/>
    </inkml:brush>
  </inkml:definitions>
  <inkml:trace contextRef="#ctx0" brushRef="#br0">18309 6191 16383 0 0,'18'0'0'0'0,"17"0"0"0"0,0 0 0 0 0,18 0 0 0 0,-35 0 0 0 0,0 0 0 0 0,34 0 0 0 0,-34 0 0 0 0,0 0 0 0 0,-1 0 0 0 0,19 0 0 0 0,-19 0 0 0 0,1 0 0 0 0,0 0 0 0 0,-1 0 0 0 0,1 0 0 0 0,0 0 0 0 0,17 0 0 0 0,-18 0 0 0 0,1 0 0 0 0,0 0 0 0 0,-1 0 0 0 0,-17 18 0 0 0,-53-18 0 0 0,36 18 0 0 0,-18-1 0 0 0,17 1 0 0 0,-53-18 0 0 0,18 17 0 0 0,36-17 0 0 0,-1 18 0 0 0,0-18 0 0 0,1 0 0 0 0,-1 0 0 0 0,-17 0 0 0 0,0 0 0 0 0,-1 0 0 0 0,36 0-16383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1T13:00:25.107"/>
    </inkml:context>
    <inkml:brush xml:id="br0">
      <inkml:brushProperty name="width" value="0.1" units="cm"/>
      <inkml:brushProperty name="height" value="0.1" units="cm"/>
    </inkml:brush>
  </inkml:definitions>
  <inkml:trace contextRef="#ctx0" brushRef="#br0">18283 10107 16383 0 0,'17'0'0'0'0,"1"0"0"0"0,0 0 0 0 0,17 0 0 0 0,18 0 0 0 0,0 0 0 0 0,0 0 0 0 0,-18 0 0 0 0,35 0 0 0 0,-34 18 0 0 0,-19-18 0 0 0,1 0 0 0 0,0 0 0 0 0,-1 0 0 0 0,19 17 0 0 0,-19-17 0 0 0,19 0 0 0 0,-19 0 0 0 0,1 0 0 0 0,-1 0 0 0 0,1 0 0 0 0,-18 18 0 0 0,18 0 0 0 0,-1-18 0 0 0,1 0 0 0 0,-18 17 0 0 0,18-17 0 0 0,17 18 0 0 0,18-18 0 0 0,-53 18 0 0 0,17-18 0 0 0,1 0 0 0 0,0 0 0 0 0,-18 0-16383 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6605465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414959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467073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509A250-FF31-4206-8172-F9D3106AACB1}" type="datetimeFigureOut">
              <a:rPr lang="en-US" dirty="0"/>
              <a:t>5/4/2020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858596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509A250-FF31-4206-8172-F9D3106AACB1}" type="datetimeFigureOut">
              <a:rPr lang="en-US" dirty="0"/>
              <a:t>5/4/2020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866693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5/4/2020</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019799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5/4/2020</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399594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5/4/2020</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493582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99613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831848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224678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a:t>”</a:t>
            </a:r>
          </a:p>
        </p:txBody>
      </p:sp>
    </p:spTree>
    <p:extLst>
      <p:ext uri="{BB962C8B-B14F-4D97-AF65-F5344CB8AC3E}">
        <p14:creationId xmlns:p14="http://schemas.microsoft.com/office/powerpoint/2010/main" val="8648204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0052433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5/4/2020</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9980745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5/4/2020</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4478530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6305804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726659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5/4/2020</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539913866"/>
      </p:ext>
    </p:extLst>
  </p:cSld>
  <p:clrMap bg1="dk1" tx1="lt1" bg2="dk2" tx2="lt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 id="2147483728"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customXml" Target="../ink/ink3.xml"/><Relationship Id="rId13"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5.png"/><Relationship Id="rId12" Type="http://schemas.openxmlformats.org/officeDocument/2006/relationships/customXml" Target="../ink/ink5.xml"/><Relationship Id="rId2" Type="http://schemas.openxmlformats.org/officeDocument/2006/relationships/image" Target="../media/image12.png"/><Relationship Id="rId1" Type="http://schemas.openxmlformats.org/officeDocument/2006/relationships/slideLayout" Target="../slideLayouts/slideLayout8.xml"/><Relationship Id="rId6" Type="http://schemas.openxmlformats.org/officeDocument/2006/relationships/customXml" Target="../ink/ink2.xml"/><Relationship Id="rId11" Type="http://schemas.openxmlformats.org/officeDocument/2006/relationships/image" Target="../media/image17.png"/><Relationship Id="rId5" Type="http://schemas.openxmlformats.org/officeDocument/2006/relationships/image" Target="../media/image14.png"/><Relationship Id="rId15" Type="http://schemas.openxmlformats.org/officeDocument/2006/relationships/image" Target="../media/image19.png"/><Relationship Id="rId10" Type="http://schemas.openxmlformats.org/officeDocument/2006/relationships/customXml" Target="../ink/ink4.xml"/><Relationship Id="rId4" Type="http://schemas.openxmlformats.org/officeDocument/2006/relationships/customXml" Target="../ink/ink1.xml"/><Relationship Id="rId9" Type="http://schemas.openxmlformats.org/officeDocument/2006/relationships/image" Target="../media/image16.png"/><Relationship Id="rId14" Type="http://schemas.openxmlformats.org/officeDocument/2006/relationships/customXml" Target="../ink/ink6.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8.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963F3C5-753A-4436-8461-7CE8FEDDA556}"/>
              </a:ext>
            </a:extLst>
          </p:cNvPr>
          <p:cNvSpPr/>
          <p:nvPr/>
        </p:nvSpPr>
        <p:spPr>
          <a:xfrm>
            <a:off x="7918755" y="2317918"/>
            <a:ext cx="4028110" cy="3066507"/>
          </a:xfrm>
          <a:prstGeom prst="rect">
            <a:avLst/>
          </a:prstGeom>
        </p:spPr>
        <p:txBody>
          <a:bodyPr vert="horz" lIns="91440" tIns="45720" rIns="91440" bIns="45720" rtlCol="0" anchor="b">
            <a:normAutofit/>
          </a:bodyPr>
          <a:lstStyle/>
          <a:p>
            <a:pPr defTabSz="457200">
              <a:lnSpc>
                <a:spcPct val="90000"/>
              </a:lnSpc>
              <a:spcBef>
                <a:spcPct val="0"/>
              </a:spcBef>
              <a:spcAft>
                <a:spcPts val="600"/>
              </a:spcAft>
            </a:pPr>
            <a:r>
              <a:rPr lang="en-US" sz="5000" cap="all" spc="0">
                <a:ln w="0"/>
                <a:solidFill>
                  <a:schemeClr val="tx2"/>
                </a:solidFill>
                <a:effectLst>
                  <a:reflection blurRad="6350" stA="53000" endA="300" endPos="35500" dir="5400000" sy="-90000" algn="bl" rotWithShape="0"/>
                </a:effectLst>
                <a:latin typeface="+mj-lt"/>
                <a:ea typeface="+mj-ea"/>
                <a:cs typeface="+mj-cs"/>
              </a:rPr>
              <a:t>Microsoft Teams</a:t>
            </a:r>
          </a:p>
          <a:p>
            <a:pPr defTabSz="457200">
              <a:lnSpc>
                <a:spcPct val="90000"/>
              </a:lnSpc>
              <a:spcBef>
                <a:spcPct val="0"/>
              </a:spcBef>
              <a:spcAft>
                <a:spcPts val="600"/>
              </a:spcAft>
            </a:pPr>
            <a:r>
              <a:rPr lang="en-US" sz="5000" cap="all">
                <a:ln w="0"/>
                <a:solidFill>
                  <a:schemeClr val="tx2"/>
                </a:solidFill>
                <a:effectLst>
                  <a:reflection blurRad="6350" stA="53000" endA="300" endPos="35500" dir="5400000" sy="-90000" algn="bl" rotWithShape="0"/>
                </a:effectLst>
                <a:latin typeface="+mj-lt"/>
                <a:ea typeface="+mj-ea"/>
                <a:cs typeface="+mj-cs"/>
              </a:rPr>
              <a:t>How to…..</a:t>
            </a:r>
          </a:p>
          <a:p>
            <a:pPr defTabSz="457200">
              <a:lnSpc>
                <a:spcPct val="90000"/>
              </a:lnSpc>
              <a:spcBef>
                <a:spcPct val="0"/>
              </a:spcBef>
              <a:spcAft>
                <a:spcPts val="600"/>
              </a:spcAft>
            </a:pPr>
            <a:endParaRPr lang="en-US" sz="5000" cap="all" spc="0">
              <a:ln w="0"/>
              <a:solidFill>
                <a:schemeClr val="tx2"/>
              </a:solidFill>
              <a:effectLst>
                <a:reflection blurRad="6350" stA="53000" endA="300" endPos="35500" dir="5400000" sy="-90000" algn="bl" rotWithShape="0"/>
              </a:effectLst>
              <a:latin typeface="+mj-lt"/>
              <a:ea typeface="+mj-ea"/>
              <a:cs typeface="+mj-cs"/>
            </a:endParaRPr>
          </a:p>
          <a:p>
            <a:pPr defTabSz="457200">
              <a:lnSpc>
                <a:spcPct val="90000"/>
              </a:lnSpc>
              <a:spcBef>
                <a:spcPct val="0"/>
              </a:spcBef>
              <a:spcAft>
                <a:spcPts val="600"/>
              </a:spcAft>
            </a:pPr>
            <a:endParaRPr lang="en-US" sz="5000" cap="all" spc="0">
              <a:ln w="0"/>
              <a:solidFill>
                <a:schemeClr val="tx2"/>
              </a:solidFill>
              <a:effectLst>
                <a:reflection blurRad="6350" stA="53000" endA="300" endPos="35500" dir="5400000" sy="-90000" algn="bl" rotWithShape="0"/>
              </a:effectLst>
              <a:latin typeface="+mj-lt"/>
              <a:ea typeface="+mj-ea"/>
              <a:cs typeface="+mj-cs"/>
            </a:endParaRPr>
          </a:p>
        </p:txBody>
      </p:sp>
      <p:sp>
        <p:nvSpPr>
          <p:cNvPr id="16" name="Rectangle 15">
            <a:extLst>
              <a:ext uri="{FF2B5EF4-FFF2-40B4-BE49-F238E27FC236}">
                <a16:creationId xmlns:a16="http://schemas.microsoft.com/office/drawing/2014/main" id="{4C1E981B-F06E-48B4-9275-F4B261AFCA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15712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36">
            <a:extLst>
              <a:ext uri="{FF2B5EF4-FFF2-40B4-BE49-F238E27FC236}">
                <a16:creationId xmlns:a16="http://schemas.microsoft.com/office/drawing/2014/main" id="{312E2C24-0CD2-4071-8CE2-B059993A99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63681"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20" name="Freeform 5">
            <a:extLst>
              <a:ext uri="{FF2B5EF4-FFF2-40B4-BE49-F238E27FC236}">
                <a16:creationId xmlns:a16="http://schemas.microsoft.com/office/drawing/2014/main" id="{24F1DC13-C830-4B86-A9C6-927F5C55D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400000" flipH="1">
            <a:off x="3708596"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pic>
        <p:nvPicPr>
          <p:cNvPr id="5" name="Picture 4">
            <a:extLst>
              <a:ext uri="{FF2B5EF4-FFF2-40B4-BE49-F238E27FC236}">
                <a16:creationId xmlns:a16="http://schemas.microsoft.com/office/drawing/2014/main" id="{3AAF55BC-D369-47DC-A65B-4D20BE60C042}"/>
              </a:ext>
            </a:extLst>
          </p:cNvPr>
          <p:cNvPicPr>
            <a:picLocks noChangeAspect="1"/>
          </p:cNvPicPr>
          <p:nvPr/>
        </p:nvPicPr>
        <p:blipFill rotWithShape="1">
          <a:blip r:embed="rId3"/>
          <a:srcRect l="606"/>
          <a:stretch/>
        </p:blipFill>
        <p:spPr>
          <a:xfrm>
            <a:off x="714510" y="647698"/>
            <a:ext cx="6129350" cy="5562139"/>
          </a:xfrm>
          <a:prstGeom prst="rect">
            <a:avLst/>
          </a:prstGeom>
          <a:effectLst/>
        </p:spPr>
      </p:pic>
    </p:spTree>
    <p:extLst>
      <p:ext uri="{BB962C8B-B14F-4D97-AF65-F5344CB8AC3E}">
        <p14:creationId xmlns:p14="http://schemas.microsoft.com/office/powerpoint/2010/main" val="3090259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C5F9CFB-D8D5-4D00-986E-BA657FEA4C8F}"/>
              </a:ext>
            </a:extLst>
          </p:cNvPr>
          <p:cNvSpPr txBox="1"/>
          <p:nvPr/>
        </p:nvSpPr>
        <p:spPr>
          <a:xfrm>
            <a:off x="661182" y="868261"/>
            <a:ext cx="3263704" cy="646331"/>
          </a:xfrm>
          <a:prstGeom prst="rect">
            <a:avLst/>
          </a:prstGeom>
          <a:noFill/>
        </p:spPr>
        <p:txBody>
          <a:bodyPr wrap="square" rtlCol="0">
            <a:spAutoFit/>
          </a:bodyPr>
          <a:lstStyle/>
          <a:p>
            <a:r>
              <a:rPr lang="en-US"/>
              <a:t>From you GLOW launchpad, select Teams.</a:t>
            </a:r>
            <a:endParaRPr lang="en-GB"/>
          </a:p>
        </p:txBody>
      </p:sp>
      <p:sp>
        <p:nvSpPr>
          <p:cNvPr id="10" name="TextBox 9">
            <a:extLst>
              <a:ext uri="{FF2B5EF4-FFF2-40B4-BE49-F238E27FC236}">
                <a16:creationId xmlns:a16="http://schemas.microsoft.com/office/drawing/2014/main" id="{CFAB598D-4382-4667-A3AF-17B5AC727162}"/>
              </a:ext>
            </a:extLst>
          </p:cNvPr>
          <p:cNvSpPr txBox="1"/>
          <p:nvPr/>
        </p:nvSpPr>
        <p:spPr>
          <a:xfrm>
            <a:off x="704314" y="1650884"/>
            <a:ext cx="3263704" cy="4339650"/>
          </a:xfrm>
          <a:prstGeom prst="rect">
            <a:avLst/>
          </a:prstGeom>
          <a:noFill/>
        </p:spPr>
        <p:txBody>
          <a:bodyPr wrap="square" rtlCol="0" anchor="t">
            <a:spAutoFit/>
          </a:bodyPr>
          <a:lstStyle/>
          <a:p>
            <a:r>
              <a:rPr lang="en-US" sz="1200"/>
              <a:t>The main screen shows all your teams (classes)</a:t>
            </a:r>
          </a:p>
          <a:p>
            <a:endParaRPr lang="en-US" sz="1200"/>
          </a:p>
          <a:p>
            <a:r>
              <a:rPr lang="en-US" sz="1200"/>
              <a:t>The tabs on the left are available in any screen.</a:t>
            </a:r>
          </a:p>
          <a:p>
            <a:endParaRPr lang="en-US" sz="1200"/>
          </a:p>
          <a:p>
            <a:r>
              <a:rPr lang="en-US" sz="1200"/>
              <a:t>‘Activity’ is where you can see what’s been happening, if anyone has posted..</a:t>
            </a:r>
            <a:r>
              <a:rPr lang="en-US" sz="1200" err="1"/>
              <a:t>etc</a:t>
            </a:r>
            <a:r>
              <a:rPr lang="en-US" sz="1200"/>
              <a:t>.</a:t>
            </a:r>
          </a:p>
          <a:p>
            <a:endParaRPr lang="en-US" sz="1200"/>
          </a:p>
          <a:p>
            <a:r>
              <a:rPr lang="en-US" sz="1200"/>
              <a:t>‘Teams’ clicking here, will take you back to the page that is shown </a:t>
            </a:r>
          </a:p>
          <a:p>
            <a:endParaRPr lang="en-US" sz="1200"/>
          </a:p>
          <a:p>
            <a:r>
              <a:rPr lang="en-US" sz="1200"/>
              <a:t>‘Assignments’ this will show you a list of all the tasks set for different teams</a:t>
            </a:r>
          </a:p>
          <a:p>
            <a:endParaRPr lang="en-US" sz="1200"/>
          </a:p>
          <a:p>
            <a:r>
              <a:rPr lang="en-US" sz="1200"/>
              <a:t>‘Calendar’ will give you an overview of what’s happening when (assignments due/meetings </a:t>
            </a:r>
            <a:r>
              <a:rPr lang="en-US" sz="1200" err="1"/>
              <a:t>etc</a:t>
            </a:r>
            <a:r>
              <a:rPr lang="en-US" sz="1200"/>
              <a:t>’</a:t>
            </a:r>
          </a:p>
          <a:p>
            <a:endParaRPr lang="en-US" sz="1200"/>
          </a:p>
          <a:p>
            <a:r>
              <a:rPr lang="en-US" sz="1200"/>
              <a:t>' Files' will give you access to the documents for all of your subject teams.</a:t>
            </a:r>
          </a:p>
          <a:p>
            <a:endParaRPr lang="en-US" sz="1200"/>
          </a:p>
        </p:txBody>
      </p:sp>
      <p:pic>
        <p:nvPicPr>
          <p:cNvPr id="4" name="Picture 6" descr="A screenshot of a cell phone&#10;&#10;Description generated with very high confidence">
            <a:extLst>
              <a:ext uri="{FF2B5EF4-FFF2-40B4-BE49-F238E27FC236}">
                <a16:creationId xmlns:a16="http://schemas.microsoft.com/office/drawing/2014/main" id="{D1572EE0-B69A-4B8A-BB72-E1258F81FBE6}"/>
              </a:ext>
            </a:extLst>
          </p:cNvPr>
          <p:cNvPicPr>
            <a:picLocks noGrp="1" noChangeAspect="1"/>
          </p:cNvPicPr>
          <p:nvPr>
            <p:ph idx="1"/>
          </p:nvPr>
        </p:nvPicPr>
        <p:blipFill>
          <a:blip r:embed="rId2"/>
          <a:stretch>
            <a:fillRect/>
          </a:stretch>
        </p:blipFill>
        <p:spPr>
          <a:xfrm>
            <a:off x="4467642" y="705711"/>
            <a:ext cx="3118090" cy="1753319"/>
          </a:xfrm>
        </p:spPr>
      </p:pic>
      <p:cxnSp>
        <p:nvCxnSpPr>
          <p:cNvPr id="17" name="Straight Arrow Connector 16">
            <a:extLst>
              <a:ext uri="{FF2B5EF4-FFF2-40B4-BE49-F238E27FC236}">
                <a16:creationId xmlns:a16="http://schemas.microsoft.com/office/drawing/2014/main" id="{DFC00393-D16C-4219-B623-16F128ADBD3E}"/>
              </a:ext>
            </a:extLst>
          </p:cNvPr>
          <p:cNvCxnSpPr>
            <a:cxnSpLocks/>
          </p:cNvCxnSpPr>
          <p:nvPr/>
        </p:nvCxnSpPr>
        <p:spPr>
          <a:xfrm>
            <a:off x="3516377" y="1264855"/>
            <a:ext cx="2277196" cy="5180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12" name="Picture 13" descr="A screenshot of a cell phone&#10;&#10;Description generated with very high confidence">
            <a:extLst>
              <a:ext uri="{FF2B5EF4-FFF2-40B4-BE49-F238E27FC236}">
                <a16:creationId xmlns:a16="http://schemas.microsoft.com/office/drawing/2014/main" id="{44708DE2-74A4-4F82-82E5-8BE8D59DAAC9}"/>
              </a:ext>
            </a:extLst>
          </p:cNvPr>
          <p:cNvPicPr>
            <a:picLocks noChangeAspect="1"/>
          </p:cNvPicPr>
          <p:nvPr/>
        </p:nvPicPr>
        <p:blipFill>
          <a:blip r:embed="rId3"/>
          <a:stretch>
            <a:fillRect/>
          </a:stretch>
        </p:blipFill>
        <p:spPr>
          <a:xfrm>
            <a:off x="4278702" y="2139599"/>
            <a:ext cx="6179388" cy="3498951"/>
          </a:xfrm>
          <a:prstGeom prst="rect">
            <a:avLst/>
          </a:prstGeom>
        </p:spPr>
      </p:pic>
      <p:cxnSp>
        <p:nvCxnSpPr>
          <p:cNvPr id="15" name="Straight Arrow Connector 14">
            <a:extLst>
              <a:ext uri="{FF2B5EF4-FFF2-40B4-BE49-F238E27FC236}">
                <a16:creationId xmlns:a16="http://schemas.microsoft.com/office/drawing/2014/main" id="{FCFC1B02-3635-47A6-9CF5-3564DF4E00AA}"/>
              </a:ext>
            </a:extLst>
          </p:cNvPr>
          <p:cNvCxnSpPr/>
          <p:nvPr/>
        </p:nvCxnSpPr>
        <p:spPr>
          <a:xfrm>
            <a:off x="3554082" y="1951009"/>
            <a:ext cx="2812212" cy="154700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a:extLst>
              <a:ext uri="{FF2B5EF4-FFF2-40B4-BE49-F238E27FC236}">
                <a16:creationId xmlns:a16="http://schemas.microsoft.com/office/drawing/2014/main" id="{8484C0A7-BF45-4BC8-A287-69301EB8054C}"/>
              </a:ext>
            </a:extLst>
          </p:cNvPr>
          <p:cNvCxnSpPr>
            <a:cxnSpLocks/>
          </p:cNvCxnSpPr>
          <p:nvPr/>
        </p:nvCxnSpPr>
        <p:spPr>
          <a:xfrm>
            <a:off x="3740986" y="2526103"/>
            <a:ext cx="1187572" cy="68436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3" name="Straight Arrow Connector 22">
            <a:extLst>
              <a:ext uri="{FF2B5EF4-FFF2-40B4-BE49-F238E27FC236}">
                <a16:creationId xmlns:a16="http://schemas.microsoft.com/office/drawing/2014/main" id="{746DC9D2-CC2A-4746-AAE1-A09F5EC6E3DE}"/>
              </a:ext>
            </a:extLst>
          </p:cNvPr>
          <p:cNvCxnSpPr>
            <a:cxnSpLocks/>
          </p:cNvCxnSpPr>
          <p:nvPr/>
        </p:nvCxnSpPr>
        <p:spPr>
          <a:xfrm>
            <a:off x="3582835" y="3518140"/>
            <a:ext cx="1374476" cy="8051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4" name="Straight Arrow Connector 23">
            <a:extLst>
              <a:ext uri="{FF2B5EF4-FFF2-40B4-BE49-F238E27FC236}">
                <a16:creationId xmlns:a16="http://schemas.microsoft.com/office/drawing/2014/main" id="{5F6F6BD7-39C6-4FEC-A813-A9C3BE5E8C27}"/>
              </a:ext>
            </a:extLst>
          </p:cNvPr>
          <p:cNvCxnSpPr>
            <a:cxnSpLocks/>
          </p:cNvCxnSpPr>
          <p:nvPr/>
        </p:nvCxnSpPr>
        <p:spPr>
          <a:xfrm flipV="1">
            <a:off x="3870382" y="3886201"/>
            <a:ext cx="1173193" cy="27892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a:extLst>
              <a:ext uri="{FF2B5EF4-FFF2-40B4-BE49-F238E27FC236}">
                <a16:creationId xmlns:a16="http://schemas.microsoft.com/office/drawing/2014/main" id="{A7B254E2-ACF7-47FB-B4D2-D25A5C1A937D}"/>
              </a:ext>
            </a:extLst>
          </p:cNvPr>
          <p:cNvCxnSpPr>
            <a:cxnSpLocks/>
          </p:cNvCxnSpPr>
          <p:nvPr/>
        </p:nvCxnSpPr>
        <p:spPr>
          <a:xfrm flipV="1">
            <a:off x="3726609" y="4144994"/>
            <a:ext cx="1316967" cy="45144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6" name="TextBox 15">
            <a:extLst>
              <a:ext uri="{FF2B5EF4-FFF2-40B4-BE49-F238E27FC236}">
                <a16:creationId xmlns:a16="http://schemas.microsoft.com/office/drawing/2014/main" id="{5B06A794-32C8-420D-B6A7-9C7878B4F55E}"/>
              </a:ext>
            </a:extLst>
          </p:cNvPr>
          <p:cNvSpPr txBox="1"/>
          <p:nvPr/>
        </p:nvSpPr>
        <p:spPr>
          <a:xfrm>
            <a:off x="971011" y="5916822"/>
            <a:ext cx="2743200" cy="523220"/>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400" b="1"/>
              <a:t>Now select the class you want to access</a:t>
            </a:r>
          </a:p>
        </p:txBody>
      </p:sp>
      <p:pic>
        <p:nvPicPr>
          <p:cNvPr id="14" name="Picture 13" descr="A screenshot of a cell phone&#10;&#10;Description generated with very high confidence">
            <a:extLst>
              <a:ext uri="{FF2B5EF4-FFF2-40B4-BE49-F238E27FC236}">
                <a16:creationId xmlns:a16="http://schemas.microsoft.com/office/drawing/2014/main" id="{F783759B-1CC5-4FAC-BD0D-3EF4EB5D839D}"/>
              </a:ext>
            </a:extLst>
          </p:cNvPr>
          <p:cNvPicPr>
            <a:picLocks noChangeAspect="1"/>
          </p:cNvPicPr>
          <p:nvPr/>
        </p:nvPicPr>
        <p:blipFill rotWithShape="1">
          <a:blip r:embed="rId3"/>
          <a:srcRect l="78605" t="6967" r="465" b="55560"/>
          <a:stretch/>
        </p:blipFill>
        <p:spPr>
          <a:xfrm>
            <a:off x="10633494" y="744995"/>
            <a:ext cx="1293366" cy="1311145"/>
          </a:xfrm>
          <a:prstGeom prst="rect">
            <a:avLst/>
          </a:prstGeom>
        </p:spPr>
      </p:pic>
      <p:sp>
        <p:nvSpPr>
          <p:cNvPr id="2" name="TextBox 1">
            <a:extLst>
              <a:ext uri="{FF2B5EF4-FFF2-40B4-BE49-F238E27FC236}">
                <a16:creationId xmlns:a16="http://schemas.microsoft.com/office/drawing/2014/main" id="{52DA2E6D-6529-44E6-B218-967D94E07D23}"/>
              </a:ext>
            </a:extLst>
          </p:cNvPr>
          <p:cNvSpPr txBox="1"/>
          <p:nvPr/>
        </p:nvSpPr>
        <p:spPr>
          <a:xfrm>
            <a:off x="7844286" y="741872"/>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You can join a team here, using the code given by your teacher</a:t>
            </a:r>
          </a:p>
        </p:txBody>
      </p:sp>
      <p:cxnSp>
        <p:nvCxnSpPr>
          <p:cNvPr id="18" name="Straight Arrow Connector 17">
            <a:extLst>
              <a:ext uri="{FF2B5EF4-FFF2-40B4-BE49-F238E27FC236}">
                <a16:creationId xmlns:a16="http://schemas.microsoft.com/office/drawing/2014/main" id="{D416B7E3-3008-4824-A369-AF9B142AA7AE}"/>
              </a:ext>
            </a:extLst>
          </p:cNvPr>
          <p:cNvCxnSpPr>
            <a:cxnSpLocks/>
          </p:cNvCxnSpPr>
          <p:nvPr/>
        </p:nvCxnSpPr>
        <p:spPr>
          <a:xfrm>
            <a:off x="9520684" y="1189007"/>
            <a:ext cx="1288213" cy="3738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6A7F365B-7619-4AD3-A028-899BC20A0724}"/>
              </a:ext>
            </a:extLst>
          </p:cNvPr>
          <p:cNvCxnSpPr>
            <a:cxnSpLocks/>
          </p:cNvCxnSpPr>
          <p:nvPr/>
        </p:nvCxnSpPr>
        <p:spPr>
          <a:xfrm flipH="1">
            <a:off x="10650771" y="1323335"/>
            <a:ext cx="667107" cy="186330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a:extLst>
              <a:ext uri="{FF2B5EF4-FFF2-40B4-BE49-F238E27FC236}">
                <a16:creationId xmlns:a16="http://schemas.microsoft.com/office/drawing/2014/main" id="{7D41CD67-3821-4325-BE76-0CB02E4449E0}"/>
              </a:ext>
            </a:extLst>
          </p:cNvPr>
          <p:cNvCxnSpPr>
            <a:cxnSpLocks/>
          </p:cNvCxnSpPr>
          <p:nvPr/>
        </p:nvCxnSpPr>
        <p:spPr>
          <a:xfrm flipV="1">
            <a:off x="3554080" y="4432541"/>
            <a:ext cx="1374476" cy="99778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903263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6CB312F-A8DE-4575-BB64-FA694E9FD5A7}"/>
              </a:ext>
            </a:extLst>
          </p:cNvPr>
          <p:cNvPicPr>
            <a:picLocks noGrp="1" noChangeAspect="1"/>
          </p:cNvPicPr>
          <p:nvPr>
            <p:ph idx="1"/>
          </p:nvPr>
        </p:nvPicPr>
        <p:blipFill rotWithShape="1">
          <a:blip r:embed="rId2"/>
          <a:stretch/>
        </p:blipFill>
        <p:spPr>
          <a:xfrm>
            <a:off x="4526802" y="1711199"/>
            <a:ext cx="7169209" cy="3998505"/>
          </a:xfrm>
          <a:prstGeom prst="rect">
            <a:avLst/>
          </a:prstGeom>
        </p:spPr>
      </p:pic>
      <p:sp>
        <p:nvSpPr>
          <p:cNvPr id="7" name="TextBox 6">
            <a:extLst>
              <a:ext uri="{FF2B5EF4-FFF2-40B4-BE49-F238E27FC236}">
                <a16:creationId xmlns:a16="http://schemas.microsoft.com/office/drawing/2014/main" id="{434FD273-77F2-4FED-B7B4-6373B0E1AA6A}"/>
              </a:ext>
            </a:extLst>
          </p:cNvPr>
          <p:cNvSpPr txBox="1"/>
          <p:nvPr/>
        </p:nvSpPr>
        <p:spPr>
          <a:xfrm>
            <a:off x="690996" y="1230096"/>
            <a:ext cx="3263704" cy="4832092"/>
          </a:xfrm>
          <a:prstGeom prst="rect">
            <a:avLst/>
          </a:prstGeom>
          <a:noFill/>
        </p:spPr>
        <p:txBody>
          <a:bodyPr wrap="square" rtlCol="0" anchor="t">
            <a:spAutoFit/>
          </a:bodyPr>
          <a:lstStyle/>
          <a:p>
            <a:pPr algn="ctr"/>
            <a:r>
              <a:rPr lang="en-US" sz="1400" b="1"/>
              <a:t>General Page</a:t>
            </a:r>
          </a:p>
          <a:p>
            <a:endParaRPr lang="en-US" sz="1400"/>
          </a:p>
          <a:p>
            <a:r>
              <a:rPr lang="en-US" sz="1400"/>
              <a:t>On selecting your team, it will go to the ‘general page.  This is the main page and you can navigate your way to different areas from here.</a:t>
            </a:r>
            <a:endParaRPr lang="en-US" sz="1400" b="1"/>
          </a:p>
          <a:p>
            <a:endParaRPr lang="en-US" sz="1400"/>
          </a:p>
          <a:p>
            <a:endParaRPr lang="en-US" sz="1400"/>
          </a:p>
          <a:p>
            <a:r>
              <a:rPr lang="en-US" sz="1400"/>
              <a:t>Down the left, there are ‘channels’ for the different topics you will  study. The names of these will be specific to your subject.</a:t>
            </a:r>
          </a:p>
          <a:p>
            <a:r>
              <a:rPr lang="en-US" sz="1400"/>
              <a:t>More information on these is on another page.</a:t>
            </a:r>
          </a:p>
          <a:p>
            <a:endParaRPr lang="en-US" sz="1400"/>
          </a:p>
          <a:p>
            <a:endParaRPr lang="en-US" sz="1400"/>
          </a:p>
          <a:p>
            <a:endParaRPr lang="en-US" sz="1400"/>
          </a:p>
          <a:p>
            <a:r>
              <a:rPr lang="en-US" sz="1400"/>
              <a:t>You can chat with your teacher and other students in a respectful and encouraging manner about general matters relating to the course.</a:t>
            </a:r>
          </a:p>
          <a:p>
            <a:endParaRPr lang="en-US" sz="1400"/>
          </a:p>
          <a:p>
            <a:endParaRPr lang="en-US" sz="1400"/>
          </a:p>
        </p:txBody>
      </p:sp>
      <p:cxnSp>
        <p:nvCxnSpPr>
          <p:cNvPr id="10" name="Straight Arrow Connector 9">
            <a:extLst>
              <a:ext uri="{FF2B5EF4-FFF2-40B4-BE49-F238E27FC236}">
                <a16:creationId xmlns:a16="http://schemas.microsoft.com/office/drawing/2014/main" id="{5EA65C5D-72CC-45CA-9244-733A16271496}"/>
              </a:ext>
            </a:extLst>
          </p:cNvPr>
          <p:cNvCxnSpPr>
            <a:cxnSpLocks/>
          </p:cNvCxnSpPr>
          <p:nvPr/>
        </p:nvCxnSpPr>
        <p:spPr>
          <a:xfrm>
            <a:off x="3739908" y="3337225"/>
            <a:ext cx="1242830" cy="30281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9" name="Straight Arrow Connector 8">
            <a:extLst>
              <a:ext uri="{FF2B5EF4-FFF2-40B4-BE49-F238E27FC236}">
                <a16:creationId xmlns:a16="http://schemas.microsoft.com/office/drawing/2014/main" id="{1DFCBAB4-675E-4C1C-9A96-48FF1D7DDD3B}"/>
              </a:ext>
            </a:extLst>
          </p:cNvPr>
          <p:cNvCxnSpPr>
            <a:cxnSpLocks/>
          </p:cNvCxnSpPr>
          <p:nvPr/>
        </p:nvCxnSpPr>
        <p:spPr>
          <a:xfrm>
            <a:off x="3840548" y="4918734"/>
            <a:ext cx="3241283" cy="24531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 name="TextBox 1">
            <a:extLst>
              <a:ext uri="{FF2B5EF4-FFF2-40B4-BE49-F238E27FC236}">
                <a16:creationId xmlns:a16="http://schemas.microsoft.com/office/drawing/2014/main" id="{96ECB6F6-F05E-421A-83A7-C16FF9D0BAE7}"/>
              </a:ext>
            </a:extLst>
          </p:cNvPr>
          <p:cNvSpPr txBox="1"/>
          <p:nvPr/>
        </p:nvSpPr>
        <p:spPr>
          <a:xfrm>
            <a:off x="4293079" y="612475"/>
            <a:ext cx="2642559" cy="646331"/>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a:t>Files</a:t>
            </a:r>
            <a:r>
              <a:rPr lang="en-GB" sz="1200"/>
              <a:t>: In the general section these will be relevant to the whole course.</a:t>
            </a:r>
          </a:p>
        </p:txBody>
      </p:sp>
      <p:sp>
        <p:nvSpPr>
          <p:cNvPr id="3" name="TextBox 2">
            <a:extLst>
              <a:ext uri="{FF2B5EF4-FFF2-40B4-BE49-F238E27FC236}">
                <a16:creationId xmlns:a16="http://schemas.microsoft.com/office/drawing/2014/main" id="{DF53A314-A6A4-44CB-BF2A-3965FC7240C2}"/>
              </a:ext>
            </a:extLst>
          </p:cNvPr>
          <p:cNvSpPr txBox="1"/>
          <p:nvPr/>
        </p:nvSpPr>
        <p:spPr>
          <a:xfrm>
            <a:off x="7023879" y="611577"/>
            <a:ext cx="2541917" cy="646331"/>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a:ea typeface="+mn-lt"/>
                <a:cs typeface="+mn-lt"/>
              </a:rPr>
              <a:t>Class Notebook</a:t>
            </a:r>
            <a:r>
              <a:rPr lang="en-GB" sz="1200">
                <a:ea typeface="+mn-lt"/>
                <a:cs typeface="+mn-lt"/>
              </a:rPr>
              <a:t>: This can be used to take notes on different areas and complete tasks.</a:t>
            </a:r>
            <a:endParaRPr lang="en-US" sz="1200"/>
          </a:p>
        </p:txBody>
      </p:sp>
      <p:sp>
        <p:nvSpPr>
          <p:cNvPr id="11" name="TextBox 10">
            <a:extLst>
              <a:ext uri="{FF2B5EF4-FFF2-40B4-BE49-F238E27FC236}">
                <a16:creationId xmlns:a16="http://schemas.microsoft.com/office/drawing/2014/main" id="{863E5137-B869-4234-A479-A3F7279D2269}"/>
              </a:ext>
            </a:extLst>
          </p:cNvPr>
          <p:cNvSpPr txBox="1"/>
          <p:nvPr/>
        </p:nvSpPr>
        <p:spPr>
          <a:xfrm>
            <a:off x="9670211" y="612474"/>
            <a:ext cx="2182483" cy="1200329"/>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a:t>Assignments</a:t>
            </a:r>
            <a:r>
              <a:rPr lang="en-GB" sz="1200"/>
              <a:t>: Only available in the general section. It will show a record of what task have been assigned and what's been completed</a:t>
            </a:r>
          </a:p>
        </p:txBody>
      </p:sp>
      <p:cxnSp>
        <p:nvCxnSpPr>
          <p:cNvPr id="12" name="Straight Arrow Connector 11">
            <a:extLst>
              <a:ext uri="{FF2B5EF4-FFF2-40B4-BE49-F238E27FC236}">
                <a16:creationId xmlns:a16="http://schemas.microsoft.com/office/drawing/2014/main" id="{F4B58EEC-F13D-4A3E-8388-1C5D4EBB98E2}"/>
              </a:ext>
            </a:extLst>
          </p:cNvPr>
          <p:cNvCxnSpPr>
            <a:cxnSpLocks/>
          </p:cNvCxnSpPr>
          <p:nvPr/>
        </p:nvCxnSpPr>
        <p:spPr>
          <a:xfrm>
            <a:off x="5594586" y="1223753"/>
            <a:ext cx="2033584" cy="125172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A9671548-05C3-4D65-AABE-11E427CFEB27}"/>
              </a:ext>
            </a:extLst>
          </p:cNvPr>
          <p:cNvCxnSpPr>
            <a:cxnSpLocks/>
          </p:cNvCxnSpPr>
          <p:nvPr/>
        </p:nvCxnSpPr>
        <p:spPr>
          <a:xfrm>
            <a:off x="8053115" y="1310017"/>
            <a:ext cx="20755" cy="109357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6" name="Straight Arrow Connector 15">
            <a:extLst>
              <a:ext uri="{FF2B5EF4-FFF2-40B4-BE49-F238E27FC236}">
                <a16:creationId xmlns:a16="http://schemas.microsoft.com/office/drawing/2014/main" id="{E8775690-1815-4A40-90A6-CE66AD2B89E8}"/>
              </a:ext>
            </a:extLst>
          </p:cNvPr>
          <p:cNvCxnSpPr>
            <a:cxnSpLocks/>
          </p:cNvCxnSpPr>
          <p:nvPr/>
        </p:nvCxnSpPr>
        <p:spPr>
          <a:xfrm flipH="1">
            <a:off x="8677719" y="1683828"/>
            <a:ext cx="1503245" cy="70538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491588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332294AE-67CD-43DE-AA46-33E291099C75}"/>
              </a:ext>
            </a:extLst>
          </p:cNvPr>
          <p:cNvSpPr txBox="1"/>
          <p:nvPr/>
        </p:nvSpPr>
        <p:spPr>
          <a:xfrm>
            <a:off x="532845" y="770021"/>
            <a:ext cx="3508119" cy="5047536"/>
          </a:xfrm>
          <a:prstGeom prst="rect">
            <a:avLst/>
          </a:prstGeom>
          <a:noFill/>
        </p:spPr>
        <p:txBody>
          <a:bodyPr wrap="square" rtlCol="0" anchor="t">
            <a:spAutoFit/>
          </a:bodyPr>
          <a:lstStyle/>
          <a:p>
            <a:pPr algn="ctr"/>
            <a:r>
              <a:rPr lang="en-US" sz="1400" b="1"/>
              <a:t>Topic  Page</a:t>
            </a:r>
          </a:p>
          <a:p>
            <a:endParaRPr lang="en-US" sz="1400"/>
          </a:p>
          <a:p>
            <a:r>
              <a:rPr lang="en-US" sz="1400"/>
              <a:t>When you select one of the 'channel' pages from the left; you will have access to two areas.</a:t>
            </a:r>
          </a:p>
          <a:p>
            <a:endParaRPr lang="en-US" sz="1400"/>
          </a:p>
          <a:p>
            <a:r>
              <a:rPr lang="en-US" sz="1400"/>
              <a:t>1. </a:t>
            </a:r>
            <a:r>
              <a:rPr lang="en-US" sz="1400" b="1"/>
              <a:t>Posts</a:t>
            </a:r>
            <a:r>
              <a:rPr lang="en-US" sz="1400"/>
              <a:t>: This again is for chatting to your teacher and other pupils, in a respectful manner, to anything relating to the topic.....maybe asking for help on an assignment</a:t>
            </a:r>
          </a:p>
          <a:p>
            <a:endParaRPr lang="en-US" sz="1400"/>
          </a:p>
          <a:p>
            <a:endParaRPr lang="en-US" sz="1400"/>
          </a:p>
          <a:p>
            <a:endParaRPr lang="en-US" sz="1400"/>
          </a:p>
          <a:p>
            <a:endParaRPr lang="en-US" sz="1400"/>
          </a:p>
          <a:p>
            <a:r>
              <a:rPr lang="en-US" sz="1400"/>
              <a:t>2. </a:t>
            </a:r>
            <a:r>
              <a:rPr lang="en-US" sz="1400" b="1"/>
              <a:t>Files</a:t>
            </a:r>
            <a:r>
              <a:rPr lang="en-US" sz="1400"/>
              <a:t>: As this is a Topic page, you will find resources specific to that topic in here. Your teacher will direct which file to access. These will also remain here and can be accessed for revision.</a:t>
            </a:r>
          </a:p>
          <a:p>
            <a:endParaRPr lang="en-US" sz="1400"/>
          </a:p>
          <a:p>
            <a:endParaRPr lang="en-US" sz="1400"/>
          </a:p>
        </p:txBody>
      </p:sp>
      <p:pic>
        <p:nvPicPr>
          <p:cNvPr id="4" name="Picture 5" descr="A screenshot of a cell phone&#10;&#10;Description generated with very high confidence">
            <a:extLst>
              <a:ext uri="{FF2B5EF4-FFF2-40B4-BE49-F238E27FC236}">
                <a16:creationId xmlns:a16="http://schemas.microsoft.com/office/drawing/2014/main" id="{D02A5A18-C496-4116-A7C8-D00D4D134E21}"/>
              </a:ext>
            </a:extLst>
          </p:cNvPr>
          <p:cNvPicPr>
            <a:picLocks noChangeAspect="1"/>
          </p:cNvPicPr>
          <p:nvPr/>
        </p:nvPicPr>
        <p:blipFill>
          <a:blip r:embed="rId2"/>
          <a:stretch>
            <a:fillRect/>
          </a:stretch>
        </p:blipFill>
        <p:spPr>
          <a:xfrm>
            <a:off x="5198853" y="645023"/>
            <a:ext cx="5072333" cy="2879391"/>
          </a:xfrm>
          <a:prstGeom prst="rect">
            <a:avLst/>
          </a:prstGeom>
        </p:spPr>
      </p:pic>
      <p:pic>
        <p:nvPicPr>
          <p:cNvPr id="8" name="Picture 8" descr="A screenshot of a cell phone&#10;&#10;Description generated with very high confidence">
            <a:extLst>
              <a:ext uri="{FF2B5EF4-FFF2-40B4-BE49-F238E27FC236}">
                <a16:creationId xmlns:a16="http://schemas.microsoft.com/office/drawing/2014/main" id="{BB0829D2-063A-4AE8-853C-C33B02D4048C}"/>
              </a:ext>
            </a:extLst>
          </p:cNvPr>
          <p:cNvPicPr>
            <a:picLocks noChangeAspect="1"/>
          </p:cNvPicPr>
          <p:nvPr/>
        </p:nvPicPr>
        <p:blipFill>
          <a:blip r:embed="rId3"/>
          <a:stretch>
            <a:fillRect/>
          </a:stretch>
        </p:blipFill>
        <p:spPr>
          <a:xfrm>
            <a:off x="5198853" y="3707399"/>
            <a:ext cx="5072332" cy="2879391"/>
          </a:xfrm>
          <a:prstGeom prst="rect">
            <a:avLst/>
          </a:prstGeom>
        </p:spPr>
      </p:pic>
      <p:cxnSp>
        <p:nvCxnSpPr>
          <p:cNvPr id="10" name="Straight Arrow Connector 9">
            <a:extLst>
              <a:ext uri="{FF2B5EF4-FFF2-40B4-BE49-F238E27FC236}">
                <a16:creationId xmlns:a16="http://schemas.microsoft.com/office/drawing/2014/main" id="{FFE04B22-F442-440F-9405-C790F45C97D8}"/>
              </a:ext>
            </a:extLst>
          </p:cNvPr>
          <p:cNvCxnSpPr/>
          <p:nvPr/>
        </p:nvCxnSpPr>
        <p:spPr>
          <a:xfrm>
            <a:off x="3582838" y="2612365"/>
            <a:ext cx="3545456" cy="33930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a:extLst>
              <a:ext uri="{FF2B5EF4-FFF2-40B4-BE49-F238E27FC236}">
                <a16:creationId xmlns:a16="http://schemas.microsoft.com/office/drawing/2014/main" id="{3015CC34-EAD6-4E76-8114-F5AD2A24973A}"/>
              </a:ext>
            </a:extLst>
          </p:cNvPr>
          <p:cNvCxnSpPr>
            <a:cxnSpLocks/>
          </p:cNvCxnSpPr>
          <p:nvPr/>
        </p:nvCxnSpPr>
        <p:spPr>
          <a:xfrm flipV="1">
            <a:off x="3582837" y="5022011"/>
            <a:ext cx="3056626" cy="26454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EB4F998B-6B1F-43A8-9DC8-D9234CF1438E}"/>
              </a:ext>
            </a:extLst>
          </p:cNvPr>
          <p:cNvCxnSpPr>
            <a:cxnSpLocks/>
          </p:cNvCxnSpPr>
          <p:nvPr/>
        </p:nvCxnSpPr>
        <p:spPr>
          <a:xfrm flipV="1">
            <a:off x="3597215" y="4331897"/>
            <a:ext cx="3229155" cy="95465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861171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066D352-7727-4F3F-87B6-8A0A6260039A}"/>
              </a:ext>
            </a:extLst>
          </p:cNvPr>
          <p:cNvSpPr txBox="1"/>
          <p:nvPr/>
        </p:nvSpPr>
        <p:spPr>
          <a:xfrm>
            <a:off x="532845" y="770021"/>
            <a:ext cx="3263704" cy="1600438"/>
          </a:xfrm>
          <a:prstGeom prst="rect">
            <a:avLst/>
          </a:prstGeom>
          <a:noFill/>
        </p:spPr>
        <p:txBody>
          <a:bodyPr wrap="square" rtlCol="0" anchor="t">
            <a:spAutoFit/>
          </a:bodyPr>
          <a:lstStyle/>
          <a:p>
            <a:pPr algn="ctr"/>
            <a:r>
              <a:rPr lang="en-US" sz="1400" b="1"/>
              <a:t>Class Notebook</a:t>
            </a:r>
          </a:p>
          <a:p>
            <a:endParaRPr lang="en-US" sz="1400"/>
          </a:p>
          <a:p>
            <a:r>
              <a:rPr lang="en-US" sz="1400"/>
              <a:t>On selecting class notebook from the top tabs; it will initially open like this</a:t>
            </a:r>
          </a:p>
          <a:p>
            <a:endParaRPr lang="en-US" sz="1400"/>
          </a:p>
          <a:p>
            <a:r>
              <a:rPr lang="en-US" sz="1400" b="1"/>
              <a:t>Click on the arrow to open the Notebook.</a:t>
            </a:r>
          </a:p>
        </p:txBody>
      </p:sp>
      <p:pic>
        <p:nvPicPr>
          <p:cNvPr id="3" name="Picture 3" descr="A screenshot of a cell phone&#10;&#10;Description generated with very high confidence">
            <a:extLst>
              <a:ext uri="{FF2B5EF4-FFF2-40B4-BE49-F238E27FC236}">
                <a16:creationId xmlns:a16="http://schemas.microsoft.com/office/drawing/2014/main" id="{5094CFE0-EFE6-417F-A6B6-9A5E91652FA0}"/>
              </a:ext>
            </a:extLst>
          </p:cNvPr>
          <p:cNvPicPr>
            <a:picLocks noChangeAspect="1"/>
          </p:cNvPicPr>
          <p:nvPr/>
        </p:nvPicPr>
        <p:blipFill>
          <a:blip r:embed="rId2"/>
          <a:stretch>
            <a:fillRect/>
          </a:stretch>
        </p:blipFill>
        <p:spPr>
          <a:xfrm>
            <a:off x="526211" y="2931022"/>
            <a:ext cx="3476445" cy="1959240"/>
          </a:xfrm>
          <a:prstGeom prst="rect">
            <a:avLst/>
          </a:prstGeom>
        </p:spPr>
      </p:pic>
      <p:cxnSp>
        <p:nvCxnSpPr>
          <p:cNvPr id="9" name="Straight Arrow Connector 8">
            <a:extLst>
              <a:ext uri="{FF2B5EF4-FFF2-40B4-BE49-F238E27FC236}">
                <a16:creationId xmlns:a16="http://schemas.microsoft.com/office/drawing/2014/main" id="{8D5533E3-4AA3-4B98-ADB1-12444172BBE5}"/>
              </a:ext>
            </a:extLst>
          </p:cNvPr>
          <p:cNvCxnSpPr/>
          <p:nvPr/>
        </p:nvCxnSpPr>
        <p:spPr>
          <a:xfrm>
            <a:off x="1560482" y="2585768"/>
            <a:ext cx="52657" cy="105583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31" name="Picture 31" descr="A screenshot of a cell phone&#10;&#10;Description generated with very high confidence">
            <a:extLst>
              <a:ext uri="{FF2B5EF4-FFF2-40B4-BE49-F238E27FC236}">
                <a16:creationId xmlns:a16="http://schemas.microsoft.com/office/drawing/2014/main" id="{24543C2D-FAE0-446C-9359-A37E74DDC6D3}"/>
              </a:ext>
            </a:extLst>
          </p:cNvPr>
          <p:cNvPicPr>
            <a:picLocks noChangeAspect="1"/>
          </p:cNvPicPr>
          <p:nvPr/>
        </p:nvPicPr>
        <p:blipFill>
          <a:blip r:embed="rId3"/>
          <a:stretch>
            <a:fillRect/>
          </a:stretch>
        </p:blipFill>
        <p:spPr>
          <a:xfrm>
            <a:off x="4622081" y="1747046"/>
            <a:ext cx="7113916" cy="3986447"/>
          </a:xfrm>
          <a:prstGeom prst="rect">
            <a:avLst/>
          </a:prstGeom>
        </p:spPr>
      </p:pic>
      <mc:AlternateContent xmlns:mc="http://schemas.openxmlformats.org/markup-compatibility/2006">
        <mc:Choice xmlns:p14="http://schemas.microsoft.com/office/powerpoint/2010/main" Requires="p14">
          <p:contentPart p14:bwMode="auto" r:id="rId4">
            <p14:nvContentPartPr>
              <p14:cNvPr id="33" name="Ink 32">
                <a:extLst>
                  <a:ext uri="{FF2B5EF4-FFF2-40B4-BE49-F238E27FC236}">
                    <a16:creationId xmlns:a16="http://schemas.microsoft.com/office/drawing/2014/main" id="{7CC1300E-4F54-48D6-8FD3-CF0F823E448E}"/>
                  </a:ext>
                </a:extLst>
              </p14:cNvPr>
              <p14:cNvContentPartPr/>
              <p14:nvPr/>
            </p14:nvContentPartPr>
            <p14:xfrm>
              <a:off x="6958641" y="3968150"/>
              <a:ext cx="447675" cy="57150"/>
            </p14:xfrm>
          </p:contentPart>
        </mc:Choice>
        <mc:Fallback>
          <p:pic>
            <p:nvPicPr>
              <p:cNvPr id="33" name="Ink 32">
                <a:extLst>
                  <a:ext uri="{FF2B5EF4-FFF2-40B4-BE49-F238E27FC236}">
                    <a16:creationId xmlns:a16="http://schemas.microsoft.com/office/drawing/2014/main" id="{7CC1300E-4F54-48D6-8FD3-CF0F823E448E}"/>
                  </a:ext>
                </a:extLst>
              </p:cNvPr>
              <p:cNvPicPr/>
              <p:nvPr/>
            </p:nvPicPr>
            <p:blipFill>
              <a:blip r:embed="rId5"/>
              <a:stretch>
                <a:fillRect/>
              </a:stretch>
            </p:blipFill>
            <p:spPr>
              <a:xfrm>
                <a:off x="6940575" y="3950402"/>
                <a:ext cx="483446" cy="92292"/>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34" name="Ink 33">
                <a:extLst>
                  <a:ext uri="{FF2B5EF4-FFF2-40B4-BE49-F238E27FC236}">
                    <a16:creationId xmlns:a16="http://schemas.microsoft.com/office/drawing/2014/main" id="{61B417D6-874C-4BEF-B1C5-E6FA7D4224E0}"/>
                  </a:ext>
                </a:extLst>
              </p14:cNvPr>
              <p14:cNvContentPartPr/>
              <p14:nvPr/>
            </p14:nvContentPartPr>
            <p14:xfrm>
              <a:off x="6958641" y="4888301"/>
              <a:ext cx="371475" cy="85725"/>
            </p14:xfrm>
          </p:contentPart>
        </mc:Choice>
        <mc:Fallback>
          <p:pic>
            <p:nvPicPr>
              <p:cNvPr id="34" name="Ink 33">
                <a:extLst>
                  <a:ext uri="{FF2B5EF4-FFF2-40B4-BE49-F238E27FC236}">
                    <a16:creationId xmlns:a16="http://schemas.microsoft.com/office/drawing/2014/main" id="{61B417D6-874C-4BEF-B1C5-E6FA7D4224E0}"/>
                  </a:ext>
                </a:extLst>
              </p:cNvPr>
              <p:cNvPicPr/>
              <p:nvPr/>
            </p:nvPicPr>
            <p:blipFill>
              <a:blip r:embed="rId7"/>
              <a:stretch>
                <a:fillRect/>
              </a:stretch>
            </p:blipFill>
            <p:spPr>
              <a:xfrm>
                <a:off x="6940764" y="4870516"/>
                <a:ext cx="406871" cy="12094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35" name="Ink 34">
                <a:extLst>
                  <a:ext uri="{FF2B5EF4-FFF2-40B4-BE49-F238E27FC236}">
                    <a16:creationId xmlns:a16="http://schemas.microsoft.com/office/drawing/2014/main" id="{01B26F8B-43AE-4C17-B0B0-AF66972F25AA}"/>
                  </a:ext>
                </a:extLst>
              </p14:cNvPr>
              <p14:cNvContentPartPr/>
              <p14:nvPr/>
            </p14:nvContentPartPr>
            <p14:xfrm>
              <a:off x="6944264" y="5075207"/>
              <a:ext cx="419100" cy="47625"/>
            </p14:xfrm>
          </p:contentPart>
        </mc:Choice>
        <mc:Fallback>
          <p:pic>
            <p:nvPicPr>
              <p:cNvPr id="35" name="Ink 34">
                <a:extLst>
                  <a:ext uri="{FF2B5EF4-FFF2-40B4-BE49-F238E27FC236}">
                    <a16:creationId xmlns:a16="http://schemas.microsoft.com/office/drawing/2014/main" id="{01B26F8B-43AE-4C17-B0B0-AF66972F25AA}"/>
                  </a:ext>
                </a:extLst>
              </p:cNvPr>
              <p:cNvPicPr/>
              <p:nvPr/>
            </p:nvPicPr>
            <p:blipFill>
              <a:blip r:embed="rId9"/>
              <a:stretch>
                <a:fillRect/>
              </a:stretch>
            </p:blipFill>
            <p:spPr>
              <a:xfrm>
                <a:off x="6926184" y="5055527"/>
                <a:ext cx="454899" cy="86591"/>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36" name="Ink 35">
                <a:extLst>
                  <a:ext uri="{FF2B5EF4-FFF2-40B4-BE49-F238E27FC236}">
                    <a16:creationId xmlns:a16="http://schemas.microsoft.com/office/drawing/2014/main" id="{8306E3F9-C735-4C14-8995-830BD6B9DD71}"/>
                  </a:ext>
                </a:extLst>
              </p14:cNvPr>
              <p14:cNvContentPartPr/>
              <p14:nvPr/>
            </p14:nvContentPartPr>
            <p14:xfrm>
              <a:off x="6973018" y="5262112"/>
              <a:ext cx="342900" cy="47625"/>
            </p14:xfrm>
          </p:contentPart>
        </mc:Choice>
        <mc:Fallback>
          <p:pic>
            <p:nvPicPr>
              <p:cNvPr id="36" name="Ink 35">
                <a:extLst>
                  <a:ext uri="{FF2B5EF4-FFF2-40B4-BE49-F238E27FC236}">
                    <a16:creationId xmlns:a16="http://schemas.microsoft.com/office/drawing/2014/main" id="{8306E3F9-C735-4C14-8995-830BD6B9DD71}"/>
                  </a:ext>
                </a:extLst>
              </p:cNvPr>
              <p:cNvPicPr/>
              <p:nvPr/>
            </p:nvPicPr>
            <p:blipFill>
              <a:blip r:embed="rId11"/>
              <a:stretch>
                <a:fillRect/>
              </a:stretch>
            </p:blipFill>
            <p:spPr>
              <a:xfrm>
                <a:off x="6955159" y="5242432"/>
                <a:ext cx="378262" cy="86591"/>
              </a:xfrm>
              <a:prstGeom prst="rect">
                <a:avLst/>
              </a:prstGeom>
            </p:spPr>
          </p:pic>
        </mc:Fallback>
      </mc:AlternateContent>
      <p:sp>
        <p:nvSpPr>
          <p:cNvPr id="38" name="TextBox 37">
            <a:extLst>
              <a:ext uri="{FF2B5EF4-FFF2-40B4-BE49-F238E27FC236}">
                <a16:creationId xmlns:a16="http://schemas.microsoft.com/office/drawing/2014/main" id="{FC804BDD-B2D4-4475-9052-0DDDC35F4BCA}"/>
              </a:ext>
            </a:extLst>
          </p:cNvPr>
          <p:cNvSpPr txBox="1"/>
          <p:nvPr/>
        </p:nvSpPr>
        <p:spPr>
          <a:xfrm>
            <a:off x="4910407" y="4105275"/>
            <a:ext cx="1708031" cy="1200329"/>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Every pupil has their own notebook, only they and the teacher can read.</a:t>
            </a:r>
          </a:p>
          <a:p>
            <a:r>
              <a:rPr lang="en-GB" sz="1200"/>
              <a:t>Inside is different sections to work in.</a:t>
            </a:r>
          </a:p>
        </p:txBody>
      </p:sp>
      <p:cxnSp>
        <p:nvCxnSpPr>
          <p:cNvPr id="39" name="Straight Arrow Connector 38">
            <a:extLst>
              <a:ext uri="{FF2B5EF4-FFF2-40B4-BE49-F238E27FC236}">
                <a16:creationId xmlns:a16="http://schemas.microsoft.com/office/drawing/2014/main" id="{0755CB11-FAC9-45D9-B60B-3B8CB1AD2F00}"/>
              </a:ext>
            </a:extLst>
          </p:cNvPr>
          <p:cNvCxnSpPr/>
          <p:nvPr/>
        </p:nvCxnSpPr>
        <p:spPr>
          <a:xfrm flipV="1">
            <a:off x="6370247" y="4071309"/>
            <a:ext cx="425571" cy="58084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40" name="Straight Arrow Connector 39">
            <a:extLst>
              <a:ext uri="{FF2B5EF4-FFF2-40B4-BE49-F238E27FC236}">
                <a16:creationId xmlns:a16="http://schemas.microsoft.com/office/drawing/2014/main" id="{C3215EA3-9CED-4F85-BAB8-6704DB3075BC}"/>
              </a:ext>
            </a:extLst>
          </p:cNvPr>
          <p:cNvCxnSpPr>
            <a:cxnSpLocks/>
          </p:cNvCxnSpPr>
          <p:nvPr/>
        </p:nvCxnSpPr>
        <p:spPr>
          <a:xfrm flipV="1">
            <a:off x="6197719" y="4435774"/>
            <a:ext cx="754813" cy="59019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42" name="TextBox 41">
            <a:extLst>
              <a:ext uri="{FF2B5EF4-FFF2-40B4-BE49-F238E27FC236}">
                <a16:creationId xmlns:a16="http://schemas.microsoft.com/office/drawing/2014/main" id="{FDD3CA3A-E22C-44BD-B7B6-9B3DC10625AB}"/>
              </a:ext>
            </a:extLst>
          </p:cNvPr>
          <p:cNvSpPr txBox="1"/>
          <p:nvPr/>
        </p:nvSpPr>
        <p:spPr>
          <a:xfrm>
            <a:off x="7685236" y="6031840"/>
            <a:ext cx="1506748" cy="646331"/>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You can add a page by clicking here.</a:t>
            </a:r>
          </a:p>
        </p:txBody>
      </p:sp>
      <p:cxnSp>
        <p:nvCxnSpPr>
          <p:cNvPr id="43" name="Straight Arrow Connector 42">
            <a:extLst>
              <a:ext uri="{FF2B5EF4-FFF2-40B4-BE49-F238E27FC236}">
                <a16:creationId xmlns:a16="http://schemas.microsoft.com/office/drawing/2014/main" id="{A670C4E9-25F8-4BA6-9E92-F9E63293D440}"/>
              </a:ext>
            </a:extLst>
          </p:cNvPr>
          <p:cNvCxnSpPr>
            <a:cxnSpLocks/>
          </p:cNvCxnSpPr>
          <p:nvPr/>
        </p:nvCxnSpPr>
        <p:spPr>
          <a:xfrm flipH="1" flipV="1">
            <a:off x="8075403" y="5422779"/>
            <a:ext cx="92013" cy="53771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44" name="TextBox 43">
            <a:extLst>
              <a:ext uri="{FF2B5EF4-FFF2-40B4-BE49-F238E27FC236}">
                <a16:creationId xmlns:a16="http://schemas.microsoft.com/office/drawing/2014/main" id="{4C1A0738-AC02-4085-ABB4-E11AD01BC44D}"/>
              </a:ext>
            </a:extLst>
          </p:cNvPr>
          <p:cNvSpPr txBox="1"/>
          <p:nvPr/>
        </p:nvSpPr>
        <p:spPr>
          <a:xfrm>
            <a:off x="10407229" y="2466074"/>
            <a:ext cx="1506748" cy="646331"/>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Make sure you give your page a heading.</a:t>
            </a:r>
          </a:p>
        </p:txBody>
      </p:sp>
      <p:cxnSp>
        <p:nvCxnSpPr>
          <p:cNvPr id="45" name="Straight Arrow Connector 44">
            <a:extLst>
              <a:ext uri="{FF2B5EF4-FFF2-40B4-BE49-F238E27FC236}">
                <a16:creationId xmlns:a16="http://schemas.microsoft.com/office/drawing/2014/main" id="{2CC897C9-BD9B-4B55-96F4-10096DB43BA4}"/>
              </a:ext>
            </a:extLst>
          </p:cNvPr>
          <p:cNvCxnSpPr>
            <a:cxnSpLocks/>
          </p:cNvCxnSpPr>
          <p:nvPr/>
        </p:nvCxnSpPr>
        <p:spPr>
          <a:xfrm flipH="1">
            <a:off x="10994007" y="3035957"/>
            <a:ext cx="323488" cy="24459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46" name="TextBox 45">
            <a:extLst>
              <a:ext uri="{FF2B5EF4-FFF2-40B4-BE49-F238E27FC236}">
                <a16:creationId xmlns:a16="http://schemas.microsoft.com/office/drawing/2014/main" id="{B5C69853-1FAE-4F99-8759-D29B3A385952}"/>
              </a:ext>
            </a:extLst>
          </p:cNvPr>
          <p:cNvSpPr txBox="1"/>
          <p:nvPr/>
        </p:nvSpPr>
        <p:spPr>
          <a:xfrm>
            <a:off x="8835425" y="4364066"/>
            <a:ext cx="2383766" cy="646331"/>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Complete any work here, using the tabs to help insert anything.</a:t>
            </a:r>
          </a:p>
        </p:txBody>
      </p:sp>
      <p:cxnSp>
        <p:nvCxnSpPr>
          <p:cNvPr id="47" name="Straight Arrow Connector 46">
            <a:extLst>
              <a:ext uri="{FF2B5EF4-FFF2-40B4-BE49-F238E27FC236}">
                <a16:creationId xmlns:a16="http://schemas.microsoft.com/office/drawing/2014/main" id="{0EE6AB26-B2A0-41F9-B055-6100274DA16E}"/>
              </a:ext>
            </a:extLst>
          </p:cNvPr>
          <p:cNvCxnSpPr>
            <a:cxnSpLocks/>
          </p:cNvCxnSpPr>
          <p:nvPr/>
        </p:nvCxnSpPr>
        <p:spPr>
          <a:xfrm flipH="1" flipV="1">
            <a:off x="8233554" y="2935496"/>
            <a:ext cx="767749" cy="129971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mc:AlternateContent xmlns:mc="http://schemas.openxmlformats.org/markup-compatibility/2006">
        <mc:Choice xmlns:p14="http://schemas.microsoft.com/office/powerpoint/2010/main" Requires="p14">
          <p:contentPart p14:bwMode="auto" r:id="rId12">
            <p14:nvContentPartPr>
              <p14:cNvPr id="2" name="Ink 1">
                <a:extLst>
                  <a:ext uri="{FF2B5EF4-FFF2-40B4-BE49-F238E27FC236}">
                    <a16:creationId xmlns:a16="http://schemas.microsoft.com/office/drawing/2014/main" id="{4A771BB7-B08F-4097-A018-C8B0D5BE76E7}"/>
                  </a:ext>
                </a:extLst>
              </p14:cNvPr>
              <p14:cNvContentPartPr/>
              <p14:nvPr/>
            </p14:nvContentPartPr>
            <p14:xfrm>
              <a:off x="6978650" y="3956049"/>
              <a:ext cx="190500" cy="38100"/>
            </p14:xfrm>
          </p:contentPart>
        </mc:Choice>
        <mc:Fallback>
          <p:pic>
            <p:nvPicPr>
              <p:cNvPr id="2" name="Ink 1">
                <a:extLst>
                  <a:ext uri="{FF2B5EF4-FFF2-40B4-BE49-F238E27FC236}">
                    <a16:creationId xmlns:a16="http://schemas.microsoft.com/office/drawing/2014/main" id="{4A771BB7-B08F-4097-A018-C8B0D5BE76E7}"/>
                  </a:ext>
                </a:extLst>
              </p:cNvPr>
              <p:cNvPicPr/>
              <p:nvPr/>
            </p:nvPicPr>
            <p:blipFill>
              <a:blip r:embed="rId13"/>
              <a:stretch>
                <a:fillRect/>
              </a:stretch>
            </p:blipFill>
            <p:spPr>
              <a:xfrm>
                <a:off x="6960678" y="3938245"/>
                <a:ext cx="226084" cy="73351"/>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4" name="Ink 3">
                <a:extLst>
                  <a:ext uri="{FF2B5EF4-FFF2-40B4-BE49-F238E27FC236}">
                    <a16:creationId xmlns:a16="http://schemas.microsoft.com/office/drawing/2014/main" id="{4651D78F-030F-402D-957E-FE8D8160D93C}"/>
                  </a:ext>
                </a:extLst>
              </p14:cNvPr>
              <p14:cNvContentPartPr/>
              <p14:nvPr/>
            </p14:nvContentPartPr>
            <p14:xfrm>
              <a:off x="6972299" y="4895849"/>
              <a:ext cx="295275" cy="47625"/>
            </p14:xfrm>
          </p:contentPart>
        </mc:Choice>
        <mc:Fallback>
          <p:pic>
            <p:nvPicPr>
              <p:cNvPr id="4" name="Ink 3">
                <a:extLst>
                  <a:ext uri="{FF2B5EF4-FFF2-40B4-BE49-F238E27FC236}">
                    <a16:creationId xmlns:a16="http://schemas.microsoft.com/office/drawing/2014/main" id="{4651D78F-030F-402D-957E-FE8D8160D93C}"/>
                  </a:ext>
                </a:extLst>
              </p:cNvPr>
              <p:cNvPicPr/>
              <p:nvPr/>
            </p:nvPicPr>
            <p:blipFill>
              <a:blip r:embed="rId15"/>
              <a:stretch>
                <a:fillRect/>
              </a:stretch>
            </p:blipFill>
            <p:spPr>
              <a:xfrm>
                <a:off x="6954511" y="4876799"/>
                <a:ext cx="330495" cy="85344"/>
              </a:xfrm>
              <a:prstGeom prst="rect">
                <a:avLst/>
              </a:prstGeom>
            </p:spPr>
          </p:pic>
        </mc:Fallback>
      </mc:AlternateContent>
    </p:spTree>
    <p:extLst>
      <p:ext uri="{BB962C8B-B14F-4D97-AF65-F5344CB8AC3E}">
        <p14:creationId xmlns:p14="http://schemas.microsoft.com/office/powerpoint/2010/main" val="1566687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3">
            <a:extLst>
              <a:ext uri="{FF2B5EF4-FFF2-40B4-BE49-F238E27FC236}">
                <a16:creationId xmlns:a16="http://schemas.microsoft.com/office/drawing/2014/main" id="{CA00AD6A-6A67-46A9-883A-10BE66C6823F}"/>
              </a:ext>
            </a:extLst>
          </p:cNvPr>
          <p:cNvSpPr>
            <a:spLocks noGrp="1"/>
          </p:cNvSpPr>
          <p:nvPr>
            <p:ph type="body" sz="half" idx="2"/>
          </p:nvPr>
        </p:nvSpPr>
        <p:spPr>
          <a:xfrm>
            <a:off x="724725" y="785544"/>
            <a:ext cx="3031852" cy="5456325"/>
          </a:xfrm>
        </p:spPr>
        <p:txBody>
          <a:bodyPr vert="horz" lIns="91440" tIns="45720" rIns="91440" bIns="45720" rtlCol="0" anchor="t">
            <a:noAutofit/>
          </a:bodyPr>
          <a:lstStyle/>
          <a:p>
            <a:pPr algn="ctr"/>
            <a:r>
              <a:rPr lang="en-GB" sz="1200"/>
              <a:t>Assignments</a:t>
            </a:r>
          </a:p>
          <a:p>
            <a:r>
              <a:rPr lang="en-GB" sz="1200"/>
              <a:t>On opening the Assignments tab,  there will be two sections. The tasks you need to do and the tasks you have completed.</a:t>
            </a:r>
          </a:p>
          <a:p>
            <a:endParaRPr lang="en-GB" sz="1200"/>
          </a:p>
          <a:p>
            <a:r>
              <a:rPr lang="en-GB"/>
              <a:t>Your teacher will tell you how to submit your work. It will most likely either be to their email address or directly in the assignment section.</a:t>
            </a:r>
          </a:p>
          <a:p>
            <a:r>
              <a:rPr lang="en-GB"/>
              <a:t>If by email:</a:t>
            </a:r>
          </a:p>
          <a:p>
            <a:pPr marL="285750" indent="-285750">
              <a:buFont typeface="Arial" panose="05020102010507070707" pitchFamily="18" charset="2"/>
              <a:buChar char="•"/>
            </a:pPr>
            <a:r>
              <a:rPr lang="en-GB"/>
              <a:t>Download task</a:t>
            </a:r>
          </a:p>
          <a:p>
            <a:pPr marL="285750" indent="-285750">
              <a:buFont typeface="Arial" panose="05020102010507070707" pitchFamily="18" charset="2"/>
              <a:buChar char="•"/>
            </a:pPr>
            <a:r>
              <a:rPr lang="en-GB"/>
              <a:t>Complete</a:t>
            </a:r>
          </a:p>
          <a:p>
            <a:pPr marL="285750" indent="-285750">
              <a:buFont typeface="Arial" panose="05020102010507070707" pitchFamily="18" charset="2"/>
              <a:buChar char="•"/>
            </a:pPr>
            <a:r>
              <a:rPr lang="en-GB"/>
              <a:t>Save to your computer</a:t>
            </a:r>
          </a:p>
          <a:p>
            <a:pPr marL="285750" indent="-285750">
              <a:buFont typeface="Arial" panose="05020102010507070707" pitchFamily="18" charset="2"/>
              <a:buChar char="•"/>
            </a:pPr>
            <a:r>
              <a:rPr lang="en-GB"/>
              <a:t>Email a copy to your teacher.</a:t>
            </a:r>
          </a:p>
          <a:p>
            <a:endParaRPr lang="en-GB"/>
          </a:p>
          <a:p>
            <a:r>
              <a:rPr lang="en-GB"/>
              <a:t>If submitting as a Teams assignment, go to the next slide......</a:t>
            </a:r>
          </a:p>
          <a:p>
            <a:pPr marL="285750" indent="-285750">
              <a:buFont typeface="Arial" panose="05020102010507070707" pitchFamily="18" charset="2"/>
              <a:buChar char="•"/>
            </a:pPr>
            <a:endParaRPr lang="en-GB" sz="1400"/>
          </a:p>
          <a:p>
            <a:endParaRPr lang="en-GB"/>
          </a:p>
        </p:txBody>
      </p:sp>
      <p:pic>
        <p:nvPicPr>
          <p:cNvPr id="9" name="Picture 9" descr="A screenshot of a cell phone&#10;&#10;Description generated with very high confidence">
            <a:extLst>
              <a:ext uri="{FF2B5EF4-FFF2-40B4-BE49-F238E27FC236}">
                <a16:creationId xmlns:a16="http://schemas.microsoft.com/office/drawing/2014/main" id="{4909237A-4787-4B45-808A-807EAC6232A2}"/>
              </a:ext>
            </a:extLst>
          </p:cNvPr>
          <p:cNvPicPr>
            <a:picLocks noChangeAspect="1"/>
          </p:cNvPicPr>
          <p:nvPr/>
        </p:nvPicPr>
        <p:blipFill>
          <a:blip r:embed="rId2"/>
          <a:stretch>
            <a:fillRect/>
          </a:stretch>
        </p:blipFill>
        <p:spPr>
          <a:xfrm>
            <a:off x="8635042" y="4555664"/>
            <a:ext cx="3361426" cy="1887353"/>
          </a:xfrm>
          <a:prstGeom prst="rect">
            <a:avLst/>
          </a:prstGeom>
        </p:spPr>
      </p:pic>
      <p:sp>
        <p:nvSpPr>
          <p:cNvPr id="12" name="TextBox 11">
            <a:extLst>
              <a:ext uri="{FF2B5EF4-FFF2-40B4-BE49-F238E27FC236}">
                <a16:creationId xmlns:a16="http://schemas.microsoft.com/office/drawing/2014/main" id="{7514983B-1EDB-4312-B342-9C9ECBAE0AD2}"/>
              </a:ext>
            </a:extLst>
          </p:cNvPr>
          <p:cNvSpPr txBox="1"/>
          <p:nvPr/>
        </p:nvSpPr>
        <p:spPr>
          <a:xfrm>
            <a:off x="5370482" y="5126067"/>
            <a:ext cx="2743200" cy="738664"/>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Assignments will also show in the General posts and can be accessed from there.</a:t>
            </a:r>
          </a:p>
        </p:txBody>
      </p:sp>
      <p:cxnSp>
        <p:nvCxnSpPr>
          <p:cNvPr id="13" name="Straight Arrow Connector 12">
            <a:extLst>
              <a:ext uri="{FF2B5EF4-FFF2-40B4-BE49-F238E27FC236}">
                <a16:creationId xmlns:a16="http://schemas.microsoft.com/office/drawing/2014/main" id="{B0B5560A-13E8-4479-84E7-7FF4EC90EEB2}"/>
              </a:ext>
            </a:extLst>
          </p:cNvPr>
          <p:cNvCxnSpPr/>
          <p:nvPr/>
        </p:nvCxnSpPr>
        <p:spPr>
          <a:xfrm>
            <a:off x="8153041" y="5615437"/>
            <a:ext cx="1638300" cy="1428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14" name="Picture 14" descr="A screenshot of a cell phone&#10;&#10;Description generated with very high confidence">
            <a:extLst>
              <a:ext uri="{FF2B5EF4-FFF2-40B4-BE49-F238E27FC236}">
                <a16:creationId xmlns:a16="http://schemas.microsoft.com/office/drawing/2014/main" id="{08A31DE2-FE81-41E5-A72E-6F252087079D}"/>
              </a:ext>
            </a:extLst>
          </p:cNvPr>
          <p:cNvPicPr>
            <a:picLocks noChangeAspect="1"/>
          </p:cNvPicPr>
          <p:nvPr/>
        </p:nvPicPr>
        <p:blipFill>
          <a:blip r:embed="rId3"/>
          <a:stretch>
            <a:fillRect/>
          </a:stretch>
        </p:blipFill>
        <p:spPr>
          <a:xfrm>
            <a:off x="5126966" y="788796"/>
            <a:ext cx="6064369" cy="3411353"/>
          </a:xfrm>
          <a:prstGeom prst="rect">
            <a:avLst/>
          </a:prstGeom>
        </p:spPr>
      </p:pic>
      <p:cxnSp>
        <p:nvCxnSpPr>
          <p:cNvPr id="16" name="Straight Arrow Connector 15">
            <a:extLst>
              <a:ext uri="{FF2B5EF4-FFF2-40B4-BE49-F238E27FC236}">
                <a16:creationId xmlns:a16="http://schemas.microsoft.com/office/drawing/2014/main" id="{55FBC175-8E9C-4743-A7EC-2E5D539EE807}"/>
              </a:ext>
            </a:extLst>
          </p:cNvPr>
          <p:cNvCxnSpPr>
            <a:cxnSpLocks/>
          </p:cNvCxnSpPr>
          <p:nvPr/>
        </p:nvCxnSpPr>
        <p:spPr>
          <a:xfrm>
            <a:off x="3566663" y="1374116"/>
            <a:ext cx="3607998" cy="58857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7" name="Straight Arrow Connector 16">
            <a:extLst>
              <a:ext uri="{FF2B5EF4-FFF2-40B4-BE49-F238E27FC236}">
                <a16:creationId xmlns:a16="http://schemas.microsoft.com/office/drawing/2014/main" id="{3299A100-F312-4272-A391-8CD9DA3CB793}"/>
              </a:ext>
            </a:extLst>
          </p:cNvPr>
          <p:cNvCxnSpPr>
            <a:cxnSpLocks/>
          </p:cNvCxnSpPr>
          <p:nvPr/>
        </p:nvCxnSpPr>
        <p:spPr>
          <a:xfrm>
            <a:off x="3595419" y="1417249"/>
            <a:ext cx="3492978" cy="214132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8990862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E843B51-A6AD-4759-A30E-DED3EFD10378}"/>
              </a:ext>
            </a:extLst>
          </p:cNvPr>
          <p:cNvSpPr>
            <a:spLocks noGrp="1"/>
          </p:cNvSpPr>
          <p:nvPr>
            <p:ph type="body" sz="half" idx="2"/>
          </p:nvPr>
        </p:nvSpPr>
        <p:spPr>
          <a:xfrm>
            <a:off x="724725" y="421258"/>
            <a:ext cx="3031852" cy="3001392"/>
          </a:xfrm>
        </p:spPr>
        <p:txBody>
          <a:bodyPr/>
          <a:lstStyle/>
          <a:p>
            <a:pPr algn="ctr"/>
            <a:r>
              <a:rPr lang="en-GB" sz="1400"/>
              <a:t>Completing Assignments in teams:</a:t>
            </a:r>
          </a:p>
          <a:p>
            <a:r>
              <a:rPr lang="en-GB" sz="1400"/>
              <a:t>Select the assignment to be completed:</a:t>
            </a:r>
          </a:p>
          <a:p>
            <a:endParaRPr lang="en-GB"/>
          </a:p>
        </p:txBody>
      </p:sp>
      <p:pic>
        <p:nvPicPr>
          <p:cNvPr id="5" name="Picture 5" descr="A screenshot of a cell phone&#10;&#10;Description generated with very high confidence">
            <a:extLst>
              <a:ext uri="{FF2B5EF4-FFF2-40B4-BE49-F238E27FC236}">
                <a16:creationId xmlns:a16="http://schemas.microsoft.com/office/drawing/2014/main" id="{96BE9D24-A961-41CE-B54C-285459405A58}"/>
              </a:ext>
            </a:extLst>
          </p:cNvPr>
          <p:cNvPicPr>
            <a:picLocks noChangeAspect="1"/>
          </p:cNvPicPr>
          <p:nvPr/>
        </p:nvPicPr>
        <p:blipFill rotWithShape="1">
          <a:blip r:embed="rId2"/>
          <a:srcRect l="25651" t="212" r="-200" b="318"/>
          <a:stretch/>
        </p:blipFill>
        <p:spPr>
          <a:xfrm>
            <a:off x="6461186" y="795069"/>
            <a:ext cx="3545581" cy="2634005"/>
          </a:xfrm>
          <a:prstGeom prst="rect">
            <a:avLst/>
          </a:prstGeom>
        </p:spPr>
      </p:pic>
      <p:pic>
        <p:nvPicPr>
          <p:cNvPr id="7" name="Picture 7" descr="A screenshot of a cell phone&#10;&#10;Description generated with very high confidence">
            <a:extLst>
              <a:ext uri="{FF2B5EF4-FFF2-40B4-BE49-F238E27FC236}">
                <a16:creationId xmlns:a16="http://schemas.microsoft.com/office/drawing/2014/main" id="{03D5C831-A8BD-4BC0-8356-9CFF7FFF38B6}"/>
              </a:ext>
            </a:extLst>
          </p:cNvPr>
          <p:cNvPicPr>
            <a:picLocks noChangeAspect="1"/>
          </p:cNvPicPr>
          <p:nvPr/>
        </p:nvPicPr>
        <p:blipFill>
          <a:blip r:embed="rId3"/>
          <a:stretch>
            <a:fillRect/>
          </a:stretch>
        </p:blipFill>
        <p:spPr>
          <a:xfrm>
            <a:off x="5773949" y="3691532"/>
            <a:ext cx="4454104" cy="2508560"/>
          </a:xfrm>
          <a:prstGeom prst="rect">
            <a:avLst/>
          </a:prstGeom>
        </p:spPr>
      </p:pic>
      <p:pic>
        <p:nvPicPr>
          <p:cNvPr id="9" name="Picture 9" descr="A screenshot of a cell phone&#10;&#10;Description generated with very high confidence">
            <a:extLst>
              <a:ext uri="{FF2B5EF4-FFF2-40B4-BE49-F238E27FC236}">
                <a16:creationId xmlns:a16="http://schemas.microsoft.com/office/drawing/2014/main" id="{C14B22FC-B925-4519-B7EA-888979ED7A40}"/>
              </a:ext>
            </a:extLst>
          </p:cNvPr>
          <p:cNvPicPr>
            <a:picLocks noChangeAspect="1"/>
          </p:cNvPicPr>
          <p:nvPr/>
        </p:nvPicPr>
        <p:blipFill>
          <a:blip r:embed="rId4"/>
          <a:stretch>
            <a:fillRect/>
          </a:stretch>
        </p:blipFill>
        <p:spPr>
          <a:xfrm>
            <a:off x="669986" y="1708947"/>
            <a:ext cx="3232029" cy="1815466"/>
          </a:xfrm>
          <a:prstGeom prst="rect">
            <a:avLst/>
          </a:prstGeom>
        </p:spPr>
      </p:pic>
      <p:cxnSp>
        <p:nvCxnSpPr>
          <p:cNvPr id="11" name="Straight Arrow Connector 10">
            <a:extLst>
              <a:ext uri="{FF2B5EF4-FFF2-40B4-BE49-F238E27FC236}">
                <a16:creationId xmlns:a16="http://schemas.microsoft.com/office/drawing/2014/main" id="{B5E60977-4590-400E-8BB0-B39004DE8EEC}"/>
              </a:ext>
            </a:extLst>
          </p:cNvPr>
          <p:cNvCxnSpPr/>
          <p:nvPr/>
        </p:nvCxnSpPr>
        <p:spPr>
          <a:xfrm flipH="1">
            <a:off x="2297502" y="1447800"/>
            <a:ext cx="307675" cy="163326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2" name="TextBox 11">
            <a:extLst>
              <a:ext uri="{FF2B5EF4-FFF2-40B4-BE49-F238E27FC236}">
                <a16:creationId xmlns:a16="http://schemas.microsoft.com/office/drawing/2014/main" id="{35DDFE7D-67C2-48A1-B564-3203B0DB3764}"/>
              </a:ext>
            </a:extLst>
          </p:cNvPr>
          <p:cNvSpPr txBox="1"/>
          <p:nvPr/>
        </p:nvSpPr>
        <p:spPr>
          <a:xfrm>
            <a:off x="3409231" y="3802452"/>
            <a:ext cx="2085975" cy="2492990"/>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The assignment will open, with a description of the task.</a:t>
            </a:r>
          </a:p>
          <a:p>
            <a:endParaRPr lang="en-GB" sz="1200"/>
          </a:p>
          <a:p>
            <a:r>
              <a:rPr lang="en-GB" sz="1200" b="1"/>
              <a:t>1. </a:t>
            </a:r>
            <a:r>
              <a:rPr lang="en-GB" sz="1200"/>
              <a:t>Open the link.</a:t>
            </a:r>
          </a:p>
          <a:p>
            <a:endParaRPr lang="en-GB" sz="1200"/>
          </a:p>
          <a:p>
            <a:endParaRPr lang="en-GB" sz="1200"/>
          </a:p>
          <a:p>
            <a:r>
              <a:rPr lang="en-GB" sz="1200" b="1"/>
              <a:t>2.</a:t>
            </a:r>
            <a:r>
              <a:rPr lang="en-GB" sz="1200"/>
              <a:t> Complete the task, write in your response, or upload a file or picture of evidence.</a:t>
            </a:r>
          </a:p>
          <a:p>
            <a:endParaRPr lang="en-GB" sz="1200"/>
          </a:p>
          <a:p>
            <a:endParaRPr lang="en-GB" sz="1200"/>
          </a:p>
        </p:txBody>
      </p:sp>
      <p:cxnSp>
        <p:nvCxnSpPr>
          <p:cNvPr id="13" name="Straight Arrow Connector 12">
            <a:extLst>
              <a:ext uri="{FF2B5EF4-FFF2-40B4-BE49-F238E27FC236}">
                <a16:creationId xmlns:a16="http://schemas.microsoft.com/office/drawing/2014/main" id="{FBF50A2A-5678-4AE0-B86C-507647E2261E}"/>
              </a:ext>
            </a:extLst>
          </p:cNvPr>
          <p:cNvCxnSpPr>
            <a:cxnSpLocks/>
          </p:cNvCxnSpPr>
          <p:nvPr/>
        </p:nvCxnSpPr>
        <p:spPr>
          <a:xfrm flipV="1">
            <a:off x="4940600" y="2480992"/>
            <a:ext cx="1833652" cy="214636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7BEBA980-4669-4406-A3B4-BE8DF735FBE8}"/>
              </a:ext>
            </a:extLst>
          </p:cNvPr>
          <p:cNvCxnSpPr>
            <a:cxnSpLocks/>
          </p:cNvCxnSpPr>
          <p:nvPr/>
        </p:nvCxnSpPr>
        <p:spPr>
          <a:xfrm flipV="1">
            <a:off x="5033334" y="5833791"/>
            <a:ext cx="1121793" cy="2192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5" name="TextBox 14">
            <a:extLst>
              <a:ext uri="{FF2B5EF4-FFF2-40B4-BE49-F238E27FC236}">
                <a16:creationId xmlns:a16="http://schemas.microsoft.com/office/drawing/2014/main" id="{964C609B-9136-41BF-957A-B639F9126869}"/>
              </a:ext>
            </a:extLst>
          </p:cNvPr>
          <p:cNvSpPr txBox="1"/>
          <p:nvPr/>
        </p:nvSpPr>
        <p:spPr>
          <a:xfrm>
            <a:off x="8630369" y="4441885"/>
            <a:ext cx="1495425" cy="1569660"/>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a:t>3. </a:t>
            </a:r>
            <a:r>
              <a:rPr lang="en-GB" sz="1200"/>
              <a:t>Once complete, select close....don't worry you can open again If you need to change anything.</a:t>
            </a:r>
          </a:p>
        </p:txBody>
      </p:sp>
      <p:cxnSp>
        <p:nvCxnSpPr>
          <p:cNvPr id="16" name="Straight Arrow Connector 15">
            <a:extLst>
              <a:ext uri="{FF2B5EF4-FFF2-40B4-BE49-F238E27FC236}">
                <a16:creationId xmlns:a16="http://schemas.microsoft.com/office/drawing/2014/main" id="{48D50D70-EA11-47AA-B89D-EB7F513699DB}"/>
              </a:ext>
            </a:extLst>
          </p:cNvPr>
          <p:cNvCxnSpPr>
            <a:cxnSpLocks/>
          </p:cNvCxnSpPr>
          <p:nvPr/>
        </p:nvCxnSpPr>
        <p:spPr>
          <a:xfrm flipV="1">
            <a:off x="9729698" y="4271691"/>
            <a:ext cx="121129" cy="26041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7" name="TextBox 16">
            <a:extLst>
              <a:ext uri="{FF2B5EF4-FFF2-40B4-BE49-F238E27FC236}">
                <a16:creationId xmlns:a16="http://schemas.microsoft.com/office/drawing/2014/main" id="{840E4961-B476-4806-955F-E914CFCB4C7D}"/>
              </a:ext>
            </a:extLst>
          </p:cNvPr>
          <p:cNvSpPr txBox="1"/>
          <p:nvPr/>
        </p:nvSpPr>
        <p:spPr>
          <a:xfrm>
            <a:off x="10372725" y="2295525"/>
            <a:ext cx="1495425" cy="1754326"/>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a:t>4.</a:t>
            </a:r>
            <a:r>
              <a:rPr lang="en-GB" sz="1200"/>
              <a:t> When you are happy the task is finished, then select hand in.</a:t>
            </a:r>
          </a:p>
          <a:p>
            <a:r>
              <a:rPr lang="en-GB" sz="1200"/>
              <a:t>This will return it to your teacher, who will assess it and give you feedback</a:t>
            </a:r>
          </a:p>
        </p:txBody>
      </p:sp>
      <p:cxnSp>
        <p:nvCxnSpPr>
          <p:cNvPr id="18" name="Straight Arrow Connector 17">
            <a:extLst>
              <a:ext uri="{FF2B5EF4-FFF2-40B4-BE49-F238E27FC236}">
                <a16:creationId xmlns:a16="http://schemas.microsoft.com/office/drawing/2014/main" id="{96D96F86-12DF-41D5-8B74-66F4FB33FCE0}"/>
              </a:ext>
            </a:extLst>
          </p:cNvPr>
          <p:cNvCxnSpPr>
            <a:cxnSpLocks/>
          </p:cNvCxnSpPr>
          <p:nvPr/>
        </p:nvCxnSpPr>
        <p:spPr>
          <a:xfrm flipH="1" flipV="1">
            <a:off x="9755577" y="1709466"/>
            <a:ext cx="673579" cy="62901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291303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3C5A3-BC9A-47CD-A818-460F4EEB4D9D}"/>
              </a:ext>
            </a:extLst>
          </p:cNvPr>
          <p:cNvSpPr>
            <a:spLocks noGrp="1"/>
          </p:cNvSpPr>
          <p:nvPr>
            <p:ph type="ctrTitle"/>
          </p:nvPr>
        </p:nvSpPr>
        <p:spPr>
          <a:xfrm>
            <a:off x="982427" y="297611"/>
            <a:ext cx="8825658" cy="3329581"/>
          </a:xfr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p>
            <a:pPr algn="ctr"/>
            <a:r>
              <a:rPr lang="en-GB"/>
              <a:t>The end......</a:t>
            </a:r>
          </a:p>
        </p:txBody>
      </p:sp>
      <p:pic>
        <p:nvPicPr>
          <p:cNvPr id="4" name="Picture 4" descr="A close up of graphics&#10;&#10;Description generated with high confidence">
            <a:extLst>
              <a:ext uri="{FF2B5EF4-FFF2-40B4-BE49-F238E27FC236}">
                <a16:creationId xmlns:a16="http://schemas.microsoft.com/office/drawing/2014/main" id="{A249895E-F036-4775-8A2D-C8889425F401}"/>
              </a:ext>
            </a:extLst>
          </p:cNvPr>
          <p:cNvPicPr>
            <a:picLocks noChangeAspect="1"/>
          </p:cNvPicPr>
          <p:nvPr/>
        </p:nvPicPr>
        <p:blipFill>
          <a:blip r:embed="rId2"/>
          <a:stretch>
            <a:fillRect/>
          </a:stretch>
        </p:blipFill>
        <p:spPr>
          <a:xfrm>
            <a:off x="9023230" y="3035061"/>
            <a:ext cx="2743200" cy="2743200"/>
          </a:xfrm>
          <a:prstGeom prst="rect">
            <a:avLst/>
          </a:prstGeom>
        </p:spPr>
      </p:pic>
      <p:sp>
        <p:nvSpPr>
          <p:cNvPr id="6" name="TextBox 5">
            <a:extLst>
              <a:ext uri="{FF2B5EF4-FFF2-40B4-BE49-F238E27FC236}">
                <a16:creationId xmlns:a16="http://schemas.microsoft.com/office/drawing/2014/main" id="{F31A365C-2A7A-4C0E-9DA4-8FAEB795D5C8}"/>
              </a:ext>
            </a:extLst>
          </p:cNvPr>
          <p:cNvSpPr txBox="1"/>
          <p:nvPr/>
        </p:nvSpPr>
        <p:spPr>
          <a:xfrm>
            <a:off x="1949570" y="3502324"/>
            <a:ext cx="6826369"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a:t>If you work out how to do other things........</a:t>
            </a:r>
            <a:endParaRPr lang="en-US"/>
          </a:p>
          <a:p>
            <a:pPr algn="ctr"/>
            <a:r>
              <a:rPr lang="en-GB" sz="2800"/>
              <a:t>Let your teacher know......</a:t>
            </a:r>
            <a:endParaRPr lang="en-GB"/>
          </a:p>
          <a:p>
            <a:pPr algn="ctr"/>
            <a:r>
              <a:rPr lang="en-GB" sz="2800"/>
              <a:t>They're learning too!!!</a:t>
            </a:r>
            <a:endParaRPr lang="en-GB"/>
          </a:p>
        </p:txBody>
      </p:sp>
    </p:spTree>
    <p:extLst>
      <p:ext uri="{BB962C8B-B14F-4D97-AF65-F5344CB8AC3E}">
        <p14:creationId xmlns:p14="http://schemas.microsoft.com/office/powerpoint/2010/main" val="13085573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A466B4644FB89498FCC5F70E40C9A7C" ma:contentTypeVersion="7" ma:contentTypeDescription="Create a new document." ma:contentTypeScope="" ma:versionID="f0328dd7964e38c567e5434274aa2c4b">
  <xsd:schema xmlns:xsd="http://www.w3.org/2001/XMLSchema" xmlns:xs="http://www.w3.org/2001/XMLSchema" xmlns:p="http://schemas.microsoft.com/office/2006/metadata/properties" xmlns:ns2="56c347d3-bdaf-4162-9c14-eb12e35b87cc" targetNamespace="http://schemas.microsoft.com/office/2006/metadata/properties" ma:root="true" ma:fieldsID="c2f11e49c2fd59997d13d1b85d1ace50" ns2:_="">
    <xsd:import namespace="56c347d3-bdaf-4162-9c14-eb12e35b87c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6c347d3-bdaf-4162-9c14-eb12e35b87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C0E7A98-A586-4F90-90F6-B73EC2F8777A}">
  <ds:schemaRefs>
    <ds:schemaRef ds:uri="56c347d3-bdaf-4162-9c14-eb12e35b87c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AC6900D-4330-4643-A25E-9F9FA1F5044B}">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7E1DD27-E044-46EF-B46F-0E8ED5C294F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Laarnott@outlook.com</dc:creator>
  <cp:revision>1</cp:revision>
  <dcterms:created xsi:type="dcterms:W3CDTF">2020-04-26T19:52:07Z</dcterms:created>
  <dcterms:modified xsi:type="dcterms:W3CDTF">2020-05-04T12:56:51Z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0x010100EA466B4644FB89498FCC5F70E40C9A7C</vt:lpwstr>
  </property>
</Properties>
</file>