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86" r:id="rId2"/>
    <p:sldId id="288" r:id="rId3"/>
    <p:sldId id="279" r:id="rId4"/>
    <p:sldId id="280" r:id="rId5"/>
    <p:sldId id="281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6" r:id="rId15"/>
    <p:sldId id="289" r:id="rId16"/>
    <p:sldId id="273" r:id="rId17"/>
    <p:sldId id="268" r:id="rId18"/>
    <p:sldId id="270" r:id="rId19"/>
    <p:sldId id="278" r:id="rId20"/>
    <p:sldId id="269" r:id="rId21"/>
    <p:sldId id="285" r:id="rId22"/>
    <p:sldId id="283" r:id="rId23"/>
    <p:sldId id="276" r:id="rId24"/>
    <p:sldId id="275" r:id="rId25"/>
    <p:sldId id="282" r:id="rId26"/>
    <p:sldId id="287" r:id="rId27"/>
    <p:sldId id="290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DE7DC6-5D1E-DB49-998E-F8EF6B327089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5AAA4-E6A2-FF46-B59F-ABA12849BC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0402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Useful</a:t>
            </a:r>
            <a:r>
              <a:rPr lang="en-US" baseline="0" dirty="0" smtClean="0"/>
              <a:t> starting point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5AAA4-E6A2-FF46-B59F-ABA12849BC1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459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671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335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935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84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12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892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673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250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926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62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8724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/>
          <p:nvPr/>
        </p:nvSpPr>
        <p:spPr>
          <a:xfrm rot="16200000">
            <a:off x="5043462" y="5537063"/>
            <a:ext cx="1155065" cy="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lvl="0" algn="l" defTabSz="321457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4" name="Shape 14"/>
          <p:cNvSpPr/>
          <p:nvPr/>
        </p:nvSpPr>
        <p:spPr>
          <a:xfrm>
            <a:off x="357188" y="6420445"/>
            <a:ext cx="8437115" cy="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lvl="0" algn="l" defTabSz="321457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5" name="Shape 15"/>
          <p:cNvSpPr/>
          <p:nvPr/>
        </p:nvSpPr>
        <p:spPr>
          <a:xfrm>
            <a:off x="357188" y="4661297"/>
            <a:ext cx="8437513" cy="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lvl="0" algn="l" defTabSz="321457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6" name="Shape 16"/>
          <p:cNvSpPr/>
          <p:nvPr/>
        </p:nvSpPr>
        <p:spPr>
          <a:xfrm rot="16200000">
            <a:off x="5043462" y="5537063"/>
            <a:ext cx="1155065" cy="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lvl="0" algn="l" defTabSz="321457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7" name="Shape 17"/>
          <p:cNvSpPr>
            <a:spLocks noGrp="1"/>
          </p:cNvSpPr>
          <p:nvPr>
            <p:ph type="title"/>
          </p:nvPr>
        </p:nvSpPr>
        <p:spPr>
          <a:xfrm>
            <a:off x="357187" y="4697015"/>
            <a:ext cx="5063133" cy="1696641"/>
          </a:xfrm>
          <a:prstGeom prst="rect">
            <a:avLst/>
          </a:prstGeom>
        </p:spPr>
        <p:txBody>
          <a:bodyPr/>
          <a:lstStyle>
            <a:lvl1pPr algn="l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900">
                <a:solidFill>
                  <a:srgbClr val="D93E2B"/>
                </a:solidFill>
              </a:rPr>
              <a:t>Title Text</a:t>
            </a:r>
          </a:p>
        </p:txBody>
      </p:sp>
      <p:sp>
        <p:nvSpPr>
          <p:cNvPr id="18" name="Shape 18"/>
          <p:cNvSpPr>
            <a:spLocks noGrp="1"/>
          </p:cNvSpPr>
          <p:nvPr>
            <p:ph type="body" idx="1"/>
          </p:nvPr>
        </p:nvSpPr>
        <p:spPr>
          <a:xfrm>
            <a:off x="5822156" y="4697015"/>
            <a:ext cx="2982516" cy="1696641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ClrTx/>
              <a:buSzTx/>
              <a:buFontTx/>
              <a:buNone/>
              <a:defRPr sz="1700"/>
            </a:lvl1pPr>
            <a:lvl2pPr marL="0" indent="160729">
              <a:spcBef>
                <a:spcPts val="0"/>
              </a:spcBef>
              <a:buClrTx/>
              <a:buSzTx/>
              <a:buFontTx/>
              <a:buNone/>
              <a:defRPr sz="1700"/>
            </a:lvl2pPr>
            <a:lvl3pPr marL="0" indent="321457">
              <a:spcBef>
                <a:spcPts val="0"/>
              </a:spcBef>
              <a:buClrTx/>
              <a:buSzTx/>
              <a:buFontTx/>
              <a:buNone/>
              <a:defRPr sz="1700"/>
            </a:lvl3pPr>
            <a:lvl4pPr marL="0" indent="482186">
              <a:spcBef>
                <a:spcPts val="0"/>
              </a:spcBef>
              <a:buClrTx/>
              <a:buSzTx/>
              <a:buFontTx/>
              <a:buNone/>
              <a:defRPr sz="1700"/>
            </a:lvl4pPr>
            <a:lvl5pPr marL="0" indent="642915">
              <a:spcBef>
                <a:spcPts val="0"/>
              </a:spcBef>
              <a:buClrTx/>
              <a:buSzTx/>
              <a:buFontTx/>
              <a:buNone/>
              <a:defRPr sz="17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414141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414141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414141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414141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414141"/>
                </a:solidFill>
              </a:rPr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val="290399211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F08C7-3AEE-F940-8A4E-1FBD48DC99BC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721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/>
          <p:nvPr/>
        </p:nvSpPr>
        <p:spPr>
          <a:xfrm>
            <a:off x="357187" y="4323138"/>
            <a:ext cx="5063133" cy="2834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l">
              <a:lnSpc>
                <a:spcPct val="110000"/>
              </a:lnSpc>
              <a:defRPr i="1"/>
            </a:lvl1pPr>
          </a:lstStyle>
          <a:p>
            <a:pPr lvl="0">
              <a:defRPr sz="1800" i="0">
                <a:solidFill>
                  <a:srgbClr val="000000"/>
                </a:solidFill>
              </a:defRPr>
            </a:pPr>
            <a:r>
              <a:rPr sz="1700">
                <a:solidFill>
                  <a:srgbClr val="414141"/>
                </a:solidFill>
              </a:rPr>
              <a:t>Eyemouth High School</a:t>
            </a:r>
          </a:p>
        </p:txBody>
      </p:sp>
      <p:pic>
        <p:nvPicPr>
          <p:cNvPr id="44" name="Screen Shot 2014-06-08 at 19.22.51.png"/>
          <p:cNvPicPr/>
          <p:nvPr/>
        </p:nvPicPr>
        <p:blipFill>
          <a:blip r:embed="rId2">
            <a:extLst/>
          </a:blip>
          <a:srcRect t="16652" b="16652"/>
          <a:stretch>
            <a:fillRect/>
          </a:stretch>
        </p:blipFill>
        <p:spPr>
          <a:xfrm>
            <a:off x="419696" y="446484"/>
            <a:ext cx="8304609" cy="3661173"/>
          </a:xfrm>
          <a:prstGeom prst="rect">
            <a:avLst/>
          </a:prstGeom>
          <a:ln w="25400">
            <a:miter lim="400000"/>
          </a:ln>
          <a:effectLst>
            <a:reflection stA="50000" endPos="40000" dir="5400000" sy="-100000" algn="bl" rotWithShape="0"/>
          </a:effectLst>
        </p:spPr>
      </p:pic>
      <p:sp>
        <p:nvSpPr>
          <p:cNvPr id="45" name="Shape 4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4900" b="1" dirty="0" smtClean="0">
                <a:solidFill>
                  <a:srgbClr val="D93E2B"/>
                </a:solidFill>
              </a:rPr>
              <a:t>Inspection and Self-evaluation</a:t>
            </a:r>
            <a:endParaRPr sz="4900" b="1" dirty="0">
              <a:solidFill>
                <a:srgbClr val="D93E2B"/>
              </a:solidFill>
            </a:endParaRPr>
          </a:p>
        </p:txBody>
      </p:sp>
      <p:sp>
        <p:nvSpPr>
          <p:cNvPr id="46" name="Shape 4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dirty="0" smtClean="0">
                <a:solidFill>
                  <a:srgbClr val="414141"/>
                </a:solidFill>
              </a:rPr>
              <a:t>Extended Management Team </a:t>
            </a:r>
          </a:p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i="1" dirty="0" smtClean="0">
                <a:solidFill>
                  <a:srgbClr val="414141"/>
                </a:solidFill>
              </a:rPr>
              <a:t>9</a:t>
            </a:r>
            <a:r>
              <a:rPr lang="en-GB" i="1" baseline="30000" dirty="0" smtClean="0">
                <a:solidFill>
                  <a:srgbClr val="414141"/>
                </a:solidFill>
              </a:rPr>
              <a:t>th</a:t>
            </a:r>
            <a:r>
              <a:rPr lang="en-GB" i="1" dirty="0" smtClean="0">
                <a:solidFill>
                  <a:srgbClr val="414141"/>
                </a:solidFill>
              </a:rPr>
              <a:t> February 2015</a:t>
            </a:r>
            <a:endParaRPr i="1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25676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2893"/>
            <a:ext cx="9144000" cy="5143500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97653" y="1557291"/>
            <a:ext cx="1393793" cy="949910"/>
          </a:xfrm>
          <a:prstGeom prst="wedgeRoundRectCallout">
            <a:avLst>
              <a:gd name="adj1" fmla="val 58379"/>
              <a:gd name="adj2" fmla="val 130643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What is self-evaluation?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1615735" y="914395"/>
            <a:ext cx="1651248" cy="1269511"/>
          </a:xfrm>
          <a:prstGeom prst="wedgeRoundRectCallout">
            <a:avLst>
              <a:gd name="adj1" fmla="val 47266"/>
              <a:gd name="adj2" fmla="val 114657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It’s something that needs to happen annually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3506679" y="922534"/>
            <a:ext cx="1802167" cy="1253231"/>
          </a:xfrm>
          <a:prstGeom prst="wedgeRoundRectCallout">
            <a:avLst>
              <a:gd name="adj1" fmla="val 50102"/>
              <a:gd name="adj2" fmla="val 76264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It’s something that SMT need to do.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5592936" y="319597"/>
            <a:ext cx="2024108" cy="1420426"/>
          </a:xfrm>
          <a:prstGeom prst="wedgeRoundRectCallout">
            <a:avLst>
              <a:gd name="adj1" fmla="val -137"/>
              <a:gd name="adj2" fmla="val 93933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I don’t know and, frankly, I don’t really care because I’ve got plenty of other things to be worrying about.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4691852" y="3739750"/>
            <a:ext cx="1575783" cy="1253231"/>
          </a:xfrm>
          <a:prstGeom prst="wedgeRoundRectCallout">
            <a:avLst>
              <a:gd name="adj1" fmla="val 153850"/>
              <a:gd name="adj2" fmla="val -170253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It’s about finding out how good we are at something.</a:t>
            </a:r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6667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Purposes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Outline the key messages from an Education Scotland “Preparing For Inspection” conference;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Develop our understanding of what effective self-evaluation looks like;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Develop our understanding of how we can improve self-evaluation at every level in the school.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058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399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Link to the Professional Standards:</a:t>
            </a:r>
            <a:br>
              <a:rPr lang="en-US" b="1" dirty="0" smtClean="0"/>
            </a:br>
            <a:r>
              <a:rPr lang="en-US" dirty="0" smtClean="0"/>
              <a:t>Leadership and Management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15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5-02-08 at 17.21.3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3835"/>
            <a:ext cx="9144000" cy="3591376"/>
          </a:xfrm>
          <a:prstGeom prst="rect">
            <a:avLst/>
          </a:prstGeom>
        </p:spPr>
      </p:pic>
      <p:pic>
        <p:nvPicPr>
          <p:cNvPr id="5" name="Picture 4" descr="Screen Shot 2015-02-08 at 17.21.46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45576"/>
            <a:ext cx="9144000" cy="268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384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reen Shot 2015-02-08 at 16.46.0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06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79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5-02-08 at 16.46.2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10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6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5-02-08 at 16.46.3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8" y="0"/>
            <a:ext cx="90914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6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5-02-08 at 16.46.4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96"/>
            <a:ext cx="9144000" cy="6851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6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5-02-08 at 16.46.5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6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5-02-08 at 16.47.0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21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6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5-02-08 at 16.47.1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3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6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5-02-08 at 16.47.2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6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5-02-08 at 16.48.2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64505"/>
            <a:ext cx="9144000" cy="466455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03829" y="3382392"/>
            <a:ext cx="1251752" cy="523783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03829" y="3906175"/>
            <a:ext cx="1251752" cy="523783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255581" y="4378171"/>
            <a:ext cx="1251752" cy="523783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003829" y="4901954"/>
            <a:ext cx="1251752" cy="523783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003829" y="5400583"/>
            <a:ext cx="1251752" cy="523783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463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Self-evaluation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 do we improve i.e. to move from “satisfactory” towards “excellent”?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7740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102883" y="1031138"/>
            <a:ext cx="4914745" cy="563352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3453" y="238923"/>
            <a:ext cx="87888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How do we learn to self-evaluate effectively?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28248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5-02-08 at 16.56.17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6" t="8141" r="12135"/>
          <a:stretch/>
        </p:blipFill>
        <p:spPr>
          <a:xfrm>
            <a:off x="37728" y="0"/>
            <a:ext cx="90831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6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5-02-08 at 16.58.44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00" t="8136" r="11860"/>
          <a:stretch/>
        </p:blipFill>
        <p:spPr>
          <a:xfrm>
            <a:off x="0" y="0"/>
            <a:ext cx="9144000" cy="6904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413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2"/>
                </a:solidFill>
              </a:rPr>
              <a:t>Task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5.9 Improvement through self-evaluation</a:t>
            </a:r>
          </a:p>
          <a:p>
            <a:pPr lvl="1"/>
            <a:r>
              <a:rPr lang="en-US" dirty="0" smtClean="0"/>
              <a:t>Read </a:t>
            </a:r>
            <a:r>
              <a:rPr lang="en-US" dirty="0" smtClean="0">
                <a:solidFill>
                  <a:schemeClr val="accent1"/>
                </a:solidFill>
              </a:rPr>
              <a:t>(5 minutes)</a:t>
            </a:r>
            <a:endParaRPr lang="en-US" dirty="0" smtClean="0">
              <a:solidFill>
                <a:schemeClr val="accent1"/>
              </a:solidFill>
            </a:endParaRPr>
          </a:p>
          <a:p>
            <a:pPr lvl="1"/>
            <a:r>
              <a:rPr lang="en-US" dirty="0" smtClean="0"/>
              <a:t>Thinking and discuss: what </a:t>
            </a:r>
            <a:r>
              <a:rPr lang="en-US" dirty="0" smtClean="0"/>
              <a:t>are the key messages for YOU and YOUR TEAM</a:t>
            </a:r>
            <a:r>
              <a:rPr lang="en-US" dirty="0" smtClean="0"/>
              <a:t>? </a:t>
            </a:r>
            <a:r>
              <a:rPr lang="en-US" dirty="0" smtClean="0">
                <a:solidFill>
                  <a:schemeClr val="accent1"/>
                </a:solidFill>
              </a:rPr>
              <a:t>(10 minutes)</a:t>
            </a:r>
            <a:endParaRPr lang="en-US" dirty="0" smtClean="0">
              <a:solidFill>
                <a:schemeClr val="accent1"/>
              </a:solidFill>
            </a:endParaRPr>
          </a:p>
          <a:p>
            <a:pPr lvl="1"/>
            <a:endParaRPr lang="en-US" dirty="0"/>
          </a:p>
          <a:p>
            <a:r>
              <a:rPr lang="en-US" b="1" dirty="0" smtClean="0"/>
              <a:t>Examples of </a:t>
            </a:r>
            <a:r>
              <a:rPr lang="en-US" b="1" dirty="0" smtClean="0"/>
              <a:t>highly effective </a:t>
            </a:r>
            <a:r>
              <a:rPr lang="en-US" b="1" dirty="0" smtClean="0"/>
              <a:t>practice</a:t>
            </a:r>
          </a:p>
          <a:p>
            <a:pPr lvl="1"/>
            <a:r>
              <a:rPr lang="en-US" dirty="0" smtClean="0"/>
              <a:t>Read </a:t>
            </a:r>
            <a:r>
              <a:rPr lang="en-US" dirty="0" smtClean="0">
                <a:solidFill>
                  <a:schemeClr val="accent1"/>
                </a:solidFill>
              </a:rPr>
              <a:t>(5 minutes)</a:t>
            </a:r>
            <a:endParaRPr lang="en-US" dirty="0" smtClean="0">
              <a:solidFill>
                <a:schemeClr val="accent1"/>
              </a:solidFill>
            </a:endParaRPr>
          </a:p>
          <a:p>
            <a:pPr lvl="1"/>
            <a:r>
              <a:rPr lang="en-US" dirty="0"/>
              <a:t>Thinking and discuss: what are the key messages for YOU and YOUR TEAM</a:t>
            </a:r>
            <a:r>
              <a:rPr lang="en-US" dirty="0" smtClean="0"/>
              <a:t>? </a:t>
            </a:r>
            <a:r>
              <a:rPr lang="en-US" dirty="0" smtClean="0">
                <a:solidFill>
                  <a:schemeClr val="accent1"/>
                </a:solidFill>
              </a:rPr>
              <a:t>(10 minutes)</a:t>
            </a:r>
            <a:endParaRPr lang="en-US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70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5-02-08 at 16.57.35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28"/>
          <a:stretch/>
        </p:blipFill>
        <p:spPr>
          <a:xfrm>
            <a:off x="0" y="706402"/>
            <a:ext cx="9144000" cy="5016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6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5-02-08 at 17.09.23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17"/>
          <a:stretch/>
        </p:blipFill>
        <p:spPr>
          <a:xfrm>
            <a:off x="0" y="701336"/>
            <a:ext cx="9144000" cy="5022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750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15-02-08 at 17.09.36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61"/>
          <a:stretch/>
        </p:blipFill>
        <p:spPr>
          <a:xfrm>
            <a:off x="0" y="683580"/>
            <a:ext cx="9144000" cy="5031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92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22" t="8216" r="10862" b="7414"/>
          <a:stretch/>
        </p:blipFill>
        <p:spPr bwMode="auto">
          <a:xfrm>
            <a:off x="854991" y="213773"/>
            <a:ext cx="7380581" cy="64005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27672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5-02-08 at 17.07.1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0224"/>
            <a:ext cx="9144000" cy="497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672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1637663" y="0"/>
            <a:ext cx="598298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/>
              <a:t>What next?</a:t>
            </a:r>
            <a:endParaRPr lang="en-US" sz="6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156752" y="4325732"/>
            <a:ext cx="663875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You and your team</a:t>
            </a:r>
          </a:p>
          <a:p>
            <a:pPr marL="342900" indent="-342900" algn="ctr">
              <a:buFontTx/>
              <a:buChar char="-"/>
            </a:pPr>
            <a:r>
              <a:rPr lang="en-US" sz="2400" b="1" dirty="0" smtClean="0"/>
              <a:t>Where are you now?</a:t>
            </a:r>
          </a:p>
          <a:p>
            <a:pPr marL="342900" indent="-342900" algn="ctr">
              <a:buFontTx/>
              <a:buChar char="-"/>
            </a:pPr>
            <a:r>
              <a:rPr lang="en-US" sz="2400" b="1" dirty="0" smtClean="0"/>
              <a:t>How do you know?</a:t>
            </a:r>
          </a:p>
          <a:p>
            <a:pPr marL="342900" indent="-342900" algn="ctr">
              <a:buFontTx/>
              <a:buChar char="-"/>
            </a:pPr>
            <a:r>
              <a:rPr lang="en-US" sz="2400" b="1" dirty="0" smtClean="0"/>
              <a:t>What will you do next?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053170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Purposes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Outline the key messages from an Education Scotland “Preparing For Inspection” conference;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Develop our understanding of what effective self-evaluation looks like;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Develop our understanding of how we can improve self-evaluation at every level in the school.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31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2893"/>
            <a:ext cx="9144000" cy="5143500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97653" y="1557291"/>
            <a:ext cx="1393793" cy="949910"/>
          </a:xfrm>
          <a:prstGeom prst="wedgeRoundRectCallout">
            <a:avLst>
              <a:gd name="adj1" fmla="val 58379"/>
              <a:gd name="adj2" fmla="val 130643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What is self-evaluation?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1615735" y="914395"/>
            <a:ext cx="1651248" cy="1269511"/>
          </a:xfrm>
          <a:prstGeom prst="wedgeRoundRectCallout">
            <a:avLst>
              <a:gd name="adj1" fmla="val 47266"/>
              <a:gd name="adj2" fmla="val 114657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It’s something that needs to happen annually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3506679" y="922534"/>
            <a:ext cx="1802167" cy="1253231"/>
          </a:xfrm>
          <a:prstGeom prst="wedgeRoundRectCallout">
            <a:avLst>
              <a:gd name="adj1" fmla="val 50102"/>
              <a:gd name="adj2" fmla="val 76264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It’s something that SMT need to do.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5592936" y="319597"/>
            <a:ext cx="2024108" cy="1420426"/>
          </a:xfrm>
          <a:prstGeom prst="wedgeRoundRectCallout">
            <a:avLst>
              <a:gd name="adj1" fmla="val -137"/>
              <a:gd name="adj2" fmla="val 93933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I don’t know and, frankly, I don’t really care because I’ve got plenty of other things to be worrying about.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4691852" y="3739750"/>
            <a:ext cx="1575783" cy="1253231"/>
          </a:xfrm>
          <a:prstGeom prst="wedgeRoundRectCallout">
            <a:avLst>
              <a:gd name="adj1" fmla="val 153850"/>
              <a:gd name="adj2" fmla="val -170253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It’s about finding out how good we are at something.</a:t>
            </a:r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737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320</Words>
  <Application>Microsoft Office PowerPoint</Application>
  <PresentationFormat>On-screen Show (4:3)</PresentationFormat>
  <Paragraphs>49</Paragraphs>
  <Slides>27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Inspection and Self-evaluation</vt:lpstr>
      <vt:lpstr>PowerPoint Presentation</vt:lpstr>
      <vt:lpstr>Purposes</vt:lpstr>
      <vt:lpstr>Link to the Professional Standards: Leadership and Management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Self-evaluation</vt:lpstr>
      <vt:lpstr>PowerPoint Presentation</vt:lpstr>
      <vt:lpstr>PowerPoint Presentation</vt:lpstr>
      <vt:lpstr>PowerPoint Presentation</vt:lpstr>
      <vt:lpstr>Task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next?</vt:lpstr>
      <vt:lpstr>Purposes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Bruce Robertson</dc:creator>
  <cp:lastModifiedBy>Robertson, Bruce</cp:lastModifiedBy>
  <cp:revision>42</cp:revision>
  <dcterms:created xsi:type="dcterms:W3CDTF">2015-02-08T16:42:45Z</dcterms:created>
  <dcterms:modified xsi:type="dcterms:W3CDTF">2015-02-09T13:01:57Z</dcterms:modified>
</cp:coreProperties>
</file>