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7"/>
  </p:notesMasterIdLst>
  <p:sldIdLst>
    <p:sldId id="256" r:id="rId2"/>
    <p:sldId id="302" r:id="rId3"/>
    <p:sldId id="296" r:id="rId4"/>
    <p:sldId id="297" r:id="rId5"/>
    <p:sldId id="279" r:id="rId6"/>
    <p:sldId id="280" r:id="rId7"/>
    <p:sldId id="282" r:id="rId8"/>
    <p:sldId id="283" r:id="rId9"/>
    <p:sldId id="284" r:id="rId10"/>
    <p:sldId id="285" r:id="rId11"/>
    <p:sldId id="281" r:id="rId12"/>
    <p:sldId id="298" r:id="rId13"/>
    <p:sldId id="286" r:id="rId14"/>
    <p:sldId id="266" r:id="rId15"/>
    <p:sldId id="291" r:id="rId16"/>
    <p:sldId id="301" r:id="rId17"/>
    <p:sldId id="299" r:id="rId18"/>
    <p:sldId id="300" r:id="rId19"/>
    <p:sldId id="294" r:id="rId20"/>
    <p:sldId id="293" r:id="rId21"/>
    <p:sldId id="295" r:id="rId22"/>
    <p:sldId id="303" r:id="rId23"/>
    <p:sldId id="304" r:id="rId24"/>
    <p:sldId id="305" r:id="rId25"/>
    <p:sldId id="306" r:id="rId26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CC00CC"/>
    <a:srgbClr val="66FF33"/>
    <a:srgbClr val="FF99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31"/>
    <p:restoredTop sz="93606" autoAdjust="0"/>
  </p:normalViewPr>
  <p:slideViewPr>
    <p:cSldViewPr snapToGrid="0" snapToObjects="1">
      <p:cViewPr>
        <p:scale>
          <a:sx n="72" d="100"/>
          <a:sy n="72" d="100"/>
        </p:scale>
        <p:origin x="-342" y="1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F087A4-70D4-C048-B5FF-D790F2AE10A9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0DF7F2-AED6-6640-B323-9486A70B1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5481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DF7F2-AED6-6640-B323-9486A70B18F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616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0957AEB-1632-9B47-8006-CF636A99C7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b="1">
                <a:solidFill>
                  <a:srgbClr val="0070C0"/>
                </a:solidFill>
                <a:latin typeface="Trebuchet MS" panose="020B070302020209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096213E-53A6-DC4A-BC93-F8F4F0C8F5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Trebuchet MS" panose="020B070302020209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281974C-5322-3B4B-8154-A96ECE49E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fld id="{92222B57-0EAB-204F-9ED8-C72FF5686F9E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1698898-6630-2C4B-BFA5-317DD6434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6A2AA8C-C600-B54A-B506-749906E7C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fld id="{AC573AE6-EFD5-C947-B157-950CC31B1A9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564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C856AE4-020D-184D-90BB-F4AFC0EC0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857"/>
            <a:ext cx="10515600" cy="1325563"/>
          </a:xfrm>
        </p:spPr>
        <p:txBody>
          <a:bodyPr/>
          <a:lstStyle>
            <a:lvl1pPr>
              <a:defRPr b="1">
                <a:solidFill>
                  <a:srgbClr val="0070C0"/>
                </a:solidFill>
                <a:latin typeface="Trebuchet MS" panose="020B070302020209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417449C-5030-A94F-B6D3-5621082147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  <a:lvl2pPr>
              <a:defRPr>
                <a:latin typeface="Trebuchet MS" panose="020B0703020202090204" pitchFamily="34" charset="0"/>
              </a:defRPr>
            </a:lvl2pPr>
            <a:lvl3pPr>
              <a:defRPr>
                <a:latin typeface="Trebuchet MS" panose="020B0703020202090204" pitchFamily="34" charset="0"/>
              </a:defRPr>
            </a:lvl3pPr>
            <a:lvl4pPr>
              <a:defRPr>
                <a:latin typeface="Trebuchet MS" panose="020B0703020202090204" pitchFamily="34" charset="0"/>
              </a:defRPr>
            </a:lvl4pPr>
            <a:lvl5pPr>
              <a:defRPr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2C4DA83-53EB-564D-B8E3-037A2CF90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fld id="{92222B57-0EAB-204F-9ED8-C72FF5686F9E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03EBCE7-1DEB-564B-8E57-0FBE9F2E5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F230F6D-4741-7440-BF27-BB69F801F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fld id="{AC573AE6-EFD5-C947-B157-950CC31B1A9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ECEC992D-2ADF-A74A-A6E0-0A06EA12DA92}"/>
              </a:ext>
            </a:extLst>
          </p:cNvPr>
          <p:cNvCxnSpPr/>
          <p:nvPr userDrawn="1"/>
        </p:nvCxnSpPr>
        <p:spPr>
          <a:xfrm>
            <a:off x="92765" y="1690688"/>
            <a:ext cx="1199321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172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A66A596-0B7A-2F4B-B324-C41BC64E3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DAB5EDE-36BA-F844-8A65-CBBB006C12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234117F-0D95-914B-ADDC-86281FBBD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66755E6-3794-5343-BF3F-6B1EE76A6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B23D259-4F0A-0E4E-8578-F57D57C55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555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A3872CF-6992-0D45-A5DA-28624A6102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861C29F-0160-354F-B20A-11DA17CF04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38C293E1-BE04-5144-8BCE-F6DB20C59B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1E42381-54BE-584B-A258-36000FCE1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028C8A2-E395-6B4F-93DD-1C238DB90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05A65A5-44D5-D24F-927F-120847B30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490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C9ACCF9-57C7-1E4A-AB43-995A918C1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FF0B9B6-9148-5944-986B-70F251A9DA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EB6A777A-2791-BA47-9888-15D9492E0B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B6CE9611-847C-8F40-AA00-262DFEBA43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AF37BA8A-0754-E846-9392-DC79D28A90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E08ED856-C55D-7C4C-8CD1-998570CDD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1FC11F40-F171-464F-B330-4FBA9F074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00F9E1C3-04FF-E944-98F6-91B291F18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588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CF40563-A126-A447-9AF6-897721B74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044DF4FC-71B8-AB47-AD9D-CD17E3051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F22E9A20-9272-E841-88FA-90A670076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ACCF721E-89C5-7640-936F-B7C2859AF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257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ED3F0C1B-B514-D643-AC6F-61DE2AB60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0C276D9C-9544-544F-84A3-7D139C60C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8D3ECADE-5451-B84A-8B7F-7FE0CF78F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226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707F30-A7A8-0847-B299-D0DDE3D2A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1024A8A-86EB-734A-99CE-3622C38DE7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2630CE-A371-B144-BDFC-71F29081EE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1494C9E2-1886-434A-B1CB-1849E7CBA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3FA5662-CF44-BA45-A3CD-DEC1390EE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440A542D-B8D7-914C-9C6B-69E683349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826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DBD7E94-5636-3541-9448-DF57343AF1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B4DD235E-9EC4-344D-B609-F5225CA571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65325FB-A3CC-E84A-8208-FB85C1EF5A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14D10C21-079E-DD42-93D1-5E368743C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9FE14E4-410A-5244-B253-83F822284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5C356CE3-6310-B242-AB3A-49E31087C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244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28F9F2C-03C1-B246-85FF-F332A0587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B786684B-A8B9-A54A-A074-B11DA023A2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8B8536A-F7E9-B649-8D79-051982FD2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0EBECEE-DC71-B940-8FDB-754E03433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43A3489-8465-F841-A0FB-0A4E830F6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903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99B3C584-8DF0-3D4A-9ED5-9FB2B2FC8E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71044304-609E-0B46-9741-DDB051331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52C595D-0346-0646-8D87-3E611ECBA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BC707FD-4FEE-6C44-8849-8935F5702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AFF68D0-53D9-A144-A286-883DCCBC2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405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0A481D3-EF6A-064D-9775-DC6429C8F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DCA65DB-EB45-FD46-B994-85C890B539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1967C9B-2519-2849-B9C7-07F5F56FCB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22B57-0EAB-204F-9ED8-C72FF5686F9E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3B12263-A6BE-114D-AA7C-FA80F77F95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3779CE9-3DC1-404F-81EC-DED1678FAE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933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39D22A0-A86B-644A-BCFC-66CCA195F3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9357" y="2222279"/>
            <a:ext cx="10707756" cy="2387600"/>
          </a:xfrm>
        </p:spPr>
        <p:txBody>
          <a:bodyPr>
            <a:normAutofit/>
          </a:bodyPr>
          <a:lstStyle/>
          <a:p>
            <a:r>
              <a:rPr lang="en-US" sz="5400" dirty="0" smtClean="0">
                <a:solidFill>
                  <a:schemeClr val="bg1"/>
                </a:solidFill>
              </a:rPr>
              <a:t>Getting The Best Results You can</a:t>
            </a:r>
            <a:endParaRPr lang="en-US" sz="5400" dirty="0">
              <a:solidFill>
                <a:schemeClr val="bg1"/>
              </a:solidFill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="" xmlns:a16="http://schemas.microsoft.com/office/drawing/2014/main" id="{398DD60D-B7A1-294E-B703-11F532AF33C3}"/>
              </a:ext>
            </a:extLst>
          </p:cNvPr>
          <p:cNvSpPr txBox="1">
            <a:spLocks/>
          </p:cNvSpPr>
          <p:nvPr/>
        </p:nvSpPr>
        <p:spPr>
          <a:xfrm>
            <a:off x="1524000" y="4634956"/>
            <a:ext cx="9144000" cy="203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Trebuchet MS" panose="020B0703020202090204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600" i="1" dirty="0" smtClean="0">
              <a:solidFill>
                <a:schemeClr val="bg1"/>
              </a:solidFill>
            </a:endParaRPr>
          </a:p>
          <a:p>
            <a:r>
              <a:rPr lang="en-US" sz="3600" i="1" dirty="0" smtClean="0">
                <a:solidFill>
                  <a:schemeClr val="bg1"/>
                </a:solidFill>
              </a:rPr>
              <a:t>Summary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September </a:t>
            </a:r>
            <a:r>
              <a:rPr lang="en-US" dirty="0" smtClean="0">
                <a:solidFill>
                  <a:schemeClr val="bg1"/>
                </a:solidFill>
              </a:rPr>
              <a:t>2018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882" y="1819806"/>
            <a:ext cx="1874236" cy="13607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866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General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Progress Point Reports</a:t>
            </a:r>
          </a:p>
          <a:p>
            <a:endParaRPr lang="en-GB" dirty="0"/>
          </a:p>
          <a:p>
            <a:r>
              <a:rPr lang="en-GB" dirty="0" smtClean="0"/>
              <a:t>Uniform</a:t>
            </a:r>
            <a:endParaRPr lang="en-GB" dirty="0"/>
          </a:p>
          <a:p>
            <a:endParaRPr lang="en-GB" dirty="0"/>
          </a:p>
          <a:p>
            <a:r>
              <a:rPr lang="en-GB" dirty="0" smtClean="0"/>
              <a:t>Attendance and punctuality</a:t>
            </a:r>
          </a:p>
          <a:p>
            <a:endParaRPr lang="en-GB" dirty="0"/>
          </a:p>
          <a:p>
            <a:r>
              <a:rPr lang="en-GB" dirty="0" smtClean="0"/>
              <a:t>Course evaluations</a:t>
            </a:r>
          </a:p>
          <a:p>
            <a:endParaRPr lang="en-GB" dirty="0"/>
          </a:p>
          <a:p>
            <a:r>
              <a:rPr lang="en-GB" dirty="0"/>
              <a:t>Planners</a:t>
            </a:r>
          </a:p>
          <a:p>
            <a:pPr lvl="1"/>
            <a:r>
              <a:rPr lang="en-GB" dirty="0"/>
              <a:t>On desks, including Registration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35117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Page 9</a:t>
            </a:r>
            <a:endParaRPr lang="en-GB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03" t="11950" r="21747" b="19525"/>
          <a:stretch/>
        </p:blipFill>
        <p:spPr bwMode="auto">
          <a:xfrm>
            <a:off x="2478156" y="1749287"/>
            <a:ext cx="7142922" cy="49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5372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Page 11-12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82" t="10507" r="51009" b="37500"/>
          <a:stretch/>
        </p:blipFill>
        <p:spPr bwMode="auto">
          <a:xfrm>
            <a:off x="2955235" y="1815548"/>
            <a:ext cx="6241774" cy="4677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4176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Page 14-41</a:t>
            </a:r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91" t="9783" r="9555" b="35145"/>
          <a:stretch/>
        </p:blipFill>
        <p:spPr bwMode="auto">
          <a:xfrm>
            <a:off x="1103244" y="2001079"/>
            <a:ext cx="10402956" cy="40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3105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Page 53 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87" t="11232" r="51518" b="25362"/>
          <a:stretch/>
        </p:blipFill>
        <p:spPr bwMode="auto">
          <a:xfrm>
            <a:off x="3326298" y="1789043"/>
            <a:ext cx="5300869" cy="4947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5587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/Users/brucerobertson/Desktop/Screen Shot 2017-11-19 at 17.46.41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6366" y="609598"/>
            <a:ext cx="7659756" cy="59899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8832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/Users/brucerobertson/Desktop/Screen Shot 2017-11-19 at 17.50.0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948" y="225287"/>
            <a:ext cx="6771861" cy="646706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ight Arrow 2"/>
          <p:cNvSpPr/>
          <p:nvPr/>
        </p:nvSpPr>
        <p:spPr>
          <a:xfrm>
            <a:off x="2083905" y="1587776"/>
            <a:ext cx="685800" cy="3429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34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/Users/brucerobertson/Desktop/Screen Shot 2017-11-19 at 17.58.53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505"/>
          <a:stretch/>
        </p:blipFill>
        <p:spPr bwMode="auto">
          <a:xfrm>
            <a:off x="142709" y="0"/>
            <a:ext cx="7464039" cy="308775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 descr="/Users/brucerobertson/Desktop/Screen Shot 2017-11-19 at 17.59.19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418" y="2190666"/>
            <a:ext cx="6453808" cy="45016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5537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/Users/brucerobertson/Desktop/Screen Shot 2017-11-19 at 18.02.09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48" b="21561"/>
          <a:stretch/>
        </p:blipFill>
        <p:spPr bwMode="auto">
          <a:xfrm>
            <a:off x="1450422" y="0"/>
            <a:ext cx="949587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31821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b="1" dirty="0"/>
              <a:t>Read through notes </a:t>
            </a:r>
            <a:r>
              <a:rPr lang="en-GB" dirty="0"/>
              <a:t>that you’ve made in class – don’t just wait for a test to revise.</a:t>
            </a:r>
          </a:p>
          <a:p>
            <a:endParaRPr lang="en-GB" dirty="0" smtClean="0"/>
          </a:p>
          <a:p>
            <a:r>
              <a:rPr lang="en-GB" b="1" dirty="0" smtClean="0"/>
              <a:t>Self-quiz:</a:t>
            </a:r>
          </a:p>
          <a:p>
            <a:pPr lvl="1"/>
            <a:r>
              <a:rPr lang="en-GB" dirty="0" smtClean="0"/>
              <a:t>Read</a:t>
            </a:r>
          </a:p>
          <a:p>
            <a:pPr lvl="1"/>
            <a:r>
              <a:rPr lang="en-GB" dirty="0" smtClean="0"/>
              <a:t>Cover</a:t>
            </a:r>
          </a:p>
          <a:p>
            <a:pPr lvl="1"/>
            <a:r>
              <a:rPr lang="en-GB" dirty="0" smtClean="0"/>
              <a:t>Copy</a:t>
            </a:r>
          </a:p>
          <a:p>
            <a:pPr lvl="1"/>
            <a:r>
              <a:rPr lang="en-GB" dirty="0" smtClean="0"/>
              <a:t>Check</a:t>
            </a:r>
          </a:p>
          <a:p>
            <a:pPr lvl="1"/>
            <a:r>
              <a:rPr lang="en-GB" dirty="0" smtClean="0"/>
              <a:t>Correct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7846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b="1" dirty="0"/>
              <a:t>Rewrite </a:t>
            </a:r>
            <a:r>
              <a:rPr lang="en-GB" b="1" dirty="0" smtClean="0"/>
              <a:t>as </a:t>
            </a:r>
            <a:r>
              <a:rPr lang="en-GB" b="1" dirty="0"/>
              <a:t>more concise bullet points </a:t>
            </a:r>
            <a:r>
              <a:rPr lang="en-GB" dirty="0" smtClean="0"/>
              <a:t>to</a:t>
            </a:r>
            <a:r>
              <a:rPr lang="en-GB" b="1" dirty="0" smtClean="0"/>
              <a:t> </a:t>
            </a:r>
            <a:r>
              <a:rPr lang="en-GB" dirty="0" smtClean="0"/>
              <a:t>help </a:t>
            </a:r>
            <a:r>
              <a:rPr lang="en-GB" dirty="0"/>
              <a:t>you to learn key facts. Also, you can use </a:t>
            </a:r>
            <a:r>
              <a:rPr lang="en-GB" dirty="0" smtClean="0"/>
              <a:t>these </a:t>
            </a:r>
            <a:r>
              <a:rPr lang="en-GB" dirty="0"/>
              <a:t>to get someone to test </a:t>
            </a:r>
            <a:r>
              <a:rPr lang="en-GB" dirty="0" smtClean="0"/>
              <a:t>you.</a:t>
            </a:r>
          </a:p>
          <a:p>
            <a:pPr lvl="0"/>
            <a:endParaRPr lang="en-GB" dirty="0"/>
          </a:p>
          <a:p>
            <a:r>
              <a:rPr lang="en-GB" dirty="0"/>
              <a:t>Create </a:t>
            </a:r>
            <a:r>
              <a:rPr lang="en-GB" b="1" dirty="0"/>
              <a:t>mind-maps</a:t>
            </a:r>
            <a:r>
              <a:rPr lang="en-GB" dirty="0"/>
              <a:t> or </a:t>
            </a:r>
            <a:r>
              <a:rPr lang="en-GB" b="1" dirty="0"/>
              <a:t>sets of cue cards </a:t>
            </a:r>
            <a:r>
              <a:rPr lang="en-GB" dirty="0"/>
              <a:t>for different topics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b="1" dirty="0" smtClean="0"/>
              <a:t>Practise questions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289120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/Users/brucerobertson/Desktop/Screen Shot 2017-11-19 at 18.15.49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593"/>
          <a:stretch/>
        </p:blipFill>
        <p:spPr bwMode="auto">
          <a:xfrm>
            <a:off x="2001078" y="202482"/>
            <a:ext cx="8507895" cy="63838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78126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/Users/brucerobertson/Desktop/Screen Shot 2017-11-19 at 18.28.44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947"/>
          <a:stretch/>
        </p:blipFill>
        <p:spPr bwMode="auto">
          <a:xfrm>
            <a:off x="111980" y="494801"/>
            <a:ext cx="6673132" cy="526989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 descr="/Users/brucerobertson/Desktop/Screen Shot 2017-11-19 at 18.29.11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476"/>
          <a:stretch/>
        </p:blipFill>
        <p:spPr bwMode="auto">
          <a:xfrm>
            <a:off x="6785112" y="176748"/>
            <a:ext cx="5234609" cy="63963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8850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l="1165" t="9767" r="1664" b="9728"/>
          <a:stretch/>
        </p:blipFill>
        <p:spPr bwMode="auto">
          <a:xfrm>
            <a:off x="1459394" y="742121"/>
            <a:ext cx="9645925" cy="54466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13195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/Users/brucerobertson/Desktop/Screen Shot 2017-11-19 at 17.50.0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948" y="225287"/>
            <a:ext cx="6771861" cy="646706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ight Arrow 2"/>
          <p:cNvSpPr/>
          <p:nvPr/>
        </p:nvSpPr>
        <p:spPr>
          <a:xfrm>
            <a:off x="2032553" y="5096290"/>
            <a:ext cx="685800" cy="3429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1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/Users/brucerobertson/Desktop/Screen Shot 2017-11-19 at 18.26.15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397"/>
          <a:stretch/>
        </p:blipFill>
        <p:spPr bwMode="auto">
          <a:xfrm>
            <a:off x="1073412" y="0"/>
            <a:ext cx="968733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15204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/Users/brucerobertson/Desktop/Screen Shot 2017-11-19 at 18.26.27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50180"/>
          <a:stretch/>
        </p:blipFill>
        <p:spPr bwMode="auto">
          <a:xfrm>
            <a:off x="172276" y="0"/>
            <a:ext cx="11860696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947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REVISION CHECK-LIST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Planner, page 49</a:t>
            </a:r>
            <a:endParaRPr lang="en-GB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938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US" dirty="0"/>
              <a:t>I am spending an </a:t>
            </a:r>
            <a:r>
              <a:rPr lang="en-US" b="1" dirty="0"/>
              <a:t>appropriate amount of time revising</a:t>
            </a:r>
            <a:r>
              <a:rPr lang="en-US" dirty="0"/>
              <a:t> each of my subjects each week (at least one hour for National 5 subjects and 2 hours for Higher and Advanced Higher subjects).</a:t>
            </a:r>
            <a:endParaRPr lang="en-GB" dirty="0"/>
          </a:p>
          <a:p>
            <a:endParaRPr lang="en-GB" dirty="0"/>
          </a:p>
          <a:p>
            <a:pPr lvl="0"/>
            <a:r>
              <a:rPr lang="en-US" dirty="0"/>
              <a:t>I have a </a:t>
            </a:r>
            <a:r>
              <a:rPr lang="en-US" b="1" dirty="0"/>
              <a:t>Revision Timetable</a:t>
            </a:r>
            <a:r>
              <a:rPr lang="en-US" dirty="0"/>
              <a:t> which I stick to each </a:t>
            </a:r>
            <a:r>
              <a:rPr lang="en-US" dirty="0" smtClean="0"/>
              <a:t>week (</a:t>
            </a:r>
            <a:r>
              <a:rPr lang="en-US" dirty="0" smtClean="0">
                <a:solidFill>
                  <a:schemeClr val="accent1"/>
                </a:solidFill>
              </a:rPr>
              <a:t>Planner, p50</a:t>
            </a:r>
            <a:r>
              <a:rPr lang="en-US" dirty="0" smtClean="0"/>
              <a:t>)</a:t>
            </a:r>
            <a:endParaRPr lang="en-GB" dirty="0"/>
          </a:p>
          <a:p>
            <a:endParaRPr lang="en-GB" dirty="0"/>
          </a:p>
          <a:p>
            <a:pPr lvl="0"/>
            <a:r>
              <a:rPr lang="en-US" dirty="0"/>
              <a:t>I am using SQA </a:t>
            </a:r>
            <a:r>
              <a:rPr lang="en-US" b="1" dirty="0"/>
              <a:t>Course Specifications</a:t>
            </a:r>
            <a:r>
              <a:rPr lang="en-US" dirty="0"/>
              <a:t> to check and self-assess my learning for each of my subjects each </a:t>
            </a:r>
            <a:r>
              <a:rPr lang="en-US" dirty="0" smtClean="0"/>
              <a:t>week (including </a:t>
            </a:r>
            <a:r>
              <a:rPr lang="en-US" b="1" dirty="0" smtClean="0"/>
              <a:t>self-quizzing</a:t>
            </a:r>
            <a:r>
              <a:rPr lang="en-US" dirty="0" smtClean="0"/>
              <a:t>).</a:t>
            </a:r>
            <a:endParaRPr lang="en-GB" dirty="0"/>
          </a:p>
          <a:p>
            <a:endParaRPr lang="en-GB" dirty="0"/>
          </a:p>
          <a:p>
            <a:pPr lvl="0"/>
            <a:r>
              <a:rPr lang="en-US" dirty="0"/>
              <a:t>I am using SQA </a:t>
            </a:r>
            <a:r>
              <a:rPr lang="en-US" b="1" dirty="0"/>
              <a:t>Specimen Papers</a:t>
            </a:r>
            <a:r>
              <a:rPr lang="en-US" dirty="0"/>
              <a:t> and </a:t>
            </a:r>
            <a:r>
              <a:rPr lang="en-US" b="1" dirty="0"/>
              <a:t>Past Papers</a:t>
            </a:r>
            <a:r>
              <a:rPr lang="en-US" dirty="0"/>
              <a:t> to practice exam-style questions each week for each of my subjects, </a:t>
            </a:r>
            <a:r>
              <a:rPr lang="en-US" b="1" dirty="0"/>
              <a:t>using Marking Instructions</a:t>
            </a:r>
            <a:r>
              <a:rPr lang="en-US" dirty="0"/>
              <a:t> to assess how I have done.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3873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US" dirty="0"/>
              <a:t>I am using the </a:t>
            </a:r>
            <a:r>
              <a:rPr lang="en-US" b="1" dirty="0"/>
              <a:t>BBC Bitesize website or app</a:t>
            </a:r>
            <a:r>
              <a:rPr lang="en-US" dirty="0"/>
              <a:t>, </a:t>
            </a:r>
            <a:r>
              <a:rPr lang="en-US" b="1" dirty="0"/>
              <a:t>Scholar </a:t>
            </a:r>
            <a:r>
              <a:rPr lang="en-US" dirty="0"/>
              <a:t>and/or</a:t>
            </a:r>
            <a:r>
              <a:rPr lang="en-US" b="1" dirty="0"/>
              <a:t> Bright Red website </a:t>
            </a:r>
            <a:r>
              <a:rPr lang="en-US" dirty="0"/>
              <a:t>on a weekly basis to </a:t>
            </a:r>
            <a:r>
              <a:rPr lang="en-US" b="1" dirty="0"/>
              <a:t>revise </a:t>
            </a:r>
            <a:r>
              <a:rPr lang="en-US" dirty="0"/>
              <a:t>each of my subjects and to </a:t>
            </a:r>
            <a:r>
              <a:rPr lang="en-US" b="1" dirty="0"/>
              <a:t>test</a:t>
            </a:r>
            <a:r>
              <a:rPr lang="en-US" dirty="0"/>
              <a:t> my knowledge.</a:t>
            </a:r>
            <a:endParaRPr lang="en-GB" dirty="0"/>
          </a:p>
          <a:p>
            <a:endParaRPr lang="en-GB" dirty="0"/>
          </a:p>
          <a:p>
            <a:pPr lvl="0"/>
            <a:r>
              <a:rPr lang="en-US" dirty="0"/>
              <a:t>When </a:t>
            </a:r>
            <a:r>
              <a:rPr lang="en-US" b="1" dirty="0"/>
              <a:t>preparing for Coursework</a:t>
            </a:r>
            <a:r>
              <a:rPr lang="en-US" dirty="0"/>
              <a:t>, I have studied the </a:t>
            </a:r>
            <a:r>
              <a:rPr lang="en-US" b="1" dirty="0"/>
              <a:t>Marking Instructions</a:t>
            </a:r>
            <a:r>
              <a:rPr lang="en-US" dirty="0"/>
              <a:t> and </a:t>
            </a:r>
            <a:r>
              <a:rPr lang="en-US" b="1" dirty="0"/>
              <a:t>Understanding Standards examples</a:t>
            </a:r>
            <a:r>
              <a:rPr lang="en-US" dirty="0"/>
              <a:t> which are available from the SQA website.</a:t>
            </a:r>
            <a:endParaRPr lang="en-GB" dirty="0"/>
          </a:p>
          <a:p>
            <a:endParaRPr lang="en-GB" dirty="0"/>
          </a:p>
          <a:p>
            <a:pPr lvl="0"/>
            <a:r>
              <a:rPr lang="en-US" dirty="0"/>
              <a:t>I know when </a:t>
            </a:r>
            <a:r>
              <a:rPr lang="en-US" b="1" dirty="0"/>
              <a:t>Study Support</a:t>
            </a:r>
            <a:r>
              <a:rPr lang="en-US" dirty="0"/>
              <a:t> is available for each of my subjects and I am attending this when I feel that I need </a:t>
            </a:r>
            <a:r>
              <a:rPr lang="en-US" dirty="0" smtClean="0"/>
              <a:t>to (</a:t>
            </a:r>
            <a:r>
              <a:rPr lang="en-US" dirty="0" smtClean="0">
                <a:solidFill>
                  <a:schemeClr val="accent1"/>
                </a:solidFill>
              </a:rPr>
              <a:t>Planner, p53</a:t>
            </a:r>
            <a:r>
              <a:rPr lang="en-US" dirty="0" smtClean="0"/>
              <a:t>).</a:t>
            </a:r>
            <a:endParaRPr lang="en-GB" dirty="0"/>
          </a:p>
          <a:p>
            <a:endParaRPr lang="en-GB" dirty="0"/>
          </a:p>
          <a:p>
            <a:pPr lvl="0"/>
            <a:r>
              <a:rPr lang="en-US" dirty="0"/>
              <a:t>I plan to attend the school’s </a:t>
            </a:r>
            <a:r>
              <a:rPr lang="en-US" b="1" dirty="0"/>
              <a:t>Study Zone</a:t>
            </a:r>
            <a:r>
              <a:rPr lang="en-US" dirty="0"/>
              <a:t> in the lead-up to Prelims and final exams.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8677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S6 only</a:t>
            </a:r>
            <a:endParaRPr lang="en-GB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86867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Uniform</a:t>
            </a:r>
          </a:p>
          <a:p>
            <a:endParaRPr lang="en-GB" dirty="0"/>
          </a:p>
          <a:p>
            <a:r>
              <a:rPr lang="en-GB" dirty="0" smtClean="0"/>
              <a:t>Common Room</a:t>
            </a:r>
          </a:p>
          <a:p>
            <a:endParaRPr lang="en-GB" dirty="0"/>
          </a:p>
          <a:p>
            <a:r>
              <a:rPr lang="en-GB" dirty="0" smtClean="0"/>
              <a:t>Supervision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93738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Uniform</a:t>
            </a:r>
            <a:endParaRPr lang="en-GB" dirty="0"/>
          </a:p>
        </p:txBody>
      </p:sp>
      <p:pic>
        <p:nvPicPr>
          <p:cNvPr id="1026" name="Picture 2" descr="Image result for craigroyston high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408" y="1822174"/>
            <a:ext cx="3043582" cy="4565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ouse Captai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2912" y="1080052"/>
            <a:ext cx="4392129" cy="1779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dunbar grammar schoo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679" y="3147392"/>
            <a:ext cx="4786593" cy="3240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31732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Uniform</a:t>
            </a:r>
          </a:p>
          <a:p>
            <a:endParaRPr lang="en-GB" dirty="0"/>
          </a:p>
          <a:p>
            <a:r>
              <a:rPr lang="en-GB" dirty="0" smtClean="0"/>
              <a:t>Common Room</a:t>
            </a:r>
          </a:p>
          <a:p>
            <a:endParaRPr lang="en-GB" dirty="0"/>
          </a:p>
          <a:p>
            <a:r>
              <a:rPr lang="en-GB" dirty="0" smtClean="0"/>
              <a:t>Supervision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32397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4093</TotalTime>
  <Words>320</Words>
  <Application>Microsoft Office PowerPoint</Application>
  <PresentationFormat>Custom</PresentationFormat>
  <Paragraphs>61</Paragraphs>
  <Slides>25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Getting The Best Results You can</vt:lpstr>
      <vt:lpstr>General</vt:lpstr>
      <vt:lpstr>Page 9</vt:lpstr>
      <vt:lpstr>Page 11-12</vt:lpstr>
      <vt:lpstr>Page 14-41</vt:lpstr>
      <vt:lpstr>Page 53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REVISION CHECK-LIST</vt:lpstr>
      <vt:lpstr>PowerPoint Presentation</vt:lpstr>
      <vt:lpstr>PowerPoint Presentation</vt:lpstr>
      <vt:lpstr>S6 only</vt:lpstr>
      <vt:lpstr>PowerPoint Presentation</vt:lpstr>
      <vt:lpstr>Uniform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Collaborative leadership</dc:title>
  <dc:creator>Mr Robertson</dc:creator>
  <cp:lastModifiedBy>Bruce Robertson</cp:lastModifiedBy>
  <cp:revision>111</cp:revision>
  <cp:lastPrinted>2018-09-03T13:10:43Z</cp:lastPrinted>
  <dcterms:created xsi:type="dcterms:W3CDTF">2018-04-13T14:14:55Z</dcterms:created>
  <dcterms:modified xsi:type="dcterms:W3CDTF">2018-09-27T13:51:58Z</dcterms:modified>
</cp:coreProperties>
</file>