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8/27/2020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Tv2BVN_WTk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Key Health and Safety Measures – 28</a:t>
            </a:r>
            <a:r>
              <a:rPr lang="en-GB" baseline="30000" dirty="0" smtClean="0"/>
              <a:t>th</a:t>
            </a:r>
            <a:r>
              <a:rPr lang="en-GB" dirty="0" smtClean="0"/>
              <a:t> August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7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changes are we going to see from Monday?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1" y="2222287"/>
            <a:ext cx="10848151" cy="4244614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rgbClr val="FFFF00"/>
                </a:solidFill>
              </a:rPr>
              <a:t>In corridors and social areas </a:t>
            </a:r>
            <a:r>
              <a:rPr lang="en-GB" sz="4400" dirty="0"/>
              <a:t>– using face masks</a:t>
            </a:r>
          </a:p>
          <a:p>
            <a:r>
              <a:rPr lang="en-GB" sz="4400" b="1" dirty="0" smtClean="0">
                <a:solidFill>
                  <a:srgbClr val="FFFF00"/>
                </a:solidFill>
              </a:rPr>
              <a:t>In the canteen </a:t>
            </a:r>
            <a:r>
              <a:rPr lang="en-GB" sz="4400" dirty="0" smtClean="0"/>
              <a:t>– how to get your food</a:t>
            </a:r>
          </a:p>
          <a:p>
            <a:r>
              <a:rPr lang="en-GB" sz="4400" b="1" dirty="0" smtClean="0">
                <a:solidFill>
                  <a:srgbClr val="FFFF00"/>
                </a:solidFill>
              </a:rPr>
              <a:t>At lunchtimes </a:t>
            </a:r>
            <a:r>
              <a:rPr lang="en-GB" sz="4400" dirty="0" smtClean="0"/>
              <a:t>– being outside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01394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Advice about wearing facemasks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Applies in corridors, social areas, toilets, canteen, study areas, library.</a:t>
            </a:r>
          </a:p>
          <a:p>
            <a:r>
              <a:rPr lang="en-GB" sz="2800" b="1" dirty="0">
                <a:solidFill>
                  <a:srgbClr val="FFFF00"/>
                </a:solidFill>
              </a:rPr>
              <a:t>You can choose to wear a facemask in class if you wish. </a:t>
            </a:r>
          </a:p>
          <a:p>
            <a:r>
              <a:rPr lang="en-GB" sz="2800" b="1" dirty="0" smtClean="0">
                <a:solidFill>
                  <a:srgbClr val="FFFF00"/>
                </a:solidFill>
              </a:rPr>
              <a:t>Applies to </a:t>
            </a:r>
            <a:r>
              <a:rPr lang="en-GB" sz="2800" b="1" u="sng" dirty="0" smtClean="0">
                <a:solidFill>
                  <a:srgbClr val="FFFF00"/>
                </a:solidFill>
              </a:rPr>
              <a:t>everybody</a:t>
            </a:r>
            <a:r>
              <a:rPr lang="en-GB" sz="2800" b="1" dirty="0" smtClean="0">
                <a:solidFill>
                  <a:srgbClr val="FFFF00"/>
                </a:solidFill>
              </a:rPr>
              <a:t> </a:t>
            </a:r>
            <a:r>
              <a:rPr lang="en-GB" sz="2800" dirty="0" smtClean="0">
                <a:solidFill>
                  <a:srgbClr val="FFFF00"/>
                </a:solidFill>
              </a:rPr>
              <a:t>in school, young people and adults.</a:t>
            </a:r>
          </a:p>
          <a:p>
            <a:r>
              <a:rPr lang="en-GB" sz="2800" b="1" dirty="0" smtClean="0">
                <a:solidFill>
                  <a:srgbClr val="FFFF00"/>
                </a:solidFill>
              </a:rPr>
              <a:t>Applies on all school buses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7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519" y="254005"/>
            <a:ext cx="10571998" cy="678408"/>
          </a:xfrm>
        </p:spPr>
        <p:txBody>
          <a:bodyPr/>
          <a:lstStyle/>
          <a:p>
            <a:r>
              <a:rPr lang="en-GB" dirty="0" smtClean="0"/>
              <a:t>Guidance on how to wear a mask</a:t>
            </a:r>
            <a:endParaRPr lang="en-GB" dirty="0"/>
          </a:p>
        </p:txBody>
      </p:sp>
      <p:pic>
        <p:nvPicPr>
          <p:cNvPr id="4" name="9Tv2BVN_WTk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932413"/>
            <a:ext cx="12163403" cy="68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home you need to be ready to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Have a good supply of masks for use in school</a:t>
            </a:r>
            <a:r>
              <a:rPr lang="en-GB" sz="28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GB" sz="2800" b="1" dirty="0" smtClean="0">
                <a:solidFill>
                  <a:srgbClr val="FFFF00"/>
                </a:solidFill>
              </a:rPr>
              <a:t>Have a good supply of sealable plastic bags for </a:t>
            </a:r>
            <a:r>
              <a:rPr lang="en-GB" sz="2800" b="1" smtClean="0">
                <a:solidFill>
                  <a:srgbClr val="FFFF00"/>
                </a:solidFill>
              </a:rPr>
              <a:t>putting your mask in</a:t>
            </a:r>
            <a:endParaRPr lang="en-GB" sz="2800" b="1" dirty="0">
              <a:solidFill>
                <a:srgbClr val="FFFF00"/>
              </a:solidFill>
            </a:endParaRPr>
          </a:p>
          <a:p>
            <a:r>
              <a:rPr lang="en-GB" sz="2800" b="1" dirty="0">
                <a:solidFill>
                  <a:srgbClr val="FFFF00"/>
                </a:solidFill>
              </a:rPr>
              <a:t>Wash masks regularly </a:t>
            </a:r>
            <a:r>
              <a:rPr lang="en-GB" sz="2800" dirty="0"/>
              <a:t>– washing in water over 60 degrees, or boiling water</a:t>
            </a:r>
          </a:p>
          <a:p>
            <a:r>
              <a:rPr lang="en-GB" sz="2800" b="1" dirty="0">
                <a:solidFill>
                  <a:srgbClr val="FFFF00"/>
                </a:solidFill>
              </a:rPr>
              <a:t>Ensure disposable masks are put in a bin safely and hygienically</a:t>
            </a:r>
            <a:endParaRPr lang="en-GB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93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do not need to wear a mask in these circumstances: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86" y="2180234"/>
            <a:ext cx="11938714" cy="4410333"/>
          </a:xfrm>
        </p:spPr>
        <p:txBody>
          <a:bodyPr>
            <a:noAutofit/>
          </a:bodyPr>
          <a:lstStyle/>
          <a:p>
            <a:endParaRPr lang="en-GB" sz="2000" b="1" dirty="0" smtClean="0"/>
          </a:p>
          <a:p>
            <a:r>
              <a:rPr lang="en-GB" sz="2000" b="1" dirty="0" smtClean="0"/>
              <a:t>You </a:t>
            </a:r>
            <a:r>
              <a:rPr lang="en-GB" sz="2000" b="1" dirty="0"/>
              <a:t>have a </a:t>
            </a:r>
            <a:r>
              <a:rPr lang="en-GB" sz="2000" b="1" dirty="0">
                <a:solidFill>
                  <a:srgbClr val="FFFF00"/>
                </a:solidFill>
              </a:rPr>
              <a:t>health condition or you are disabled</a:t>
            </a:r>
            <a:r>
              <a:rPr lang="en-GB" sz="2000" b="1" dirty="0"/>
              <a:t>, including hidden disabilities, for example, autism, dementia or a learning disability, </a:t>
            </a:r>
            <a:r>
              <a:rPr lang="en-GB" sz="2000" b="1" dirty="0" smtClean="0"/>
              <a:t>and this means you cannot war a mask safely.</a:t>
            </a:r>
            <a:endParaRPr lang="en-GB" sz="2000" b="1" dirty="0"/>
          </a:p>
          <a:p>
            <a:r>
              <a:rPr lang="en-GB" sz="2000" b="1" dirty="0" smtClean="0"/>
              <a:t>If you have </a:t>
            </a:r>
            <a:r>
              <a:rPr lang="en-GB" sz="2000" b="1" dirty="0" smtClean="0">
                <a:solidFill>
                  <a:srgbClr val="FFFF00"/>
                </a:solidFill>
              </a:rPr>
              <a:t>breathing </a:t>
            </a:r>
            <a:r>
              <a:rPr lang="en-GB" sz="2000" b="1" dirty="0">
                <a:solidFill>
                  <a:srgbClr val="FFFF00"/>
                </a:solidFill>
              </a:rPr>
              <a:t>difficulties </a:t>
            </a:r>
            <a:endParaRPr lang="en-GB" sz="2000" b="1" dirty="0" smtClean="0">
              <a:solidFill>
                <a:srgbClr val="FFFF00"/>
              </a:solidFill>
            </a:endParaRPr>
          </a:p>
          <a:p>
            <a:r>
              <a:rPr lang="en-GB" sz="2000" b="1" dirty="0" smtClean="0"/>
              <a:t>If you need urgent medical </a:t>
            </a:r>
            <a:r>
              <a:rPr lang="en-GB" sz="2000" b="1" dirty="0"/>
              <a:t>assistance</a:t>
            </a:r>
          </a:p>
          <a:p>
            <a:r>
              <a:rPr lang="en-GB" sz="2000" b="1" dirty="0" smtClean="0"/>
              <a:t>you </a:t>
            </a:r>
            <a:r>
              <a:rPr lang="en-GB" sz="2000" b="1" dirty="0"/>
              <a:t>need to eat or </a:t>
            </a:r>
            <a:r>
              <a:rPr lang="en-GB" sz="2000" b="1" dirty="0" smtClean="0"/>
              <a:t>drink (although you must put in on straight afterwards)</a:t>
            </a:r>
            <a:endParaRPr lang="en-GB" sz="2000" b="1" dirty="0"/>
          </a:p>
          <a:p>
            <a:r>
              <a:rPr lang="en-GB" sz="2000" b="1" dirty="0"/>
              <a:t>you are taking medication</a:t>
            </a:r>
          </a:p>
          <a:p>
            <a:r>
              <a:rPr lang="en-GB" sz="2000" b="1" dirty="0"/>
              <a:t>When you are in a classroom, or the library for a lesson.</a:t>
            </a:r>
          </a:p>
          <a:p>
            <a:r>
              <a:rPr lang="en-GB" sz="2000" b="1" dirty="0" smtClean="0"/>
              <a:t>you </a:t>
            </a:r>
            <a:r>
              <a:rPr lang="en-GB" sz="2000" b="1" dirty="0"/>
              <a:t>are communicating with someone else who relies on lip reading and facial expressions to </a:t>
            </a:r>
            <a:r>
              <a:rPr lang="en-GB" sz="2000" b="1" dirty="0" smtClean="0"/>
              <a:t>communicate</a:t>
            </a:r>
          </a:p>
          <a:p>
            <a:endParaRPr lang="en-GB" sz="2000" b="1" dirty="0"/>
          </a:p>
          <a:p>
            <a:pPr marL="0" indent="0">
              <a:buNone/>
            </a:pPr>
            <a:r>
              <a:rPr lang="en-GB" sz="2000" b="1" dirty="0" smtClean="0"/>
              <a:t>If you fit into </a:t>
            </a:r>
            <a:r>
              <a:rPr lang="en-GB" sz="2000" b="1" dirty="0" smtClean="0">
                <a:solidFill>
                  <a:srgbClr val="FFFF00"/>
                </a:solidFill>
              </a:rPr>
              <a:t>these categories </a:t>
            </a:r>
            <a:r>
              <a:rPr lang="en-GB" sz="2000" b="1" dirty="0" smtClean="0"/>
              <a:t>please speak to your registration teacher at the end of this session. We can then work out what to do on Monday morning.</a:t>
            </a:r>
            <a:endParaRPr lang="en-GB" sz="2000" b="1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5588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important points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02591"/>
            <a:ext cx="10554574" cy="3636511"/>
          </a:xfrm>
        </p:spPr>
        <p:txBody>
          <a:bodyPr>
            <a:normAutofit fontScale="92500"/>
          </a:bodyPr>
          <a:lstStyle/>
          <a:p>
            <a:r>
              <a:rPr lang="en-GB" sz="3600" b="1" dirty="0" smtClean="0"/>
              <a:t>If you forget, or you mask breaks, you may use one of the school spare masks for that day only.</a:t>
            </a:r>
          </a:p>
          <a:p>
            <a:r>
              <a:rPr lang="en-GB" sz="3600" b="1" dirty="0" smtClean="0"/>
              <a:t>Please do not wear a mask that is in any way offensive.</a:t>
            </a:r>
          </a:p>
          <a:p>
            <a:r>
              <a:rPr lang="en-GB" sz="3600" b="1" dirty="0" smtClean="0"/>
              <a:t>Please have your mask on </a:t>
            </a:r>
            <a:r>
              <a:rPr lang="en-GB" sz="3600" b="1" u="sng" dirty="0" smtClean="0"/>
              <a:t>before</a:t>
            </a:r>
            <a:r>
              <a:rPr lang="en-GB" sz="3600" b="1" dirty="0" smtClean="0"/>
              <a:t> you step into school.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9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Canteen Arrangements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582896"/>
            <a:ext cx="10554574" cy="3636511"/>
          </a:xfrm>
        </p:spPr>
        <p:txBody>
          <a:bodyPr>
            <a:noAutofit/>
          </a:bodyPr>
          <a:lstStyle/>
          <a:p>
            <a:r>
              <a:rPr lang="en-GB" sz="2400" b="1" dirty="0" smtClean="0"/>
              <a:t>Grab and go is a great option for everyone – for </a:t>
            </a:r>
            <a:r>
              <a:rPr lang="en-GB" sz="2400" b="1" dirty="0" smtClean="0">
                <a:solidFill>
                  <a:srgbClr val="FFFF00"/>
                </a:solidFill>
              </a:rPr>
              <a:t>S1</a:t>
            </a:r>
            <a:r>
              <a:rPr lang="en-GB" sz="2400" b="1" dirty="0" smtClean="0"/>
              <a:t> and </a:t>
            </a:r>
            <a:r>
              <a:rPr lang="en-GB" sz="2400" b="1" dirty="0" smtClean="0">
                <a:solidFill>
                  <a:srgbClr val="FFFF00"/>
                </a:solidFill>
              </a:rPr>
              <a:t>S6</a:t>
            </a:r>
            <a:r>
              <a:rPr lang="en-GB" sz="2400" b="1" dirty="0" smtClean="0"/>
              <a:t>, this is the </a:t>
            </a:r>
            <a:r>
              <a:rPr lang="en-GB" sz="2400" b="1" u="sng" dirty="0" smtClean="0"/>
              <a:t>only way </a:t>
            </a:r>
            <a:r>
              <a:rPr lang="en-GB" sz="2400" b="1" dirty="0" smtClean="0"/>
              <a:t>to ensure you can have hot food. Complete the bag before school, or at break and place in the tray in your area. </a:t>
            </a:r>
            <a:r>
              <a:rPr lang="en-GB" sz="2400" b="1" dirty="0" smtClean="0">
                <a:solidFill>
                  <a:srgbClr val="FFFF00"/>
                </a:solidFill>
              </a:rPr>
              <a:t>Bags will not be completed in registration.</a:t>
            </a:r>
          </a:p>
          <a:p>
            <a:r>
              <a:rPr lang="en-GB" sz="2400" b="1" dirty="0" smtClean="0"/>
              <a:t>You must </a:t>
            </a:r>
            <a:r>
              <a:rPr lang="en-GB" sz="2400" b="1" dirty="0" smtClean="0">
                <a:solidFill>
                  <a:srgbClr val="FFFF00"/>
                </a:solidFill>
              </a:rPr>
              <a:t>queue in the designated queue </a:t>
            </a:r>
            <a:r>
              <a:rPr lang="en-GB" sz="2400" b="1" dirty="0" smtClean="0"/>
              <a:t>for your year – </a:t>
            </a:r>
            <a:r>
              <a:rPr lang="en-GB" sz="2400" b="1" u="sng" dirty="0" smtClean="0">
                <a:solidFill>
                  <a:srgbClr val="FFFF00"/>
                </a:solidFill>
              </a:rPr>
              <a:t>do not </a:t>
            </a:r>
            <a:r>
              <a:rPr lang="en-GB" sz="2400" b="1" dirty="0" smtClean="0">
                <a:solidFill>
                  <a:srgbClr val="FFFF00"/>
                </a:solidFill>
              </a:rPr>
              <a:t>mix </a:t>
            </a:r>
            <a:r>
              <a:rPr lang="en-GB" sz="2400" b="1" dirty="0" smtClean="0"/>
              <a:t>years. You must </a:t>
            </a:r>
            <a:r>
              <a:rPr lang="en-GB" sz="2400" b="1" dirty="0" smtClean="0">
                <a:solidFill>
                  <a:srgbClr val="FFFF00"/>
                </a:solidFill>
              </a:rPr>
              <a:t>wear a mask </a:t>
            </a:r>
            <a:r>
              <a:rPr lang="en-GB" sz="2400" b="1" dirty="0" smtClean="0"/>
              <a:t>when queuing.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Go outside</a:t>
            </a:r>
            <a:r>
              <a:rPr lang="en-GB" sz="2400" b="1" dirty="0" smtClean="0"/>
              <a:t>, disposing of your food wrappers and waste in the bins.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If you stay inside</a:t>
            </a:r>
            <a:r>
              <a:rPr lang="en-GB" sz="2400" b="1" dirty="0" smtClean="0"/>
              <a:t>, stay distant, remove your mask only to eat, and go outside straight afterwards.</a:t>
            </a:r>
          </a:p>
          <a:p>
            <a:r>
              <a:rPr lang="en-GB" sz="2400" b="1" dirty="0" smtClean="0"/>
              <a:t>We will open up the hall for S3 if a very wet lunchtime.</a:t>
            </a:r>
          </a:p>
        </p:txBody>
      </p:sp>
    </p:spTree>
    <p:extLst>
      <p:ext uri="{BB962C8B-B14F-4D97-AF65-F5344CB8AC3E}">
        <p14:creationId xmlns:p14="http://schemas.microsoft.com/office/powerpoint/2010/main" val="3386252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to the school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707880" cy="3636511"/>
          </a:xfrm>
        </p:spPr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FFFF00"/>
                </a:solidFill>
              </a:rPr>
              <a:t>Break for S1-3 will be after period 2, at 10:30am  </a:t>
            </a:r>
          </a:p>
          <a:p>
            <a:r>
              <a:rPr lang="en-GB" sz="3200" dirty="0"/>
              <a:t>T</a:t>
            </a:r>
            <a:r>
              <a:rPr lang="en-GB" sz="3200" dirty="0" smtClean="0"/>
              <a:t>his means no more split classes in period 2 for S1-3.</a:t>
            </a:r>
          </a:p>
          <a:p>
            <a:r>
              <a:rPr lang="en-GB" sz="3200" b="1" dirty="0" smtClean="0">
                <a:solidFill>
                  <a:srgbClr val="FFFF00"/>
                </a:solidFill>
              </a:rPr>
              <a:t>Break for S4-6 will be after period 3, at 11:20am</a:t>
            </a:r>
            <a:endParaRPr lang="en-GB" dirty="0"/>
          </a:p>
          <a:p>
            <a:r>
              <a:rPr lang="en-GB" sz="3200" dirty="0" smtClean="0"/>
              <a:t>This means cleaning can take place between the two break periods.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066898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117</TotalTime>
  <Words>525</Words>
  <Application>Microsoft Office PowerPoint</Application>
  <PresentationFormat>Widescreen</PresentationFormat>
  <Paragraphs>42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Century Gothic</vt:lpstr>
      <vt:lpstr>Wingdings 2</vt:lpstr>
      <vt:lpstr>Quotable</vt:lpstr>
      <vt:lpstr>Key Health and Safety Measures – 28th August 2020</vt:lpstr>
      <vt:lpstr>What changes are we going to see from Monday?</vt:lpstr>
      <vt:lpstr>Advice about wearing facemasks</vt:lpstr>
      <vt:lpstr>Guidance on how to wear a mask</vt:lpstr>
      <vt:lpstr>At home you need to be ready to</vt:lpstr>
      <vt:lpstr>You do not need to wear a mask in these circumstances:</vt:lpstr>
      <vt:lpstr>Other important points</vt:lpstr>
      <vt:lpstr>Canteen Arrangements</vt:lpstr>
      <vt:lpstr>Change to the school day</vt:lpstr>
    </vt:vector>
  </TitlesOfParts>
  <Company>Scottish Borders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Health and Safety Measures – 28th August 2020</dc:title>
  <dc:creator>Chapman, Robin</dc:creator>
  <cp:lastModifiedBy>Chapman, Robin</cp:lastModifiedBy>
  <cp:revision>5</cp:revision>
  <dcterms:created xsi:type="dcterms:W3CDTF">2020-08-27T11:19:03Z</dcterms:created>
  <dcterms:modified xsi:type="dcterms:W3CDTF">2020-08-27T13:16:27Z</dcterms:modified>
</cp:coreProperties>
</file>