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7"/>
  </p:notesMasterIdLst>
  <p:sldIdLst>
    <p:sldId id="256" r:id="rId2"/>
    <p:sldId id="858" r:id="rId3"/>
    <p:sldId id="857" r:id="rId4"/>
    <p:sldId id="821" r:id="rId5"/>
    <p:sldId id="823" r:id="rId6"/>
    <p:sldId id="825" r:id="rId7"/>
    <p:sldId id="824" r:id="rId8"/>
    <p:sldId id="828" r:id="rId9"/>
    <p:sldId id="826" r:id="rId10"/>
    <p:sldId id="827" r:id="rId11"/>
    <p:sldId id="829" r:id="rId12"/>
    <p:sldId id="864" r:id="rId13"/>
    <p:sldId id="860" r:id="rId14"/>
    <p:sldId id="863" r:id="rId15"/>
    <p:sldId id="862" r:id="rId16"/>
    <p:sldId id="861" r:id="rId17"/>
    <p:sldId id="818" r:id="rId18"/>
    <p:sldId id="830" r:id="rId19"/>
    <p:sldId id="831" r:id="rId20"/>
    <p:sldId id="855" r:id="rId21"/>
    <p:sldId id="856" r:id="rId22"/>
    <p:sldId id="819" r:id="rId23"/>
    <p:sldId id="820" r:id="rId24"/>
    <p:sldId id="851" r:id="rId25"/>
    <p:sldId id="849" r:id="rId26"/>
    <p:sldId id="850" r:id="rId27"/>
    <p:sldId id="848" r:id="rId28"/>
    <p:sldId id="846" r:id="rId29"/>
    <p:sldId id="847" r:id="rId30"/>
    <p:sldId id="836" r:id="rId31"/>
    <p:sldId id="837" r:id="rId32"/>
    <p:sldId id="832" r:id="rId33"/>
    <p:sldId id="833" r:id="rId34"/>
    <p:sldId id="852" r:id="rId35"/>
    <p:sldId id="834" r:id="rId36"/>
    <p:sldId id="839" r:id="rId37"/>
    <p:sldId id="844" r:id="rId38"/>
    <p:sldId id="817" r:id="rId39"/>
    <p:sldId id="854" r:id="rId40"/>
    <p:sldId id="835" r:id="rId41"/>
    <p:sldId id="841" r:id="rId42"/>
    <p:sldId id="811" r:id="rId43"/>
    <p:sldId id="840" r:id="rId44"/>
    <p:sldId id="842" r:id="rId45"/>
    <p:sldId id="843"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CC00CC"/>
    <a:srgbClr val="FF99FF"/>
    <a:srgbClr val="FF9900"/>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8360"/>
    <p:restoredTop sz="86536" autoAdjust="0"/>
  </p:normalViewPr>
  <p:slideViewPr>
    <p:cSldViewPr snapToGrid="0" snapToObjects="1">
      <p:cViewPr varScale="1">
        <p:scale>
          <a:sx n="59" d="100"/>
          <a:sy n="59" d="100"/>
        </p:scale>
        <p:origin x="-546" y="-90"/>
      </p:cViewPr>
      <p:guideLst>
        <p:guide orient="horz" pos="2160"/>
        <p:guide pos="3840"/>
      </p:guideLst>
    </p:cSldViewPr>
  </p:slideViewPr>
  <p:outlineViewPr>
    <p:cViewPr>
      <p:scale>
        <a:sx n="33" d="100"/>
        <a:sy n="33" d="100"/>
      </p:scale>
      <p:origin x="0" y="-376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F087A4-70D4-C048-B5FF-D790F2AE10A9}" type="datetimeFigureOut">
              <a:rPr lang="en-US" smtClean="0"/>
              <a:t>2/14/2019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0DF7F2-AED6-6640-B323-9486A70B18F3}" type="slidenum">
              <a:rPr lang="en-US" smtClean="0"/>
              <a:t>‹#›</a:t>
            </a:fld>
            <a:endParaRPr lang="en-US"/>
          </a:p>
        </p:txBody>
      </p:sp>
    </p:spTree>
    <p:extLst>
      <p:ext uri="{BB962C8B-B14F-4D97-AF65-F5344CB8AC3E}">
        <p14:creationId xmlns:p14="http://schemas.microsoft.com/office/powerpoint/2010/main" val="11905481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0DF7F2-AED6-6640-B323-9486A70B18F3}" type="slidenum">
              <a:rPr lang="en-US" smtClean="0"/>
              <a:t>22</a:t>
            </a:fld>
            <a:endParaRPr lang="en-US"/>
          </a:p>
        </p:txBody>
      </p:sp>
    </p:spTree>
    <p:extLst>
      <p:ext uri="{BB962C8B-B14F-4D97-AF65-F5344CB8AC3E}">
        <p14:creationId xmlns:p14="http://schemas.microsoft.com/office/powerpoint/2010/main" val="3792207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0DF7F2-AED6-6640-B323-9486A70B18F3}" type="slidenum">
              <a:rPr lang="en-US" smtClean="0"/>
              <a:t>23</a:t>
            </a:fld>
            <a:endParaRPr lang="en-US"/>
          </a:p>
        </p:txBody>
      </p:sp>
    </p:spTree>
    <p:extLst>
      <p:ext uri="{BB962C8B-B14F-4D97-AF65-F5344CB8AC3E}">
        <p14:creationId xmlns:p14="http://schemas.microsoft.com/office/powerpoint/2010/main" val="3792207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0DF7F2-AED6-6640-B323-9486A70B18F3}" type="slidenum">
              <a:rPr lang="en-US" smtClean="0"/>
              <a:t>27</a:t>
            </a:fld>
            <a:endParaRPr lang="en-US"/>
          </a:p>
        </p:txBody>
      </p:sp>
    </p:spTree>
    <p:extLst>
      <p:ext uri="{BB962C8B-B14F-4D97-AF65-F5344CB8AC3E}">
        <p14:creationId xmlns:p14="http://schemas.microsoft.com/office/powerpoint/2010/main" val="37922073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0DF7F2-AED6-6640-B323-9486A70B18F3}" type="slidenum">
              <a:rPr lang="en-US" smtClean="0"/>
              <a:t>32</a:t>
            </a:fld>
            <a:endParaRPr lang="en-US"/>
          </a:p>
        </p:txBody>
      </p:sp>
    </p:spTree>
    <p:extLst>
      <p:ext uri="{BB962C8B-B14F-4D97-AF65-F5344CB8AC3E}">
        <p14:creationId xmlns:p14="http://schemas.microsoft.com/office/powerpoint/2010/main" val="37922073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0DF7F2-AED6-6640-B323-9486A70B18F3}"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37922073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E0DF7F2-AED6-6640-B323-9486A70B18F3}"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792207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0957AEB-1632-9B47-8006-CF636A99C7CD}"/>
              </a:ext>
            </a:extLst>
          </p:cNvPr>
          <p:cNvSpPr>
            <a:spLocks noGrp="1"/>
          </p:cNvSpPr>
          <p:nvPr>
            <p:ph type="ctrTitle"/>
          </p:nvPr>
        </p:nvSpPr>
        <p:spPr>
          <a:xfrm>
            <a:off x="1524000" y="1122363"/>
            <a:ext cx="9144000" cy="2387600"/>
          </a:xfrm>
        </p:spPr>
        <p:txBody>
          <a:bodyPr anchor="b"/>
          <a:lstStyle>
            <a:lvl1pPr algn="ctr">
              <a:defRPr sz="6000" b="1">
                <a:solidFill>
                  <a:srgbClr val="0070C0"/>
                </a:solidFill>
                <a:latin typeface="Trebuchet MS" panose="020B0703020202090204" pitchFamily="34" charset="0"/>
              </a:defRPr>
            </a:lvl1pPr>
          </a:lstStyle>
          <a:p>
            <a:r>
              <a:rPr lang="en-US"/>
              <a:t>Click to edit Master title style</a:t>
            </a:r>
          </a:p>
        </p:txBody>
      </p:sp>
      <p:sp>
        <p:nvSpPr>
          <p:cNvPr id="3" name="Subtitle 2">
            <a:extLst>
              <a:ext uri="{FF2B5EF4-FFF2-40B4-BE49-F238E27FC236}">
                <a16:creationId xmlns="" xmlns:a16="http://schemas.microsoft.com/office/drawing/2014/main" id="{F096213E-53A6-DC4A-BC93-F8F4F0C8F571}"/>
              </a:ext>
            </a:extLst>
          </p:cNvPr>
          <p:cNvSpPr>
            <a:spLocks noGrp="1"/>
          </p:cNvSpPr>
          <p:nvPr>
            <p:ph type="subTitle" idx="1"/>
          </p:nvPr>
        </p:nvSpPr>
        <p:spPr>
          <a:xfrm>
            <a:off x="1524000" y="3602038"/>
            <a:ext cx="9144000" cy="1655762"/>
          </a:xfrm>
        </p:spPr>
        <p:txBody>
          <a:bodyPr/>
          <a:lstStyle>
            <a:lvl1pPr marL="0" indent="0" algn="ctr">
              <a:buNone/>
              <a:defRPr sz="2400">
                <a:latin typeface="Trebuchet MS" panose="020B070302020209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B281974C-5322-3B4B-8154-A96ECE49EF96}"/>
              </a:ext>
            </a:extLst>
          </p:cNvPr>
          <p:cNvSpPr>
            <a:spLocks noGrp="1"/>
          </p:cNvSpPr>
          <p:nvPr>
            <p:ph type="dt" sz="half" idx="10"/>
          </p:nvPr>
        </p:nvSpPr>
        <p:spPr/>
        <p:txBody>
          <a:bodyPr/>
          <a:lstStyle>
            <a:lvl1pPr>
              <a:defRPr>
                <a:latin typeface="Trebuchet MS" panose="020B0703020202090204" pitchFamily="34" charset="0"/>
              </a:defRPr>
            </a:lvl1pPr>
          </a:lstStyle>
          <a:p>
            <a:fld id="{92222B57-0EAB-204F-9ED8-C72FF5686F9E}" type="datetimeFigureOut">
              <a:rPr lang="en-US" smtClean="0"/>
              <a:pPr/>
              <a:t>2/14/2019</a:t>
            </a:fld>
            <a:endParaRPr lang="en-US"/>
          </a:p>
        </p:txBody>
      </p:sp>
      <p:sp>
        <p:nvSpPr>
          <p:cNvPr id="5" name="Footer Placeholder 4">
            <a:extLst>
              <a:ext uri="{FF2B5EF4-FFF2-40B4-BE49-F238E27FC236}">
                <a16:creationId xmlns="" xmlns:a16="http://schemas.microsoft.com/office/drawing/2014/main" id="{C1698898-6630-2C4B-BFA5-317DD6434A2D}"/>
              </a:ext>
            </a:extLst>
          </p:cNvPr>
          <p:cNvSpPr>
            <a:spLocks noGrp="1"/>
          </p:cNvSpPr>
          <p:nvPr>
            <p:ph type="ftr" sz="quarter" idx="11"/>
          </p:nvPr>
        </p:nvSpPr>
        <p:spPr/>
        <p:txBody>
          <a:bodyPr/>
          <a:lstStyle>
            <a:lvl1pPr>
              <a:defRPr>
                <a:latin typeface="Trebuchet MS" panose="020B0703020202090204" pitchFamily="34" charset="0"/>
              </a:defRPr>
            </a:lvl1pPr>
          </a:lstStyle>
          <a:p>
            <a:endParaRPr lang="en-US"/>
          </a:p>
        </p:txBody>
      </p:sp>
      <p:sp>
        <p:nvSpPr>
          <p:cNvPr id="6" name="Slide Number Placeholder 5">
            <a:extLst>
              <a:ext uri="{FF2B5EF4-FFF2-40B4-BE49-F238E27FC236}">
                <a16:creationId xmlns="" xmlns:a16="http://schemas.microsoft.com/office/drawing/2014/main" id="{26A2AA8C-C600-B54A-B506-749906E7CA66}"/>
              </a:ext>
            </a:extLst>
          </p:cNvPr>
          <p:cNvSpPr>
            <a:spLocks noGrp="1"/>
          </p:cNvSpPr>
          <p:nvPr>
            <p:ph type="sldNum" sz="quarter" idx="12"/>
          </p:nvPr>
        </p:nvSpPr>
        <p:spPr/>
        <p:txBody>
          <a:bodyPr/>
          <a:lstStyle>
            <a:lvl1pPr>
              <a:defRPr>
                <a:latin typeface="Trebuchet MS" panose="020B0703020202090204" pitchFamily="34" charset="0"/>
              </a:defRPr>
            </a:lvl1pPr>
          </a:lstStyle>
          <a:p>
            <a:fld id="{AC573AE6-EFD5-C947-B157-950CC31B1A93}" type="slidenum">
              <a:rPr lang="en-US" smtClean="0"/>
              <a:pPr/>
              <a:t>‹#›</a:t>
            </a:fld>
            <a:endParaRPr lang="en-US"/>
          </a:p>
        </p:txBody>
      </p:sp>
    </p:spTree>
    <p:extLst>
      <p:ext uri="{BB962C8B-B14F-4D97-AF65-F5344CB8AC3E}">
        <p14:creationId xmlns:p14="http://schemas.microsoft.com/office/powerpoint/2010/main" val="3023564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C856AE4-020D-184D-90BB-F4AFC0EC0CDD}"/>
              </a:ext>
            </a:extLst>
          </p:cNvPr>
          <p:cNvSpPr>
            <a:spLocks noGrp="1"/>
          </p:cNvSpPr>
          <p:nvPr>
            <p:ph type="title"/>
          </p:nvPr>
        </p:nvSpPr>
        <p:spPr>
          <a:xfrm>
            <a:off x="838200" y="245857"/>
            <a:ext cx="10515600" cy="1325563"/>
          </a:xfrm>
        </p:spPr>
        <p:txBody>
          <a:bodyPr/>
          <a:lstStyle>
            <a:lvl1pPr>
              <a:defRPr b="1">
                <a:solidFill>
                  <a:srgbClr val="0070C0"/>
                </a:solidFill>
                <a:latin typeface="Trebuchet MS" panose="020B0703020202090204" pitchFamily="34" charset="0"/>
              </a:defRPr>
            </a:lvl1pPr>
          </a:lstStyle>
          <a:p>
            <a:r>
              <a:rPr lang="en-US"/>
              <a:t>Click to edit Master title style</a:t>
            </a:r>
          </a:p>
        </p:txBody>
      </p:sp>
      <p:sp>
        <p:nvSpPr>
          <p:cNvPr id="3" name="Content Placeholder 2">
            <a:extLst>
              <a:ext uri="{FF2B5EF4-FFF2-40B4-BE49-F238E27FC236}">
                <a16:creationId xmlns="" xmlns:a16="http://schemas.microsoft.com/office/drawing/2014/main" id="{8417449C-5030-A94F-B6D3-5621082147F0}"/>
              </a:ext>
            </a:extLst>
          </p:cNvPr>
          <p:cNvSpPr>
            <a:spLocks noGrp="1"/>
          </p:cNvSpPr>
          <p:nvPr>
            <p:ph idx="1"/>
          </p:nvPr>
        </p:nvSpPr>
        <p:spPr/>
        <p:txBody>
          <a:bodyPr/>
          <a:lstStyle>
            <a:lvl1pPr>
              <a:defRPr>
                <a:latin typeface="Trebuchet MS" panose="020B0703020202090204" pitchFamily="34" charset="0"/>
              </a:defRPr>
            </a:lvl1pPr>
            <a:lvl2pPr>
              <a:defRPr>
                <a:latin typeface="Trebuchet MS" panose="020B0703020202090204" pitchFamily="34" charset="0"/>
              </a:defRPr>
            </a:lvl2pPr>
            <a:lvl3pPr>
              <a:defRPr>
                <a:latin typeface="Trebuchet MS" panose="020B0703020202090204" pitchFamily="34" charset="0"/>
              </a:defRPr>
            </a:lvl3pPr>
            <a:lvl4pPr>
              <a:defRPr>
                <a:latin typeface="Trebuchet MS" panose="020B0703020202090204" pitchFamily="34" charset="0"/>
              </a:defRPr>
            </a:lvl4pPr>
            <a:lvl5pPr>
              <a:defRPr>
                <a:latin typeface="Trebuchet MS" panose="020B070302020209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2C4DA83-53EB-564D-B8E3-037A2CF90987}"/>
              </a:ext>
            </a:extLst>
          </p:cNvPr>
          <p:cNvSpPr>
            <a:spLocks noGrp="1"/>
          </p:cNvSpPr>
          <p:nvPr>
            <p:ph type="dt" sz="half" idx="10"/>
          </p:nvPr>
        </p:nvSpPr>
        <p:spPr/>
        <p:txBody>
          <a:bodyPr/>
          <a:lstStyle>
            <a:lvl1pPr>
              <a:defRPr>
                <a:latin typeface="Trebuchet MS" panose="020B0703020202090204" pitchFamily="34" charset="0"/>
              </a:defRPr>
            </a:lvl1pPr>
          </a:lstStyle>
          <a:p>
            <a:fld id="{92222B57-0EAB-204F-9ED8-C72FF5686F9E}" type="datetimeFigureOut">
              <a:rPr lang="en-US" smtClean="0"/>
              <a:pPr/>
              <a:t>2/14/2019</a:t>
            </a:fld>
            <a:endParaRPr lang="en-US"/>
          </a:p>
        </p:txBody>
      </p:sp>
      <p:sp>
        <p:nvSpPr>
          <p:cNvPr id="5" name="Footer Placeholder 4">
            <a:extLst>
              <a:ext uri="{FF2B5EF4-FFF2-40B4-BE49-F238E27FC236}">
                <a16:creationId xmlns="" xmlns:a16="http://schemas.microsoft.com/office/drawing/2014/main" id="{703EBCE7-1DEB-564B-8E57-0FBE9F2E5086}"/>
              </a:ext>
            </a:extLst>
          </p:cNvPr>
          <p:cNvSpPr>
            <a:spLocks noGrp="1"/>
          </p:cNvSpPr>
          <p:nvPr>
            <p:ph type="ftr" sz="quarter" idx="11"/>
          </p:nvPr>
        </p:nvSpPr>
        <p:spPr/>
        <p:txBody>
          <a:bodyPr/>
          <a:lstStyle>
            <a:lvl1pPr>
              <a:defRPr>
                <a:latin typeface="Trebuchet MS" panose="020B0703020202090204" pitchFamily="34" charset="0"/>
              </a:defRPr>
            </a:lvl1pPr>
          </a:lstStyle>
          <a:p>
            <a:endParaRPr lang="en-US"/>
          </a:p>
        </p:txBody>
      </p:sp>
      <p:sp>
        <p:nvSpPr>
          <p:cNvPr id="6" name="Slide Number Placeholder 5">
            <a:extLst>
              <a:ext uri="{FF2B5EF4-FFF2-40B4-BE49-F238E27FC236}">
                <a16:creationId xmlns="" xmlns:a16="http://schemas.microsoft.com/office/drawing/2014/main" id="{BF230F6D-4741-7440-BF27-BB69F801F882}"/>
              </a:ext>
            </a:extLst>
          </p:cNvPr>
          <p:cNvSpPr>
            <a:spLocks noGrp="1"/>
          </p:cNvSpPr>
          <p:nvPr>
            <p:ph type="sldNum" sz="quarter" idx="12"/>
          </p:nvPr>
        </p:nvSpPr>
        <p:spPr/>
        <p:txBody>
          <a:bodyPr/>
          <a:lstStyle>
            <a:lvl1pPr>
              <a:defRPr>
                <a:latin typeface="Trebuchet MS" panose="020B0703020202090204" pitchFamily="34" charset="0"/>
              </a:defRPr>
            </a:lvl1pPr>
          </a:lstStyle>
          <a:p>
            <a:fld id="{AC573AE6-EFD5-C947-B157-950CC31B1A93}" type="slidenum">
              <a:rPr lang="en-US" smtClean="0"/>
              <a:pPr/>
              <a:t>‹#›</a:t>
            </a:fld>
            <a:endParaRPr lang="en-US"/>
          </a:p>
        </p:txBody>
      </p:sp>
      <p:cxnSp>
        <p:nvCxnSpPr>
          <p:cNvPr id="8" name="Straight Connector 7">
            <a:extLst>
              <a:ext uri="{FF2B5EF4-FFF2-40B4-BE49-F238E27FC236}">
                <a16:creationId xmlns="" xmlns:a16="http://schemas.microsoft.com/office/drawing/2014/main" id="{ECEC992D-2ADF-A74A-A6E0-0A06EA12DA92}"/>
              </a:ext>
            </a:extLst>
          </p:cNvPr>
          <p:cNvCxnSpPr/>
          <p:nvPr userDrawn="1"/>
        </p:nvCxnSpPr>
        <p:spPr>
          <a:xfrm>
            <a:off x="92765" y="1690688"/>
            <a:ext cx="11993218" cy="0"/>
          </a:xfrm>
          <a:prstGeom prst="line">
            <a:avLst/>
          </a:prstGeom>
          <a:ln w="254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172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66A596-0B7A-2F4B-B324-C41BC64E38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1DAB5EDE-36BA-F844-8A65-CBBB006C12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9234117F-0D95-914B-ADDC-86281FBBD886}"/>
              </a:ext>
            </a:extLst>
          </p:cNvPr>
          <p:cNvSpPr>
            <a:spLocks noGrp="1"/>
          </p:cNvSpPr>
          <p:nvPr>
            <p:ph type="dt" sz="half" idx="10"/>
          </p:nvPr>
        </p:nvSpPr>
        <p:spPr/>
        <p:txBody>
          <a:bodyPr/>
          <a:lstStyle/>
          <a:p>
            <a:fld id="{92222B57-0EAB-204F-9ED8-C72FF5686F9E}" type="datetimeFigureOut">
              <a:rPr lang="en-US" smtClean="0"/>
              <a:t>2/14/2019</a:t>
            </a:fld>
            <a:endParaRPr lang="en-US"/>
          </a:p>
        </p:txBody>
      </p:sp>
      <p:sp>
        <p:nvSpPr>
          <p:cNvPr id="5" name="Footer Placeholder 4">
            <a:extLst>
              <a:ext uri="{FF2B5EF4-FFF2-40B4-BE49-F238E27FC236}">
                <a16:creationId xmlns="" xmlns:a16="http://schemas.microsoft.com/office/drawing/2014/main" id="{C66755E6-3794-5343-BF3F-6B1EE76A6B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EB23D259-4F0A-0E4E-8578-F57D57C55D18}"/>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8535558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A3872CF-6992-0D45-A5DA-28624A6102B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4861C29F-0160-354F-B20A-11DA17CF04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38C293E1-BE04-5144-8BCE-F6DB20C59BD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F1E42381-54BE-584B-A258-36000FCE16B3}"/>
              </a:ext>
            </a:extLst>
          </p:cNvPr>
          <p:cNvSpPr>
            <a:spLocks noGrp="1"/>
          </p:cNvSpPr>
          <p:nvPr>
            <p:ph type="dt" sz="half" idx="10"/>
          </p:nvPr>
        </p:nvSpPr>
        <p:spPr/>
        <p:txBody>
          <a:bodyPr/>
          <a:lstStyle/>
          <a:p>
            <a:fld id="{92222B57-0EAB-204F-9ED8-C72FF5686F9E}" type="datetimeFigureOut">
              <a:rPr lang="en-US" smtClean="0"/>
              <a:t>2/14/2019</a:t>
            </a:fld>
            <a:endParaRPr lang="en-US"/>
          </a:p>
        </p:txBody>
      </p:sp>
      <p:sp>
        <p:nvSpPr>
          <p:cNvPr id="6" name="Footer Placeholder 5">
            <a:extLst>
              <a:ext uri="{FF2B5EF4-FFF2-40B4-BE49-F238E27FC236}">
                <a16:creationId xmlns="" xmlns:a16="http://schemas.microsoft.com/office/drawing/2014/main" id="{7028C8A2-E395-6B4F-93DD-1C238DB9030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905A65A5-44D5-D24F-927F-120847B306F8}"/>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3018490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C9ACCF9-57C7-1E4A-AB43-995A918C163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FFF0B9B6-9148-5944-986B-70F251A9DA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EB6A777A-2791-BA47-9888-15D9492E0B7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B6CE9611-847C-8F40-AA00-262DFEBA43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AF37BA8A-0754-E846-9392-DC79D28A90C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E08ED856-C55D-7C4C-8CD1-998570CDDFD0}"/>
              </a:ext>
            </a:extLst>
          </p:cNvPr>
          <p:cNvSpPr>
            <a:spLocks noGrp="1"/>
          </p:cNvSpPr>
          <p:nvPr>
            <p:ph type="dt" sz="half" idx="10"/>
          </p:nvPr>
        </p:nvSpPr>
        <p:spPr/>
        <p:txBody>
          <a:bodyPr/>
          <a:lstStyle/>
          <a:p>
            <a:fld id="{92222B57-0EAB-204F-9ED8-C72FF5686F9E}" type="datetimeFigureOut">
              <a:rPr lang="en-US" smtClean="0"/>
              <a:t>2/14/2019</a:t>
            </a:fld>
            <a:endParaRPr lang="en-US"/>
          </a:p>
        </p:txBody>
      </p:sp>
      <p:sp>
        <p:nvSpPr>
          <p:cNvPr id="8" name="Footer Placeholder 7">
            <a:extLst>
              <a:ext uri="{FF2B5EF4-FFF2-40B4-BE49-F238E27FC236}">
                <a16:creationId xmlns="" xmlns:a16="http://schemas.microsoft.com/office/drawing/2014/main" id="{1FC11F40-F171-464F-B330-4FBA9F074B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00F9E1C3-04FF-E944-98F6-91B291F18996}"/>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4223588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CF40563-A126-A447-9AF6-897721B7410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044DF4FC-71B8-AB47-AD9D-CD17E30513D5}"/>
              </a:ext>
            </a:extLst>
          </p:cNvPr>
          <p:cNvSpPr>
            <a:spLocks noGrp="1"/>
          </p:cNvSpPr>
          <p:nvPr>
            <p:ph type="dt" sz="half" idx="10"/>
          </p:nvPr>
        </p:nvSpPr>
        <p:spPr/>
        <p:txBody>
          <a:bodyPr/>
          <a:lstStyle/>
          <a:p>
            <a:fld id="{92222B57-0EAB-204F-9ED8-C72FF5686F9E}" type="datetimeFigureOut">
              <a:rPr lang="en-US" smtClean="0"/>
              <a:t>2/14/2019</a:t>
            </a:fld>
            <a:endParaRPr lang="en-US"/>
          </a:p>
        </p:txBody>
      </p:sp>
      <p:sp>
        <p:nvSpPr>
          <p:cNvPr id="4" name="Footer Placeholder 3">
            <a:extLst>
              <a:ext uri="{FF2B5EF4-FFF2-40B4-BE49-F238E27FC236}">
                <a16:creationId xmlns="" xmlns:a16="http://schemas.microsoft.com/office/drawing/2014/main" id="{F22E9A20-9272-E841-88FA-90A670076F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ACCF721E-89C5-7640-936F-B7C2859AF234}"/>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2141257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ED3F0C1B-B514-D643-AC6F-61DE2AB60E96}"/>
              </a:ext>
            </a:extLst>
          </p:cNvPr>
          <p:cNvSpPr>
            <a:spLocks noGrp="1"/>
          </p:cNvSpPr>
          <p:nvPr>
            <p:ph type="dt" sz="half" idx="10"/>
          </p:nvPr>
        </p:nvSpPr>
        <p:spPr/>
        <p:txBody>
          <a:bodyPr/>
          <a:lstStyle/>
          <a:p>
            <a:fld id="{92222B57-0EAB-204F-9ED8-C72FF5686F9E}" type="datetimeFigureOut">
              <a:rPr lang="en-US" smtClean="0"/>
              <a:t>2/14/2019</a:t>
            </a:fld>
            <a:endParaRPr lang="en-US"/>
          </a:p>
        </p:txBody>
      </p:sp>
      <p:sp>
        <p:nvSpPr>
          <p:cNvPr id="3" name="Footer Placeholder 2">
            <a:extLst>
              <a:ext uri="{FF2B5EF4-FFF2-40B4-BE49-F238E27FC236}">
                <a16:creationId xmlns="" xmlns:a16="http://schemas.microsoft.com/office/drawing/2014/main" id="{0C276D9C-9544-544F-84A3-7D139C60C20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D3ECADE-5451-B84A-8B7F-7FE0CF78FB9E}"/>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1574226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A707F30-A7A8-0847-B299-D0DDE3D2A4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51024A8A-86EB-734A-99CE-3622C38DE7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092630CE-A371-B144-BDFC-71F29081EE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1494C9E2-1886-434A-B1CB-1849E7CBA48B}"/>
              </a:ext>
            </a:extLst>
          </p:cNvPr>
          <p:cNvSpPr>
            <a:spLocks noGrp="1"/>
          </p:cNvSpPr>
          <p:nvPr>
            <p:ph type="dt" sz="half" idx="10"/>
          </p:nvPr>
        </p:nvSpPr>
        <p:spPr/>
        <p:txBody>
          <a:bodyPr/>
          <a:lstStyle/>
          <a:p>
            <a:fld id="{92222B57-0EAB-204F-9ED8-C72FF5686F9E}" type="datetimeFigureOut">
              <a:rPr lang="en-US" smtClean="0"/>
              <a:t>2/14/2019</a:t>
            </a:fld>
            <a:endParaRPr lang="en-US"/>
          </a:p>
        </p:txBody>
      </p:sp>
      <p:sp>
        <p:nvSpPr>
          <p:cNvPr id="6" name="Footer Placeholder 5">
            <a:extLst>
              <a:ext uri="{FF2B5EF4-FFF2-40B4-BE49-F238E27FC236}">
                <a16:creationId xmlns="" xmlns:a16="http://schemas.microsoft.com/office/drawing/2014/main" id="{13FA5662-CF44-BA45-A3CD-DEC1390EE5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40A542D-B8D7-914C-9C6B-69E683349312}"/>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536826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DBD7E94-5636-3541-9448-DF57343AF1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B4DD235E-9EC4-344D-B609-F5225CA571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565325FB-A3CC-E84A-8208-FB85C1EF5A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14D10C21-079E-DD42-93D1-5E368743C128}"/>
              </a:ext>
            </a:extLst>
          </p:cNvPr>
          <p:cNvSpPr>
            <a:spLocks noGrp="1"/>
          </p:cNvSpPr>
          <p:nvPr>
            <p:ph type="dt" sz="half" idx="10"/>
          </p:nvPr>
        </p:nvSpPr>
        <p:spPr/>
        <p:txBody>
          <a:bodyPr/>
          <a:lstStyle/>
          <a:p>
            <a:fld id="{92222B57-0EAB-204F-9ED8-C72FF5686F9E}" type="datetimeFigureOut">
              <a:rPr lang="en-US" smtClean="0"/>
              <a:t>2/14/2019</a:t>
            </a:fld>
            <a:endParaRPr lang="en-US"/>
          </a:p>
        </p:txBody>
      </p:sp>
      <p:sp>
        <p:nvSpPr>
          <p:cNvPr id="6" name="Footer Placeholder 5">
            <a:extLst>
              <a:ext uri="{FF2B5EF4-FFF2-40B4-BE49-F238E27FC236}">
                <a16:creationId xmlns="" xmlns:a16="http://schemas.microsoft.com/office/drawing/2014/main" id="{49FE14E4-410A-5244-B253-83F8222843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5C356CE3-6310-B242-AB3A-49E31087C42C}"/>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3482244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28F9F2C-03C1-B246-85FF-F332A05879E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B786684B-A8B9-A54A-A074-B11DA023A2B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88B8536A-F7E9-B649-8D79-051982FD22EF}"/>
              </a:ext>
            </a:extLst>
          </p:cNvPr>
          <p:cNvSpPr>
            <a:spLocks noGrp="1"/>
          </p:cNvSpPr>
          <p:nvPr>
            <p:ph type="dt" sz="half" idx="10"/>
          </p:nvPr>
        </p:nvSpPr>
        <p:spPr/>
        <p:txBody>
          <a:bodyPr/>
          <a:lstStyle/>
          <a:p>
            <a:fld id="{92222B57-0EAB-204F-9ED8-C72FF5686F9E}" type="datetimeFigureOut">
              <a:rPr lang="en-US" smtClean="0"/>
              <a:t>2/14/2019</a:t>
            </a:fld>
            <a:endParaRPr lang="en-US"/>
          </a:p>
        </p:txBody>
      </p:sp>
      <p:sp>
        <p:nvSpPr>
          <p:cNvPr id="5" name="Footer Placeholder 4">
            <a:extLst>
              <a:ext uri="{FF2B5EF4-FFF2-40B4-BE49-F238E27FC236}">
                <a16:creationId xmlns="" xmlns:a16="http://schemas.microsoft.com/office/drawing/2014/main" id="{E0EBECEE-DC71-B940-8FDB-754E034337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43A3489-8465-F841-A0FB-0A4E830F6C83}"/>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534903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99B3C584-8DF0-3D4A-9ED5-9FB2B2FC8E4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71044304-609E-0B46-9741-DDB05133114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52C595D-0346-0646-8D87-3E611ECBA88D}"/>
              </a:ext>
            </a:extLst>
          </p:cNvPr>
          <p:cNvSpPr>
            <a:spLocks noGrp="1"/>
          </p:cNvSpPr>
          <p:nvPr>
            <p:ph type="dt" sz="half" idx="10"/>
          </p:nvPr>
        </p:nvSpPr>
        <p:spPr/>
        <p:txBody>
          <a:bodyPr/>
          <a:lstStyle/>
          <a:p>
            <a:fld id="{92222B57-0EAB-204F-9ED8-C72FF5686F9E}" type="datetimeFigureOut">
              <a:rPr lang="en-US" smtClean="0"/>
              <a:t>2/14/2019</a:t>
            </a:fld>
            <a:endParaRPr lang="en-US"/>
          </a:p>
        </p:txBody>
      </p:sp>
      <p:sp>
        <p:nvSpPr>
          <p:cNvPr id="5" name="Footer Placeholder 4">
            <a:extLst>
              <a:ext uri="{FF2B5EF4-FFF2-40B4-BE49-F238E27FC236}">
                <a16:creationId xmlns="" xmlns:a16="http://schemas.microsoft.com/office/drawing/2014/main" id="{ABC707FD-4FEE-6C44-8849-8935F5702D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1AFF68D0-53D9-A144-A286-883DCCBC26EA}"/>
              </a:ext>
            </a:extLst>
          </p:cNvPr>
          <p:cNvSpPr>
            <a:spLocks noGrp="1"/>
          </p:cNvSpPr>
          <p:nvPr>
            <p:ph type="sldNum" sz="quarter" idx="12"/>
          </p:nvPr>
        </p:nvSpPr>
        <p:spPr/>
        <p:txBody>
          <a:bodyPr/>
          <a:lstStyle/>
          <a:p>
            <a:fld id="{AC573AE6-EFD5-C947-B157-950CC31B1A93}" type="slidenum">
              <a:rPr lang="en-US" smtClean="0"/>
              <a:t>‹#›</a:t>
            </a:fld>
            <a:endParaRPr lang="en-US"/>
          </a:p>
        </p:txBody>
      </p:sp>
    </p:spTree>
    <p:extLst>
      <p:ext uri="{BB962C8B-B14F-4D97-AF65-F5344CB8AC3E}">
        <p14:creationId xmlns:p14="http://schemas.microsoft.com/office/powerpoint/2010/main" val="1111405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C0A481D3-EF6A-064D-9775-DC6429C8FE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6DCA65DB-EB45-FD46-B994-85C890B539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91967C9B-2519-2849-B9C7-07F5F56FCB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222B57-0EAB-204F-9ED8-C72FF5686F9E}" type="datetimeFigureOut">
              <a:rPr lang="en-US" smtClean="0"/>
              <a:t>2/14/2019</a:t>
            </a:fld>
            <a:endParaRPr lang="en-US"/>
          </a:p>
        </p:txBody>
      </p:sp>
      <p:sp>
        <p:nvSpPr>
          <p:cNvPr id="5" name="Footer Placeholder 4">
            <a:extLst>
              <a:ext uri="{FF2B5EF4-FFF2-40B4-BE49-F238E27FC236}">
                <a16:creationId xmlns="" xmlns:a16="http://schemas.microsoft.com/office/drawing/2014/main" id="{C3B12263-A6BE-114D-AA7C-FA80F77F95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B3779CE9-3DC1-404F-81EC-DED1678FAE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573AE6-EFD5-C947-B157-950CC31B1A93}" type="slidenum">
              <a:rPr lang="en-US" smtClean="0"/>
              <a:t>‹#›</a:t>
            </a:fld>
            <a:endParaRPr lang="en-US"/>
          </a:p>
        </p:txBody>
      </p:sp>
    </p:spTree>
    <p:extLst>
      <p:ext uri="{BB962C8B-B14F-4D97-AF65-F5344CB8AC3E}">
        <p14:creationId xmlns:p14="http://schemas.microsoft.com/office/powerpoint/2010/main" val="3640933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39D22A0-A86B-644A-BCFC-66CCA195F3D4}"/>
              </a:ext>
            </a:extLst>
          </p:cNvPr>
          <p:cNvSpPr>
            <a:spLocks noGrp="1"/>
          </p:cNvSpPr>
          <p:nvPr>
            <p:ph type="ctrTitle"/>
          </p:nvPr>
        </p:nvSpPr>
        <p:spPr/>
        <p:txBody>
          <a:bodyPr/>
          <a:lstStyle/>
          <a:p>
            <a:r>
              <a:rPr lang="en-US" dirty="0">
                <a:solidFill>
                  <a:schemeClr val="bg1"/>
                </a:solidFill>
              </a:rPr>
              <a:t>Towards great teaching</a:t>
            </a:r>
          </a:p>
        </p:txBody>
      </p:sp>
      <p:sp>
        <p:nvSpPr>
          <p:cNvPr id="5" name="Subtitle 4">
            <a:extLst>
              <a:ext uri="{FF2B5EF4-FFF2-40B4-BE49-F238E27FC236}">
                <a16:creationId xmlns="" xmlns:a16="http://schemas.microsoft.com/office/drawing/2014/main" id="{67D60F21-2C02-9F44-90D3-B3B55A4966FA}"/>
              </a:ext>
            </a:extLst>
          </p:cNvPr>
          <p:cNvSpPr>
            <a:spLocks noGrp="1"/>
          </p:cNvSpPr>
          <p:nvPr>
            <p:ph type="subTitle" idx="1"/>
          </p:nvPr>
        </p:nvSpPr>
        <p:spPr/>
        <p:txBody>
          <a:bodyPr/>
          <a:lstStyle/>
          <a:p>
            <a:r>
              <a:rPr lang="en-US" dirty="0" smtClean="0">
                <a:solidFill>
                  <a:schemeClr val="bg1"/>
                </a:solidFill>
              </a:rPr>
              <a:t>Part 2: From good to very good</a:t>
            </a:r>
            <a:endParaRPr lang="en-US" dirty="0">
              <a:solidFill>
                <a:schemeClr val="bg1"/>
              </a:solidFill>
            </a:endParaRPr>
          </a:p>
        </p:txBody>
      </p:sp>
      <p:sp>
        <p:nvSpPr>
          <p:cNvPr id="4" name="Subtitle 2">
            <a:extLst>
              <a:ext uri="{FF2B5EF4-FFF2-40B4-BE49-F238E27FC236}">
                <a16:creationId xmlns="" xmlns:a16="http://schemas.microsoft.com/office/drawing/2014/main" id="{398DD60D-B7A1-294E-B703-11F532AF33C3}"/>
              </a:ext>
            </a:extLst>
          </p:cNvPr>
          <p:cNvSpPr txBox="1">
            <a:spLocks/>
          </p:cNvSpPr>
          <p:nvPr/>
        </p:nvSpPr>
        <p:spPr>
          <a:xfrm>
            <a:off x="1524000" y="5257800"/>
            <a:ext cx="9144000" cy="20320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Trebuchet MS" panose="020B070302020209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smtClean="0">
                <a:solidFill>
                  <a:schemeClr val="bg1"/>
                </a:solidFill>
              </a:rPr>
              <a:t>February 2019</a:t>
            </a:r>
            <a:endParaRPr lang="en-US" dirty="0">
              <a:solidFill>
                <a:schemeClr val="bg1"/>
              </a:solidFill>
            </a:endParaRPr>
          </a:p>
        </p:txBody>
      </p:sp>
    </p:spTree>
    <p:extLst>
      <p:ext uri="{BB962C8B-B14F-4D97-AF65-F5344CB8AC3E}">
        <p14:creationId xmlns:p14="http://schemas.microsoft.com/office/powerpoint/2010/main" val="986662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Session outline</a:t>
            </a:r>
            <a:endParaRPr lang="en-GB" dirty="0"/>
          </a:p>
        </p:txBody>
      </p:sp>
      <p:sp>
        <p:nvSpPr>
          <p:cNvPr id="3" name="Content Placeholder 2"/>
          <p:cNvSpPr>
            <a:spLocks noGrp="1"/>
          </p:cNvSpPr>
          <p:nvPr>
            <p:ph idx="1"/>
          </p:nvPr>
        </p:nvSpPr>
        <p:spPr/>
        <p:txBody>
          <a:bodyPr/>
          <a:lstStyle/>
          <a:p>
            <a:r>
              <a:rPr lang="en-GB" dirty="0" smtClean="0"/>
              <a:t>Presentation (30 minutes)</a:t>
            </a:r>
          </a:p>
          <a:p>
            <a:endParaRPr lang="en-GB" dirty="0"/>
          </a:p>
          <a:p>
            <a:r>
              <a:rPr lang="en-GB" dirty="0" smtClean="0"/>
              <a:t>Task (60 minutes)</a:t>
            </a:r>
            <a:endParaRPr lang="en-GB" dirty="0"/>
          </a:p>
        </p:txBody>
      </p:sp>
    </p:spTree>
    <p:extLst>
      <p:ext uri="{BB962C8B-B14F-4D97-AF65-F5344CB8AC3E}">
        <p14:creationId xmlns:p14="http://schemas.microsoft.com/office/powerpoint/2010/main" val="12040489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4294967295"/>
          </p:nvPr>
        </p:nvPicPr>
        <p:blipFill rotWithShape="1">
          <a:blip r:embed="rId2">
            <a:extLst>
              <a:ext uri="{28A0092B-C50C-407E-A947-70E740481C1C}">
                <a14:useLocalDpi xmlns:a14="http://schemas.microsoft.com/office/drawing/2010/main" val="0"/>
              </a:ext>
            </a:extLst>
          </a:blip>
          <a:srcRect t="8889" b="5497"/>
          <a:stretch/>
        </p:blipFill>
        <p:spPr bwMode="auto">
          <a:xfrm>
            <a:off x="-1" y="609600"/>
            <a:ext cx="12199783" cy="58714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76533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Inspection</a:t>
            </a:r>
            <a:endParaRPr lang="en-GB" dirty="0"/>
          </a:p>
        </p:txBody>
      </p:sp>
      <p:sp>
        <p:nvSpPr>
          <p:cNvPr id="3" name="Content Placeholder 2"/>
          <p:cNvSpPr>
            <a:spLocks noGrp="1"/>
          </p:cNvSpPr>
          <p:nvPr>
            <p:ph idx="1"/>
          </p:nvPr>
        </p:nvSpPr>
        <p:spPr/>
        <p:txBody>
          <a:bodyPr/>
          <a:lstStyle/>
          <a:p>
            <a:r>
              <a:rPr lang="en-GB" dirty="0" smtClean="0"/>
              <a:t>Very positive</a:t>
            </a:r>
          </a:p>
          <a:p>
            <a:endParaRPr lang="en-GB" dirty="0"/>
          </a:p>
          <a:p>
            <a:r>
              <a:rPr lang="en-GB" dirty="0" smtClean="0"/>
              <a:t>To move to the next level, we must continue to develop greater </a:t>
            </a:r>
            <a:r>
              <a:rPr lang="en-GB" b="1" dirty="0" smtClean="0"/>
              <a:t>consistency</a:t>
            </a:r>
            <a:r>
              <a:rPr lang="en-GB" dirty="0" smtClean="0"/>
              <a:t> in practice – across the whole school</a:t>
            </a:r>
          </a:p>
          <a:p>
            <a:endParaRPr lang="en-GB" dirty="0"/>
          </a:p>
          <a:p>
            <a:r>
              <a:rPr lang="en-GB" dirty="0" smtClean="0"/>
              <a:t>Which means ensuring that certain features of lessons:</a:t>
            </a:r>
          </a:p>
          <a:p>
            <a:pPr marL="914400" lvl="1" indent="-457200">
              <a:buFont typeface="+mj-lt"/>
              <a:buAutoNum type="arabicPeriod"/>
            </a:pPr>
            <a:r>
              <a:rPr lang="en-GB" dirty="0" smtClean="0"/>
              <a:t>Are happening</a:t>
            </a:r>
          </a:p>
          <a:p>
            <a:pPr marL="914400" lvl="1" indent="-457200">
              <a:buFont typeface="+mj-lt"/>
              <a:buAutoNum type="arabicPeriod"/>
            </a:pPr>
            <a:r>
              <a:rPr lang="en-GB" dirty="0" smtClean="0"/>
              <a:t>Are high quality</a:t>
            </a:r>
            <a:endParaRPr lang="en-GB" dirty="0"/>
          </a:p>
        </p:txBody>
      </p:sp>
    </p:spTree>
    <p:extLst>
      <p:ext uri="{BB962C8B-B14F-4D97-AF65-F5344CB8AC3E}">
        <p14:creationId xmlns:p14="http://schemas.microsoft.com/office/powerpoint/2010/main" val="811749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9"/>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9"/>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9"/>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9"/>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9"/>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Inspection</a:t>
            </a:r>
            <a:endParaRPr lang="en-GB" dirty="0"/>
          </a:p>
        </p:txBody>
      </p:sp>
      <p:sp>
        <p:nvSpPr>
          <p:cNvPr id="3" name="Content Placeholder 2"/>
          <p:cNvSpPr>
            <a:spLocks noGrp="1"/>
          </p:cNvSpPr>
          <p:nvPr>
            <p:ph idx="1"/>
          </p:nvPr>
        </p:nvSpPr>
        <p:spPr/>
        <p:txBody>
          <a:bodyPr/>
          <a:lstStyle/>
          <a:p>
            <a:r>
              <a:rPr lang="en-GB" dirty="0" smtClean="0"/>
              <a:t>For example…</a:t>
            </a:r>
          </a:p>
          <a:p>
            <a:endParaRPr lang="en-GB" dirty="0"/>
          </a:p>
          <a:p>
            <a:pPr lvl="1"/>
            <a:r>
              <a:rPr lang="en-GB" dirty="0" smtClean="0"/>
              <a:t>Sharing learning intentions</a:t>
            </a:r>
          </a:p>
          <a:p>
            <a:pPr lvl="2"/>
            <a:r>
              <a:rPr lang="en-GB" dirty="0" smtClean="0"/>
              <a:t>Happening in </a:t>
            </a:r>
            <a:r>
              <a:rPr lang="en-GB" i="1" dirty="0" smtClean="0"/>
              <a:t>most</a:t>
            </a:r>
            <a:r>
              <a:rPr lang="en-GB" dirty="0" smtClean="0"/>
              <a:t> lessons (let’s move this to </a:t>
            </a:r>
            <a:r>
              <a:rPr lang="en-GB" i="1" dirty="0" smtClean="0"/>
              <a:t>all</a:t>
            </a:r>
            <a:r>
              <a:rPr lang="en-GB" dirty="0" smtClean="0"/>
              <a:t>)</a:t>
            </a:r>
          </a:p>
          <a:p>
            <a:pPr lvl="2"/>
            <a:r>
              <a:rPr lang="en-GB" dirty="0" smtClean="0"/>
              <a:t>The quality is </a:t>
            </a:r>
            <a:r>
              <a:rPr lang="en-GB" i="1" dirty="0" smtClean="0"/>
              <a:t>good </a:t>
            </a:r>
            <a:r>
              <a:rPr lang="en-GB" dirty="0" smtClean="0"/>
              <a:t>(let’s move this to </a:t>
            </a:r>
            <a:r>
              <a:rPr lang="en-GB" i="1" dirty="0" smtClean="0"/>
              <a:t>very good</a:t>
            </a:r>
            <a:r>
              <a:rPr lang="en-GB" dirty="0" smtClean="0"/>
              <a:t>)</a:t>
            </a:r>
          </a:p>
          <a:p>
            <a:pPr lvl="2"/>
            <a:endParaRPr lang="en-GB" dirty="0"/>
          </a:p>
          <a:p>
            <a:pPr lvl="1"/>
            <a:r>
              <a:rPr lang="en-GB" dirty="0" smtClean="0"/>
              <a:t>Questioning</a:t>
            </a:r>
          </a:p>
          <a:p>
            <a:pPr lvl="2"/>
            <a:r>
              <a:rPr lang="en-GB" dirty="0" smtClean="0"/>
              <a:t>Happening in almost all lessons</a:t>
            </a:r>
          </a:p>
          <a:p>
            <a:pPr lvl="2"/>
            <a:r>
              <a:rPr lang="en-GB" dirty="0" smtClean="0"/>
              <a:t>“Skilful” (let’s move to “very skilful”)</a:t>
            </a:r>
          </a:p>
          <a:p>
            <a:pPr lvl="2"/>
            <a:endParaRPr lang="en-GB" dirty="0"/>
          </a:p>
          <a:p>
            <a:pPr lvl="1"/>
            <a:endParaRPr lang="en-GB" dirty="0"/>
          </a:p>
        </p:txBody>
      </p:sp>
    </p:spTree>
    <p:extLst>
      <p:ext uri="{BB962C8B-B14F-4D97-AF65-F5344CB8AC3E}">
        <p14:creationId xmlns:p14="http://schemas.microsoft.com/office/powerpoint/2010/main" val="2434583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If we do this:</a:t>
            </a:r>
          </a:p>
          <a:p>
            <a:pPr marL="914400" lvl="1" indent="-457200">
              <a:buFont typeface="+mj-lt"/>
              <a:buAutoNum type="arabicPeriod"/>
            </a:pPr>
            <a:r>
              <a:rPr lang="en-GB" dirty="0" smtClean="0"/>
              <a:t>The quality of teaching and learning across the whole school will improve further</a:t>
            </a:r>
          </a:p>
          <a:p>
            <a:pPr marL="914400" lvl="1" indent="-457200">
              <a:buFont typeface="+mj-lt"/>
              <a:buAutoNum type="arabicPeriod"/>
            </a:pPr>
            <a:endParaRPr lang="en-GB" dirty="0" smtClean="0"/>
          </a:p>
          <a:p>
            <a:pPr marL="914400" lvl="1" indent="-457200">
              <a:buFont typeface="+mj-lt"/>
              <a:buAutoNum type="arabicPeriod"/>
            </a:pPr>
            <a:r>
              <a:rPr lang="en-GB" dirty="0" smtClean="0"/>
              <a:t>Our attainment will improve</a:t>
            </a:r>
            <a:endParaRPr lang="en-GB" dirty="0"/>
          </a:p>
        </p:txBody>
      </p:sp>
    </p:spTree>
    <p:extLst>
      <p:ext uri="{BB962C8B-B14F-4D97-AF65-F5344CB8AC3E}">
        <p14:creationId xmlns:p14="http://schemas.microsoft.com/office/powerpoint/2010/main" val="12643064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we have been doing</a:t>
            </a:r>
            <a:endParaRPr lang="en-GB" dirty="0"/>
          </a:p>
        </p:txBody>
      </p:sp>
      <p:sp>
        <p:nvSpPr>
          <p:cNvPr id="3" name="Content Placeholder 2"/>
          <p:cNvSpPr>
            <a:spLocks noGrp="1"/>
          </p:cNvSpPr>
          <p:nvPr>
            <p:ph idx="1"/>
          </p:nvPr>
        </p:nvSpPr>
        <p:spPr/>
        <p:txBody>
          <a:bodyPr/>
          <a:lstStyle/>
          <a:p>
            <a:r>
              <a:rPr lang="en-GB" dirty="0" smtClean="0"/>
              <a:t>Developing a </a:t>
            </a:r>
            <a:r>
              <a:rPr lang="en-GB" b="1" dirty="0" smtClean="0"/>
              <a:t>culture of professional learning</a:t>
            </a:r>
          </a:p>
          <a:p>
            <a:pPr lvl="1"/>
            <a:r>
              <a:rPr lang="en-GB" dirty="0" smtClean="0"/>
              <a:t>Reading</a:t>
            </a:r>
          </a:p>
          <a:p>
            <a:pPr lvl="1"/>
            <a:r>
              <a:rPr lang="en-GB" dirty="0" smtClean="0"/>
              <a:t>Workshops</a:t>
            </a:r>
          </a:p>
          <a:p>
            <a:pPr lvl="1"/>
            <a:r>
              <a:rPr lang="en-GB" dirty="0" smtClean="0"/>
              <a:t>Watching other teachers teach</a:t>
            </a:r>
          </a:p>
          <a:p>
            <a:pPr lvl="1"/>
            <a:r>
              <a:rPr lang="en-GB" dirty="0" smtClean="0"/>
              <a:t>Discussing</a:t>
            </a:r>
          </a:p>
          <a:p>
            <a:pPr lvl="1"/>
            <a:endParaRPr lang="en-GB" dirty="0"/>
          </a:p>
          <a:p>
            <a:r>
              <a:rPr lang="en-GB" dirty="0" smtClean="0"/>
              <a:t>Time is always going to be a barrier, but we must make time for these things</a:t>
            </a:r>
          </a:p>
          <a:p>
            <a:pPr lvl="2"/>
            <a:endParaRPr lang="en-GB" dirty="0"/>
          </a:p>
          <a:p>
            <a:pPr lvl="1"/>
            <a:endParaRPr lang="en-GB" dirty="0"/>
          </a:p>
        </p:txBody>
      </p:sp>
    </p:spTree>
    <p:extLst>
      <p:ext uri="{BB962C8B-B14F-4D97-AF65-F5344CB8AC3E}">
        <p14:creationId xmlns:p14="http://schemas.microsoft.com/office/powerpoint/2010/main" val="683255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is key</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“Mind-expanding”</a:t>
            </a:r>
          </a:p>
          <a:p>
            <a:endParaRPr lang="en-GB" dirty="0"/>
          </a:p>
          <a:p>
            <a:r>
              <a:rPr lang="en-GB" dirty="0" smtClean="0"/>
              <a:t>Your teaching will get better</a:t>
            </a:r>
          </a:p>
          <a:p>
            <a:endParaRPr lang="en-GB" dirty="0"/>
          </a:p>
          <a:p>
            <a:r>
              <a:rPr lang="en-GB" dirty="0" smtClean="0"/>
              <a:t>You’ll enjoy your job more</a:t>
            </a:r>
          </a:p>
          <a:p>
            <a:endParaRPr lang="en-GB" dirty="0"/>
          </a:p>
          <a:p>
            <a:r>
              <a:rPr lang="en-GB" dirty="0" smtClean="0"/>
              <a:t>You’ll become more confident at challenging others</a:t>
            </a:r>
          </a:p>
          <a:p>
            <a:endParaRPr lang="en-GB" dirty="0"/>
          </a:p>
          <a:p>
            <a:r>
              <a:rPr lang="en-GB" dirty="0" smtClean="0"/>
              <a:t>But you need </a:t>
            </a:r>
            <a:r>
              <a:rPr lang="en-GB" dirty="0" smtClean="0"/>
              <a:t>to make time for it</a:t>
            </a:r>
            <a:endParaRPr lang="en-GB" dirty="0" smtClean="0"/>
          </a:p>
          <a:p>
            <a:pPr lvl="1"/>
            <a:r>
              <a:rPr lang="en-GB" dirty="0" smtClean="0"/>
              <a:t>Suggestion</a:t>
            </a:r>
            <a:r>
              <a:rPr lang="en-GB" dirty="0"/>
              <a:t>: block </a:t>
            </a:r>
            <a:r>
              <a:rPr lang="en-GB" dirty="0" smtClean="0"/>
              <a:t>30 </a:t>
            </a:r>
            <a:r>
              <a:rPr lang="en-GB" dirty="0"/>
              <a:t>minutes each week for professional reading</a:t>
            </a:r>
          </a:p>
          <a:p>
            <a:pPr lvl="1"/>
            <a:endParaRPr lang="en-GB" dirty="0"/>
          </a:p>
        </p:txBody>
      </p:sp>
    </p:spTree>
    <p:extLst>
      <p:ext uri="{BB962C8B-B14F-4D97-AF65-F5344CB8AC3E}">
        <p14:creationId xmlns:p14="http://schemas.microsoft.com/office/powerpoint/2010/main" val="87399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Twitter</a:t>
            </a:r>
            <a:endParaRPr lang="en-GB" dirty="0"/>
          </a:p>
        </p:txBody>
      </p:sp>
      <p:pic>
        <p:nvPicPr>
          <p:cNvPr id="205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4244" t="8847" r="27614" b="5548"/>
          <a:stretch/>
        </p:blipFill>
        <p:spPr bwMode="auto">
          <a:xfrm>
            <a:off x="2811378" y="1793541"/>
            <a:ext cx="6974306" cy="49259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96967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Twitter</a:t>
            </a:r>
            <a:endParaRPr lang="en-GB" dirty="0"/>
          </a:p>
        </p:txBody>
      </p:sp>
      <p:sp>
        <p:nvSpPr>
          <p:cNvPr id="3" name="Content Placeholder 2"/>
          <p:cNvSpPr>
            <a:spLocks noGrp="1"/>
          </p:cNvSpPr>
          <p:nvPr>
            <p:ph idx="1"/>
          </p:nvPr>
        </p:nvSpPr>
        <p:spPr/>
        <p:txBody>
          <a:bodyPr/>
          <a:lstStyle/>
          <a:p>
            <a:r>
              <a:rPr lang="en-GB" dirty="0" smtClean="0"/>
              <a:t>Asking all teachers to set up a professional Twitter account</a:t>
            </a:r>
          </a:p>
          <a:p>
            <a:endParaRPr lang="en-GB" dirty="0"/>
          </a:p>
          <a:p>
            <a:r>
              <a:rPr lang="en-GB" dirty="0" smtClean="0"/>
              <a:t>Offer of training</a:t>
            </a:r>
          </a:p>
          <a:p>
            <a:pPr marL="457200" lvl="1" indent="0">
              <a:buNone/>
            </a:pPr>
            <a:endParaRPr lang="en-GB" dirty="0"/>
          </a:p>
          <a:p>
            <a:r>
              <a:rPr lang="en-GB" dirty="0" smtClean="0"/>
              <a:t>Start following each other and others (e.g. Tom Sherrington, Doug </a:t>
            </a:r>
            <a:r>
              <a:rPr lang="en-GB" dirty="0" err="1" smtClean="0"/>
              <a:t>Lemov</a:t>
            </a:r>
            <a:r>
              <a:rPr lang="en-GB" dirty="0" smtClean="0"/>
              <a:t>, Daisy Christodoulou, Retrieval Practice)</a:t>
            </a:r>
            <a:endParaRPr lang="en-GB" dirty="0"/>
          </a:p>
        </p:txBody>
      </p:sp>
    </p:spTree>
    <p:extLst>
      <p:ext uri="{BB962C8B-B14F-4D97-AF65-F5344CB8AC3E}">
        <p14:creationId xmlns:p14="http://schemas.microsoft.com/office/powerpoint/2010/main" val="414365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879" t="16666" r="35887" b="11185"/>
          <a:stretch/>
        </p:blipFill>
        <p:spPr bwMode="auto">
          <a:xfrm>
            <a:off x="272715" y="224589"/>
            <a:ext cx="4475747" cy="643022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3875" t="11897" r="30149" b="5903"/>
          <a:stretch/>
        </p:blipFill>
        <p:spPr bwMode="auto">
          <a:xfrm>
            <a:off x="5048373" y="592226"/>
            <a:ext cx="6897736" cy="569494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6719013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from previous session</a:t>
            </a:r>
            <a:endParaRPr lang="en-GB" dirty="0"/>
          </a:p>
        </p:txBody>
      </p:sp>
      <p:sp>
        <p:nvSpPr>
          <p:cNvPr id="3" name="Content Placeholder 2"/>
          <p:cNvSpPr>
            <a:spLocks noGrp="1"/>
          </p:cNvSpPr>
          <p:nvPr>
            <p:ph idx="1"/>
          </p:nvPr>
        </p:nvSpPr>
        <p:spPr/>
        <p:txBody>
          <a:bodyPr/>
          <a:lstStyle/>
          <a:p>
            <a:r>
              <a:rPr lang="en-GB" dirty="0" smtClean="0"/>
              <a:t>On your show-me board, write down one thing that you learned from Towards Great Teaching (Part 1).</a:t>
            </a:r>
            <a:endParaRPr lang="en-GB" dirty="0"/>
          </a:p>
        </p:txBody>
      </p:sp>
    </p:spTree>
    <p:extLst>
      <p:ext uri="{BB962C8B-B14F-4D97-AF65-F5344CB8AC3E}">
        <p14:creationId xmlns:p14="http://schemas.microsoft.com/office/powerpoint/2010/main" val="47082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Definition of learning?</a:t>
            </a:r>
            <a:endParaRPr lang="en-GB" dirty="0"/>
          </a:p>
        </p:txBody>
      </p:sp>
      <p:sp>
        <p:nvSpPr>
          <p:cNvPr id="5" name="Content Placeholder 4"/>
          <p:cNvSpPr>
            <a:spLocks noGrp="1"/>
          </p:cNvSpPr>
          <p:nvPr>
            <p:ph idx="1"/>
          </p:nvPr>
        </p:nvSpPr>
        <p:spPr/>
        <p:txBody>
          <a:bodyPr/>
          <a:lstStyle/>
          <a:p>
            <a:r>
              <a:rPr lang="en-GB" dirty="0" smtClean="0"/>
              <a:t>A change in long-term memory</a:t>
            </a:r>
            <a:endParaRPr lang="en-GB" dirty="0"/>
          </a:p>
        </p:txBody>
      </p:sp>
    </p:spTree>
    <p:extLst>
      <p:ext uri="{BB962C8B-B14F-4D97-AF65-F5344CB8AC3E}">
        <p14:creationId xmlns:p14="http://schemas.microsoft.com/office/powerpoint/2010/main" val="4059248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876926" y="1668379"/>
            <a:ext cx="824564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876926" y="3553326"/>
            <a:ext cx="824564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29389" y="5117434"/>
            <a:ext cx="11245516" cy="954107"/>
          </a:xfrm>
          <a:prstGeom prst="rect">
            <a:avLst/>
          </a:prstGeom>
          <a:noFill/>
        </p:spPr>
        <p:txBody>
          <a:bodyPr wrap="square" rtlCol="0">
            <a:spAutoFit/>
          </a:bodyPr>
          <a:lstStyle/>
          <a:p>
            <a:r>
              <a:rPr lang="en-GB" sz="2800" dirty="0" smtClean="0">
                <a:latin typeface="Trebuchet MS" panose="020B0603020202020204" pitchFamily="34" charset="0"/>
              </a:rPr>
              <a:t>Students forget things quickly, so we need regular review to boost long-term memory retention and guard against forgetting.</a:t>
            </a:r>
            <a:endParaRPr lang="en-GB" sz="2800" dirty="0">
              <a:latin typeface="Trebuchet MS" panose="020B0603020202020204" pitchFamily="34" charset="0"/>
            </a:endParaRPr>
          </a:p>
        </p:txBody>
      </p:sp>
    </p:spTree>
    <p:extLst>
      <p:ext uri="{BB962C8B-B14F-4D97-AF65-F5344CB8AC3E}">
        <p14:creationId xmlns:p14="http://schemas.microsoft.com/office/powerpoint/2010/main" val="1328723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892968" y="1347537"/>
            <a:ext cx="3818021" cy="4074695"/>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t>Remember</a:t>
            </a:r>
            <a:endParaRPr lang="en-GB" sz="4000" dirty="0"/>
          </a:p>
        </p:txBody>
      </p:sp>
      <p:sp>
        <p:nvSpPr>
          <p:cNvPr id="3" name="Oval 2"/>
          <p:cNvSpPr/>
          <p:nvPr/>
        </p:nvSpPr>
        <p:spPr>
          <a:xfrm>
            <a:off x="5863389" y="1347536"/>
            <a:ext cx="3818021" cy="407469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Re-call</a:t>
            </a:r>
            <a:endParaRPr lang="en-GB" dirty="0"/>
          </a:p>
        </p:txBody>
      </p:sp>
    </p:spTree>
    <p:extLst>
      <p:ext uri="{BB962C8B-B14F-4D97-AF65-F5344CB8AC3E}">
        <p14:creationId xmlns:p14="http://schemas.microsoft.com/office/powerpoint/2010/main" val="21877386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eaching and learning g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26" y="0"/>
            <a:ext cx="1207244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92505" y="5550568"/>
            <a:ext cx="2823411" cy="707886"/>
          </a:xfrm>
          <a:prstGeom prst="rect">
            <a:avLst/>
          </a:prstGeom>
          <a:solidFill>
            <a:schemeClr val="accent1"/>
          </a:solidFill>
        </p:spPr>
        <p:txBody>
          <a:bodyPr wrap="square" rtlCol="0">
            <a:spAutoFit/>
          </a:bodyPr>
          <a:lstStyle/>
          <a:p>
            <a:pPr algn="ctr"/>
            <a:r>
              <a:rPr lang="en-GB" sz="4000" b="1" dirty="0" smtClean="0">
                <a:solidFill>
                  <a:schemeClr val="bg1"/>
                </a:solidFill>
                <a:latin typeface="Trebuchet MS" panose="020B0603020202020204" pitchFamily="34" charset="0"/>
              </a:rPr>
              <a:t>Teaching</a:t>
            </a:r>
            <a:endParaRPr lang="en-GB" sz="4000" b="1" dirty="0">
              <a:solidFill>
                <a:schemeClr val="bg1"/>
              </a:solidFill>
              <a:latin typeface="Trebuchet MS" panose="020B0603020202020204" pitchFamily="34" charset="0"/>
            </a:endParaRPr>
          </a:p>
        </p:txBody>
      </p:sp>
      <p:sp>
        <p:nvSpPr>
          <p:cNvPr id="4" name="TextBox 3"/>
          <p:cNvSpPr txBox="1"/>
          <p:nvPr/>
        </p:nvSpPr>
        <p:spPr>
          <a:xfrm>
            <a:off x="9168063" y="5550568"/>
            <a:ext cx="2823411" cy="707886"/>
          </a:xfrm>
          <a:prstGeom prst="rect">
            <a:avLst/>
          </a:prstGeom>
          <a:solidFill>
            <a:schemeClr val="accent1"/>
          </a:solidFill>
        </p:spPr>
        <p:txBody>
          <a:bodyPr wrap="square" rtlCol="0">
            <a:spAutoFit/>
          </a:bodyPr>
          <a:lstStyle/>
          <a:p>
            <a:pPr algn="ctr"/>
            <a:r>
              <a:rPr lang="en-GB" sz="4000" b="1" dirty="0" smtClean="0">
                <a:solidFill>
                  <a:schemeClr val="bg1"/>
                </a:solidFill>
                <a:latin typeface="Trebuchet MS" panose="020B0603020202020204" pitchFamily="34" charset="0"/>
              </a:rPr>
              <a:t>Learning</a:t>
            </a:r>
            <a:endParaRPr lang="en-GB" sz="4000" b="1" dirty="0">
              <a:solidFill>
                <a:schemeClr val="bg1"/>
              </a:solidFill>
              <a:latin typeface="Trebuchet MS" panose="020B0603020202020204" pitchFamily="34" charset="0"/>
            </a:endParaRPr>
          </a:p>
        </p:txBody>
      </p:sp>
      <p:sp>
        <p:nvSpPr>
          <p:cNvPr id="5" name="TextBox 4"/>
          <p:cNvSpPr txBox="1"/>
          <p:nvPr/>
        </p:nvSpPr>
        <p:spPr>
          <a:xfrm>
            <a:off x="4507832" y="3075057"/>
            <a:ext cx="3128210" cy="1323439"/>
          </a:xfrm>
          <a:prstGeom prst="rect">
            <a:avLst/>
          </a:prstGeom>
          <a:solidFill>
            <a:schemeClr val="accent2"/>
          </a:solidFill>
        </p:spPr>
        <p:txBody>
          <a:bodyPr wrap="square" rtlCol="0">
            <a:spAutoFit/>
          </a:bodyPr>
          <a:lstStyle/>
          <a:p>
            <a:pPr algn="ctr"/>
            <a:r>
              <a:rPr lang="en-GB" sz="4000" b="1" dirty="0" smtClean="0">
                <a:solidFill>
                  <a:schemeClr val="bg1"/>
                </a:solidFill>
                <a:latin typeface="Trebuchet MS" panose="020B0603020202020204" pitchFamily="34" charset="0"/>
              </a:rPr>
              <a:t>Assessment</a:t>
            </a:r>
          </a:p>
          <a:p>
            <a:pPr algn="ctr"/>
            <a:r>
              <a:rPr lang="en-GB" sz="4000" b="1" dirty="0" smtClean="0">
                <a:solidFill>
                  <a:schemeClr val="bg1"/>
                </a:solidFill>
                <a:latin typeface="Trebuchet MS" panose="020B0603020202020204" pitchFamily="34" charset="0"/>
              </a:rPr>
              <a:t>(re-call)</a:t>
            </a:r>
            <a:endParaRPr lang="en-GB" sz="4000" b="1" dirty="0">
              <a:solidFill>
                <a:schemeClr val="bg1"/>
              </a:solidFill>
              <a:latin typeface="Trebuchet MS" panose="020B0603020202020204" pitchFamily="34" charset="0"/>
            </a:endParaRPr>
          </a:p>
        </p:txBody>
      </p:sp>
    </p:spTree>
    <p:extLst>
      <p:ext uri="{BB962C8B-B14F-4D97-AF65-F5344CB8AC3E}">
        <p14:creationId xmlns:p14="http://schemas.microsoft.com/office/powerpoint/2010/main" val="129753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a:t>
            </a:r>
            <a:r>
              <a:rPr lang="en-GB" sz="3200" dirty="0" smtClean="0"/>
              <a:t>(“checking”, “quizzing”, “testing”)</a:t>
            </a:r>
            <a:endParaRPr lang="en-GB" dirty="0"/>
          </a:p>
        </p:txBody>
      </p:sp>
      <p:sp>
        <p:nvSpPr>
          <p:cNvPr id="3" name="Content Placeholder 2"/>
          <p:cNvSpPr>
            <a:spLocks noGrp="1"/>
          </p:cNvSpPr>
          <p:nvPr>
            <p:ph idx="1"/>
          </p:nvPr>
        </p:nvSpPr>
        <p:spPr/>
        <p:txBody>
          <a:bodyPr/>
          <a:lstStyle/>
          <a:p>
            <a:r>
              <a:rPr lang="en-GB" dirty="0" smtClean="0"/>
              <a:t>A key theme through educational research is the importance of </a:t>
            </a:r>
            <a:r>
              <a:rPr lang="en-GB" b="1" dirty="0" smtClean="0"/>
              <a:t>regular and frequent assessment</a:t>
            </a:r>
          </a:p>
          <a:p>
            <a:endParaRPr lang="en-GB" dirty="0"/>
          </a:p>
          <a:p>
            <a:pPr lvl="1"/>
            <a:r>
              <a:rPr lang="en-GB" dirty="0"/>
              <a:t>Minute-by-minute, lesson-by-lesson, week-by-week, month-by-month </a:t>
            </a:r>
          </a:p>
          <a:p>
            <a:pPr lvl="1"/>
            <a:endParaRPr lang="en-GB" dirty="0" smtClean="0"/>
          </a:p>
          <a:p>
            <a:pPr lvl="1"/>
            <a:r>
              <a:rPr lang="en-GB" dirty="0" smtClean="0"/>
              <a:t>Formal </a:t>
            </a:r>
            <a:r>
              <a:rPr lang="en-GB" dirty="0"/>
              <a:t>/ informal</a:t>
            </a:r>
          </a:p>
          <a:p>
            <a:pPr lvl="1"/>
            <a:endParaRPr lang="en-GB" dirty="0" smtClean="0"/>
          </a:p>
          <a:p>
            <a:pPr lvl="1"/>
            <a:r>
              <a:rPr lang="en-GB" dirty="0" smtClean="0"/>
              <a:t>Formative / summative</a:t>
            </a:r>
          </a:p>
          <a:p>
            <a:pPr lvl="1"/>
            <a:endParaRPr lang="en-GB" dirty="0"/>
          </a:p>
          <a:p>
            <a:pPr lvl="1"/>
            <a:endParaRPr lang="en-GB" dirty="0"/>
          </a:p>
          <a:p>
            <a:endParaRPr lang="en-GB" dirty="0"/>
          </a:p>
          <a:p>
            <a:endParaRPr lang="en-GB" dirty="0"/>
          </a:p>
        </p:txBody>
      </p:sp>
    </p:spTree>
    <p:extLst>
      <p:ext uri="{BB962C8B-B14F-4D97-AF65-F5344CB8AC3E}">
        <p14:creationId xmlns:p14="http://schemas.microsoft.com/office/powerpoint/2010/main" val="3962242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822" t="21491" r="23311" b="8553"/>
          <a:stretch/>
        </p:blipFill>
        <p:spPr bwMode="auto">
          <a:xfrm>
            <a:off x="1572126" y="144379"/>
            <a:ext cx="9224211" cy="66124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524000" y="128337"/>
            <a:ext cx="4612105" cy="2101516"/>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523999" y="2382253"/>
            <a:ext cx="4612105" cy="2101516"/>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6216316" y="4687359"/>
            <a:ext cx="4612105" cy="2101516"/>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5848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947" t="44298" r="23187" b="8114"/>
          <a:stretch/>
        </p:blipFill>
        <p:spPr bwMode="auto">
          <a:xfrm>
            <a:off x="352926" y="385009"/>
            <a:ext cx="11448298" cy="5582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20842" y="3304673"/>
            <a:ext cx="5598695" cy="2662989"/>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077075" y="3304673"/>
            <a:ext cx="5724149" cy="2662990"/>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7424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John Hattie: selected effect sizes</a:t>
            </a:r>
          </a:p>
        </p:txBody>
      </p:sp>
      <p:sp>
        <p:nvSpPr>
          <p:cNvPr id="4" name="Rectangle 3"/>
          <p:cNvSpPr/>
          <p:nvPr/>
        </p:nvSpPr>
        <p:spPr>
          <a:xfrm>
            <a:off x="6064683" y="3994758"/>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Scaffolding </a:t>
            </a:r>
          </a:p>
          <a:p>
            <a:pPr algn="ctr"/>
            <a:r>
              <a:rPr lang="en-GB" sz="2800" b="1" dirty="0">
                <a:latin typeface="Trebuchet MS" panose="020B0603020202020204" pitchFamily="34" charset="0"/>
              </a:rPr>
              <a:t>(worked examples)</a:t>
            </a:r>
          </a:p>
        </p:txBody>
      </p:sp>
      <p:sp>
        <p:nvSpPr>
          <p:cNvPr id="5" name="Rectangle 4"/>
          <p:cNvSpPr/>
          <p:nvPr/>
        </p:nvSpPr>
        <p:spPr>
          <a:xfrm>
            <a:off x="290182" y="5802682"/>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Direct instruction</a:t>
            </a:r>
          </a:p>
        </p:txBody>
      </p:sp>
      <p:sp>
        <p:nvSpPr>
          <p:cNvPr id="6" name="Rectangle 5"/>
          <p:cNvSpPr/>
          <p:nvPr/>
        </p:nvSpPr>
        <p:spPr>
          <a:xfrm>
            <a:off x="6064683" y="4899240"/>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Mega-cognition</a:t>
            </a:r>
          </a:p>
        </p:txBody>
      </p:sp>
      <p:sp>
        <p:nvSpPr>
          <p:cNvPr id="7" name="Rectangle 6"/>
          <p:cNvSpPr/>
          <p:nvPr/>
        </p:nvSpPr>
        <p:spPr>
          <a:xfrm>
            <a:off x="290183" y="3105412"/>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Teacher clarity</a:t>
            </a:r>
          </a:p>
        </p:txBody>
      </p:sp>
      <p:sp>
        <p:nvSpPr>
          <p:cNvPr id="8" name="Rectangle 7"/>
          <p:cNvSpPr/>
          <p:nvPr/>
        </p:nvSpPr>
        <p:spPr>
          <a:xfrm>
            <a:off x="290183" y="4003110"/>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Feedback</a:t>
            </a:r>
          </a:p>
        </p:txBody>
      </p:sp>
      <p:sp>
        <p:nvSpPr>
          <p:cNvPr id="10" name="Rectangle 9"/>
          <p:cNvSpPr/>
          <p:nvPr/>
        </p:nvSpPr>
        <p:spPr>
          <a:xfrm>
            <a:off x="6064683" y="3099146"/>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Co-operative learning</a:t>
            </a:r>
          </a:p>
        </p:txBody>
      </p:sp>
      <p:sp>
        <p:nvSpPr>
          <p:cNvPr id="11" name="Rectangle 10"/>
          <p:cNvSpPr/>
          <p:nvPr/>
        </p:nvSpPr>
        <p:spPr>
          <a:xfrm>
            <a:off x="302709" y="2209799"/>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Discussion</a:t>
            </a:r>
          </a:p>
        </p:txBody>
      </p:sp>
      <p:sp>
        <p:nvSpPr>
          <p:cNvPr id="12" name="Rectangle 11"/>
          <p:cNvSpPr/>
          <p:nvPr/>
        </p:nvSpPr>
        <p:spPr>
          <a:xfrm>
            <a:off x="6064683" y="5791197"/>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Goal setting</a:t>
            </a:r>
          </a:p>
        </p:txBody>
      </p:sp>
      <p:sp>
        <p:nvSpPr>
          <p:cNvPr id="13" name="Rectangle 12"/>
          <p:cNvSpPr/>
          <p:nvPr/>
        </p:nvSpPr>
        <p:spPr>
          <a:xfrm>
            <a:off x="290183" y="4901851"/>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‘Graded’ homework</a:t>
            </a:r>
          </a:p>
        </p:txBody>
      </p:sp>
      <p:sp>
        <p:nvSpPr>
          <p:cNvPr id="14" name="Rectangle 13"/>
          <p:cNvSpPr/>
          <p:nvPr/>
        </p:nvSpPr>
        <p:spPr>
          <a:xfrm>
            <a:off x="4475965" y="2192053"/>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0.82</a:t>
            </a:r>
          </a:p>
        </p:txBody>
      </p:sp>
      <p:sp>
        <p:nvSpPr>
          <p:cNvPr id="15" name="Rectangle 14"/>
          <p:cNvSpPr/>
          <p:nvPr/>
        </p:nvSpPr>
        <p:spPr>
          <a:xfrm>
            <a:off x="4475965" y="3105411"/>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0.75</a:t>
            </a:r>
          </a:p>
        </p:txBody>
      </p:sp>
      <p:sp>
        <p:nvSpPr>
          <p:cNvPr id="16" name="Rectangle 15"/>
          <p:cNvSpPr/>
          <p:nvPr/>
        </p:nvSpPr>
        <p:spPr>
          <a:xfrm>
            <a:off x="4475965" y="4003110"/>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0.73</a:t>
            </a:r>
          </a:p>
        </p:txBody>
      </p:sp>
      <p:sp>
        <p:nvSpPr>
          <p:cNvPr id="17" name="Rectangle 16"/>
          <p:cNvSpPr/>
          <p:nvPr/>
        </p:nvSpPr>
        <p:spPr>
          <a:xfrm>
            <a:off x="4475965" y="4901851"/>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0.64</a:t>
            </a:r>
          </a:p>
        </p:txBody>
      </p:sp>
      <p:sp>
        <p:nvSpPr>
          <p:cNvPr id="18" name="Rectangle 17"/>
          <p:cNvSpPr/>
          <p:nvPr/>
        </p:nvSpPr>
        <p:spPr>
          <a:xfrm>
            <a:off x="4475965" y="5796418"/>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0.60</a:t>
            </a:r>
          </a:p>
        </p:txBody>
      </p:sp>
      <p:sp>
        <p:nvSpPr>
          <p:cNvPr id="19" name="Rectangle 18"/>
          <p:cNvSpPr/>
          <p:nvPr/>
        </p:nvSpPr>
        <p:spPr>
          <a:xfrm>
            <a:off x="10223322" y="3099146"/>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0.55</a:t>
            </a:r>
          </a:p>
        </p:txBody>
      </p:sp>
      <p:sp>
        <p:nvSpPr>
          <p:cNvPr id="20" name="Rectangle 19"/>
          <p:cNvSpPr/>
          <p:nvPr/>
        </p:nvSpPr>
        <p:spPr>
          <a:xfrm>
            <a:off x="10210795" y="3994758"/>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0.53</a:t>
            </a:r>
          </a:p>
        </p:txBody>
      </p:sp>
      <p:sp>
        <p:nvSpPr>
          <p:cNvPr id="21" name="Rectangle 20"/>
          <p:cNvSpPr/>
          <p:nvPr/>
        </p:nvSpPr>
        <p:spPr>
          <a:xfrm>
            <a:off x="10210795" y="4899239"/>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0.53</a:t>
            </a:r>
          </a:p>
        </p:txBody>
      </p:sp>
      <p:sp>
        <p:nvSpPr>
          <p:cNvPr id="22" name="Rectangle 21"/>
          <p:cNvSpPr/>
          <p:nvPr/>
        </p:nvSpPr>
        <p:spPr>
          <a:xfrm>
            <a:off x="10210795" y="5782323"/>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0.53</a:t>
            </a:r>
          </a:p>
        </p:txBody>
      </p:sp>
      <p:sp>
        <p:nvSpPr>
          <p:cNvPr id="24" name="Rectangle 23"/>
          <p:cNvSpPr/>
          <p:nvPr/>
        </p:nvSpPr>
        <p:spPr>
          <a:xfrm>
            <a:off x="6064683" y="2203534"/>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Spaced vs mass practise</a:t>
            </a:r>
          </a:p>
        </p:txBody>
      </p:sp>
      <p:sp>
        <p:nvSpPr>
          <p:cNvPr id="25" name="Rectangle 24"/>
          <p:cNvSpPr/>
          <p:nvPr/>
        </p:nvSpPr>
        <p:spPr>
          <a:xfrm>
            <a:off x="10237939" y="2185788"/>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0.60</a:t>
            </a:r>
          </a:p>
        </p:txBody>
      </p:sp>
    </p:spTree>
    <p:extLst>
      <p:ext uri="{BB962C8B-B14F-4D97-AF65-F5344CB8AC3E}">
        <p14:creationId xmlns:p14="http://schemas.microsoft.com/office/powerpoint/2010/main" val="19448412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John Hattie: selected effect sizes</a:t>
            </a:r>
          </a:p>
        </p:txBody>
      </p:sp>
      <p:sp>
        <p:nvSpPr>
          <p:cNvPr id="4" name="Rectangle 3"/>
          <p:cNvSpPr/>
          <p:nvPr/>
        </p:nvSpPr>
        <p:spPr>
          <a:xfrm>
            <a:off x="6064683" y="3105412"/>
            <a:ext cx="4033381"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Within-class grouping</a:t>
            </a:r>
          </a:p>
        </p:txBody>
      </p:sp>
      <p:sp>
        <p:nvSpPr>
          <p:cNvPr id="5" name="Rectangle 4"/>
          <p:cNvSpPr/>
          <p:nvPr/>
        </p:nvSpPr>
        <p:spPr>
          <a:xfrm>
            <a:off x="290182" y="5802682"/>
            <a:ext cx="4033381"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Individualised instruction</a:t>
            </a:r>
          </a:p>
        </p:txBody>
      </p:sp>
      <p:sp>
        <p:nvSpPr>
          <p:cNvPr id="6" name="Rectangle 5"/>
          <p:cNvSpPr/>
          <p:nvPr/>
        </p:nvSpPr>
        <p:spPr>
          <a:xfrm>
            <a:off x="6064683" y="4009894"/>
            <a:ext cx="4033381"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Problem-based learning</a:t>
            </a:r>
          </a:p>
        </p:txBody>
      </p:sp>
      <p:sp>
        <p:nvSpPr>
          <p:cNvPr id="7" name="Rectangle 6"/>
          <p:cNvSpPr/>
          <p:nvPr/>
        </p:nvSpPr>
        <p:spPr>
          <a:xfrm>
            <a:off x="290183" y="3994758"/>
            <a:ext cx="4033381"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Enquiry-based teaching</a:t>
            </a:r>
          </a:p>
        </p:txBody>
      </p:sp>
      <p:sp>
        <p:nvSpPr>
          <p:cNvPr id="8" name="Rectangle 7"/>
          <p:cNvSpPr/>
          <p:nvPr/>
        </p:nvSpPr>
        <p:spPr>
          <a:xfrm>
            <a:off x="290183" y="4892456"/>
            <a:ext cx="4033381"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Simulations &amp; gaming</a:t>
            </a:r>
          </a:p>
        </p:txBody>
      </p:sp>
      <p:sp>
        <p:nvSpPr>
          <p:cNvPr id="9" name="Rectangle 8"/>
          <p:cNvSpPr/>
          <p:nvPr/>
        </p:nvSpPr>
        <p:spPr>
          <a:xfrm>
            <a:off x="6064682" y="5802682"/>
            <a:ext cx="4033381"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Student control over learning</a:t>
            </a:r>
          </a:p>
        </p:txBody>
      </p:sp>
      <p:sp>
        <p:nvSpPr>
          <p:cNvPr id="10" name="Rectangle 9"/>
          <p:cNvSpPr/>
          <p:nvPr/>
        </p:nvSpPr>
        <p:spPr>
          <a:xfrm>
            <a:off x="6064683" y="2209800"/>
            <a:ext cx="4033381"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Web-based learning</a:t>
            </a:r>
          </a:p>
        </p:txBody>
      </p:sp>
      <p:sp>
        <p:nvSpPr>
          <p:cNvPr id="11" name="Rectangle 10"/>
          <p:cNvSpPr/>
          <p:nvPr/>
        </p:nvSpPr>
        <p:spPr>
          <a:xfrm>
            <a:off x="290183" y="3099145"/>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Questioning</a:t>
            </a:r>
          </a:p>
        </p:txBody>
      </p:sp>
      <p:sp>
        <p:nvSpPr>
          <p:cNvPr id="14" name="Rectangle 13"/>
          <p:cNvSpPr/>
          <p:nvPr/>
        </p:nvSpPr>
        <p:spPr>
          <a:xfrm>
            <a:off x="4475965" y="3098332"/>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0.52</a:t>
            </a:r>
          </a:p>
        </p:txBody>
      </p:sp>
      <p:sp>
        <p:nvSpPr>
          <p:cNvPr id="15" name="Rectangle 14"/>
          <p:cNvSpPr/>
          <p:nvPr/>
        </p:nvSpPr>
        <p:spPr>
          <a:xfrm>
            <a:off x="4475965" y="3994757"/>
            <a:ext cx="1060540"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0.35</a:t>
            </a:r>
          </a:p>
        </p:txBody>
      </p:sp>
      <p:sp>
        <p:nvSpPr>
          <p:cNvPr id="16" name="Rectangle 15"/>
          <p:cNvSpPr/>
          <p:nvPr/>
        </p:nvSpPr>
        <p:spPr>
          <a:xfrm>
            <a:off x="4475965" y="4892456"/>
            <a:ext cx="1060540"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0.32</a:t>
            </a:r>
          </a:p>
        </p:txBody>
      </p:sp>
      <p:sp>
        <p:nvSpPr>
          <p:cNvPr id="18" name="Rectangle 17"/>
          <p:cNvSpPr/>
          <p:nvPr/>
        </p:nvSpPr>
        <p:spPr>
          <a:xfrm>
            <a:off x="4475965" y="5796418"/>
            <a:ext cx="1060540"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0.20</a:t>
            </a:r>
          </a:p>
        </p:txBody>
      </p:sp>
      <p:sp>
        <p:nvSpPr>
          <p:cNvPr id="19" name="Rectangle 18"/>
          <p:cNvSpPr/>
          <p:nvPr/>
        </p:nvSpPr>
        <p:spPr>
          <a:xfrm>
            <a:off x="10223322" y="2209800"/>
            <a:ext cx="1060540"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0.18</a:t>
            </a:r>
          </a:p>
        </p:txBody>
      </p:sp>
      <p:sp>
        <p:nvSpPr>
          <p:cNvPr id="20" name="Rectangle 19"/>
          <p:cNvSpPr/>
          <p:nvPr/>
        </p:nvSpPr>
        <p:spPr>
          <a:xfrm>
            <a:off x="10210795" y="3105412"/>
            <a:ext cx="1060540"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0.18</a:t>
            </a:r>
          </a:p>
        </p:txBody>
      </p:sp>
      <p:sp>
        <p:nvSpPr>
          <p:cNvPr id="21" name="Rectangle 20"/>
          <p:cNvSpPr/>
          <p:nvPr/>
        </p:nvSpPr>
        <p:spPr>
          <a:xfrm>
            <a:off x="10210795" y="4009893"/>
            <a:ext cx="1060540"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0.12</a:t>
            </a:r>
          </a:p>
        </p:txBody>
      </p:sp>
      <p:sp>
        <p:nvSpPr>
          <p:cNvPr id="23" name="Rectangle 22"/>
          <p:cNvSpPr/>
          <p:nvPr/>
        </p:nvSpPr>
        <p:spPr>
          <a:xfrm>
            <a:off x="10223322" y="5796417"/>
            <a:ext cx="1060540"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0.01</a:t>
            </a:r>
          </a:p>
        </p:txBody>
      </p:sp>
      <p:sp>
        <p:nvSpPr>
          <p:cNvPr id="24" name="Rectangle 23"/>
          <p:cNvSpPr/>
          <p:nvPr/>
        </p:nvSpPr>
        <p:spPr>
          <a:xfrm>
            <a:off x="317325" y="2209799"/>
            <a:ext cx="4033381"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Frequent testing</a:t>
            </a:r>
          </a:p>
        </p:txBody>
      </p:sp>
      <p:sp>
        <p:nvSpPr>
          <p:cNvPr id="25" name="Rectangle 24"/>
          <p:cNvSpPr/>
          <p:nvPr/>
        </p:nvSpPr>
        <p:spPr>
          <a:xfrm>
            <a:off x="4475965" y="2203534"/>
            <a:ext cx="1060540" cy="796447"/>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Trebuchet MS" panose="020B0603020202020204" pitchFamily="34" charset="0"/>
              </a:rPr>
              <a:t>0.52</a:t>
            </a:r>
          </a:p>
        </p:txBody>
      </p:sp>
      <p:sp>
        <p:nvSpPr>
          <p:cNvPr id="26" name="Rectangle 25">
            <a:extLst>
              <a:ext uri="{FF2B5EF4-FFF2-40B4-BE49-F238E27FC236}">
                <a16:creationId xmlns="" xmlns:a16="http://schemas.microsoft.com/office/drawing/2014/main" id="{2EC1F947-E20A-C242-85A2-56E557357FD8}"/>
              </a:ext>
            </a:extLst>
          </p:cNvPr>
          <p:cNvSpPr/>
          <p:nvPr/>
        </p:nvSpPr>
        <p:spPr>
          <a:xfrm>
            <a:off x="6064682" y="4891936"/>
            <a:ext cx="4033381"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Ability grouping</a:t>
            </a:r>
          </a:p>
        </p:txBody>
      </p:sp>
      <p:sp>
        <p:nvSpPr>
          <p:cNvPr id="27" name="Rectangle 26">
            <a:extLst>
              <a:ext uri="{FF2B5EF4-FFF2-40B4-BE49-F238E27FC236}">
                <a16:creationId xmlns="" xmlns:a16="http://schemas.microsoft.com/office/drawing/2014/main" id="{2F0C16BA-ED53-DB49-BD7F-95C29112D19A}"/>
              </a:ext>
            </a:extLst>
          </p:cNvPr>
          <p:cNvSpPr/>
          <p:nvPr/>
        </p:nvSpPr>
        <p:spPr>
          <a:xfrm>
            <a:off x="10210794" y="4891935"/>
            <a:ext cx="1060540" cy="79644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Trebuchet MS" panose="020B0603020202020204" pitchFamily="34" charset="0"/>
              </a:rPr>
              <a:t>0.10</a:t>
            </a:r>
          </a:p>
        </p:txBody>
      </p:sp>
      <p:cxnSp>
        <p:nvCxnSpPr>
          <p:cNvPr id="13" name="Straight Connector 12">
            <a:extLst>
              <a:ext uri="{FF2B5EF4-FFF2-40B4-BE49-F238E27FC236}">
                <a16:creationId xmlns="" xmlns:a16="http://schemas.microsoft.com/office/drawing/2014/main" id="{2C6F56E9-B702-B041-BA95-B09B0ABFDA41}"/>
              </a:ext>
            </a:extLst>
          </p:cNvPr>
          <p:cNvCxnSpPr/>
          <p:nvPr/>
        </p:nvCxnSpPr>
        <p:spPr>
          <a:xfrm>
            <a:off x="36415" y="3952424"/>
            <a:ext cx="6028267" cy="0"/>
          </a:xfrm>
          <a:prstGeom prst="line">
            <a:avLst/>
          </a:prstGeom>
          <a:ln w="10477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54221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Minute-by-minute </a:t>
            </a:r>
            <a:r>
              <a:rPr lang="en-GB" sz="3200" dirty="0" smtClean="0"/>
              <a:t>(checking, quizzing, testing)</a:t>
            </a:r>
            <a:endParaRPr lang="en-GB" dirty="0"/>
          </a:p>
        </p:txBody>
      </p:sp>
      <p:sp>
        <p:nvSpPr>
          <p:cNvPr id="3" name="Content Placeholder 2"/>
          <p:cNvSpPr>
            <a:spLocks noGrp="1"/>
          </p:cNvSpPr>
          <p:nvPr>
            <p:ph idx="1"/>
          </p:nvPr>
        </p:nvSpPr>
        <p:spPr/>
        <p:txBody>
          <a:bodyPr>
            <a:normAutofit/>
          </a:bodyPr>
          <a:lstStyle/>
          <a:p>
            <a:r>
              <a:rPr lang="en-GB" dirty="0" smtClean="0"/>
              <a:t>Interactive questioning: pose, pause, pounce, bounce</a:t>
            </a:r>
            <a:endParaRPr lang="en-GB" dirty="0"/>
          </a:p>
          <a:p>
            <a:pPr lvl="1"/>
            <a:r>
              <a:rPr lang="en-GB" dirty="0" smtClean="0"/>
              <a:t>Show-me boards</a:t>
            </a:r>
          </a:p>
          <a:p>
            <a:pPr marL="0" indent="0">
              <a:buNone/>
            </a:pPr>
            <a:endParaRPr lang="en-GB" dirty="0"/>
          </a:p>
          <a:p>
            <a:r>
              <a:rPr lang="en-GB" dirty="0" smtClean="0"/>
              <a:t>Active assessment methodologies</a:t>
            </a:r>
          </a:p>
          <a:p>
            <a:pPr lvl="1"/>
            <a:r>
              <a:rPr lang="en-GB" dirty="0" smtClean="0"/>
              <a:t>True / false</a:t>
            </a:r>
          </a:p>
          <a:p>
            <a:pPr lvl="1"/>
            <a:r>
              <a:rPr lang="en-GB" dirty="0" smtClean="0"/>
              <a:t>Multiple choice</a:t>
            </a:r>
          </a:p>
          <a:p>
            <a:pPr lvl="1"/>
            <a:r>
              <a:rPr lang="en-GB" dirty="0" smtClean="0"/>
              <a:t>Odd one out</a:t>
            </a:r>
          </a:p>
          <a:p>
            <a:pPr lvl="1"/>
            <a:endParaRPr lang="en-GB" dirty="0"/>
          </a:p>
          <a:p>
            <a:r>
              <a:rPr lang="en-GB" dirty="0" smtClean="0"/>
              <a:t>Practise questions</a:t>
            </a:r>
            <a:endParaRPr lang="en-GB" dirty="0"/>
          </a:p>
        </p:txBody>
      </p:sp>
    </p:spTree>
    <p:extLst>
      <p:ext uri="{BB962C8B-B14F-4D97-AF65-F5344CB8AC3E}">
        <p14:creationId xmlns:p14="http://schemas.microsoft.com/office/powerpoint/2010/main" val="4044520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Lesson-by-lesson </a:t>
            </a:r>
            <a:r>
              <a:rPr lang="en-GB" sz="3200" dirty="0" smtClean="0"/>
              <a:t>(checking, quizzing, testing)</a:t>
            </a:r>
            <a:endParaRPr lang="en-GB" dirty="0"/>
          </a:p>
        </p:txBody>
      </p:sp>
      <p:sp>
        <p:nvSpPr>
          <p:cNvPr id="3" name="Content Placeholder 2"/>
          <p:cNvSpPr>
            <a:spLocks noGrp="1"/>
          </p:cNvSpPr>
          <p:nvPr>
            <p:ph idx="1"/>
          </p:nvPr>
        </p:nvSpPr>
        <p:spPr>
          <a:xfrm>
            <a:off x="838199" y="1825625"/>
            <a:ext cx="10888579" cy="4703512"/>
          </a:xfrm>
        </p:spPr>
        <p:txBody>
          <a:bodyPr>
            <a:normAutofit/>
          </a:bodyPr>
          <a:lstStyle/>
          <a:p>
            <a:r>
              <a:rPr lang="en-GB" b="1" dirty="0" smtClean="0"/>
              <a:t>Beginning with a review </a:t>
            </a:r>
            <a:r>
              <a:rPr lang="en-GB" dirty="0" smtClean="0"/>
              <a:t>of previous learning</a:t>
            </a:r>
          </a:p>
          <a:p>
            <a:pPr lvl="1"/>
            <a:endParaRPr lang="en-GB" dirty="0" smtClean="0"/>
          </a:p>
          <a:p>
            <a:pPr lvl="1"/>
            <a:r>
              <a:rPr lang="en-GB" dirty="0" smtClean="0"/>
              <a:t>“5-a-day”</a:t>
            </a:r>
          </a:p>
          <a:p>
            <a:pPr lvl="1"/>
            <a:endParaRPr lang="en-GB" dirty="0"/>
          </a:p>
          <a:p>
            <a:pPr lvl="1"/>
            <a:r>
              <a:rPr lang="en-GB" dirty="0" smtClean="0"/>
              <a:t>Asking questions about learning in a previous lesson</a:t>
            </a:r>
          </a:p>
          <a:p>
            <a:pPr lvl="1"/>
            <a:endParaRPr lang="en-GB" dirty="0"/>
          </a:p>
          <a:p>
            <a:endParaRPr lang="en-GB" dirty="0"/>
          </a:p>
          <a:p>
            <a:pPr lvl="1"/>
            <a:endParaRPr lang="en-GB" dirty="0"/>
          </a:p>
        </p:txBody>
      </p:sp>
    </p:spTree>
    <p:extLst>
      <p:ext uri="{BB962C8B-B14F-4D97-AF65-F5344CB8AC3E}">
        <p14:creationId xmlns:p14="http://schemas.microsoft.com/office/powerpoint/2010/main" val="200867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741" t="44518" r="27009" b="12062"/>
          <a:stretch/>
        </p:blipFill>
        <p:spPr bwMode="auto">
          <a:xfrm>
            <a:off x="272715" y="304801"/>
            <a:ext cx="11507287" cy="62082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77851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p:sp>
        <p:nvSpPr>
          <p:cNvPr id="3" name="Content Placeholder 2"/>
          <p:cNvSpPr>
            <a:spLocks noGrp="1"/>
          </p:cNvSpPr>
          <p:nvPr>
            <p:ph idx="1"/>
          </p:nvPr>
        </p:nvSpPr>
        <p:spPr>
          <a:xfrm>
            <a:off x="838199" y="1825625"/>
            <a:ext cx="10824411" cy="4351338"/>
          </a:xfrm>
        </p:spPr>
        <p:txBody>
          <a:bodyPr>
            <a:normAutofit/>
          </a:bodyPr>
          <a:lstStyle/>
          <a:p>
            <a:r>
              <a:rPr lang="en-GB" dirty="0" smtClean="0"/>
              <a:t>Recent lesson where the task was to draw </a:t>
            </a:r>
            <a:r>
              <a:rPr lang="en-GB" dirty="0" smtClean="0"/>
              <a:t>a graph based on a table of </a:t>
            </a:r>
            <a:r>
              <a:rPr lang="en-GB" dirty="0" smtClean="0"/>
              <a:t>results from an experiment in the previous lesson.</a:t>
            </a:r>
            <a:endParaRPr lang="en-GB" dirty="0" smtClean="0"/>
          </a:p>
          <a:p>
            <a:endParaRPr lang="en-GB" dirty="0"/>
          </a:p>
          <a:p>
            <a:r>
              <a:rPr lang="en-GB" dirty="0" smtClean="0"/>
              <a:t>Started by asking them: “What was </a:t>
            </a:r>
            <a:r>
              <a:rPr lang="en-GB" dirty="0" smtClean="0"/>
              <a:t>this experiment about?”</a:t>
            </a:r>
            <a:endParaRPr lang="en-GB" dirty="0" smtClean="0"/>
          </a:p>
          <a:p>
            <a:endParaRPr lang="en-GB" dirty="0"/>
          </a:p>
          <a:p>
            <a:r>
              <a:rPr lang="en-GB" b="1" dirty="0" smtClean="0"/>
              <a:t>EVERYONE</a:t>
            </a:r>
            <a:r>
              <a:rPr lang="en-GB" dirty="0" smtClean="0"/>
              <a:t> was asked to </a:t>
            </a:r>
            <a:r>
              <a:rPr lang="en-GB" b="1" dirty="0" smtClean="0"/>
              <a:t>THINK</a:t>
            </a:r>
            <a:r>
              <a:rPr lang="en-GB" dirty="0" smtClean="0"/>
              <a:t> about this, and everyone was asked to </a:t>
            </a:r>
            <a:r>
              <a:rPr lang="en-GB" b="1" dirty="0" smtClean="0"/>
              <a:t>WRITE IT DOWN</a:t>
            </a:r>
          </a:p>
        </p:txBody>
      </p:sp>
    </p:spTree>
    <p:extLst>
      <p:ext uri="{BB962C8B-B14F-4D97-AF65-F5344CB8AC3E}">
        <p14:creationId xmlns:p14="http://schemas.microsoft.com/office/powerpoint/2010/main" val="1083942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what was written</a:t>
            </a:r>
            <a:endParaRPr lang="en-GB" dirty="0"/>
          </a:p>
        </p:txBody>
      </p:sp>
      <p:sp>
        <p:nvSpPr>
          <p:cNvPr id="3" name="Content Placeholder 2"/>
          <p:cNvSpPr>
            <a:spLocks noGrp="1"/>
          </p:cNvSpPr>
          <p:nvPr>
            <p:ph idx="1"/>
          </p:nvPr>
        </p:nvSpPr>
        <p:spPr/>
        <p:txBody>
          <a:bodyPr>
            <a:normAutofit/>
          </a:bodyPr>
          <a:lstStyle/>
          <a:p>
            <a:r>
              <a:rPr lang="en-GB" dirty="0" smtClean="0"/>
              <a:t>“To find out how much voltage was in the bulb.”</a:t>
            </a:r>
          </a:p>
          <a:p>
            <a:endParaRPr lang="en-GB" dirty="0"/>
          </a:p>
          <a:p>
            <a:r>
              <a:rPr lang="en-GB" dirty="0" smtClean="0"/>
              <a:t>“To find out how much voltage you can get from a bulb when the brightness changes.”</a:t>
            </a:r>
          </a:p>
          <a:p>
            <a:endParaRPr lang="en-GB" dirty="0"/>
          </a:p>
          <a:p>
            <a:r>
              <a:rPr lang="en-GB" dirty="0" smtClean="0"/>
              <a:t>“To find out if increasing or decreasing the voltage impacts on the brightness of a bulb.”</a:t>
            </a:r>
          </a:p>
        </p:txBody>
      </p:sp>
    </p:spTree>
    <p:extLst>
      <p:ext uri="{BB962C8B-B14F-4D97-AF65-F5344CB8AC3E}">
        <p14:creationId xmlns:p14="http://schemas.microsoft.com/office/powerpoint/2010/main" val="198228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Lesson-by-lesson </a:t>
            </a:r>
            <a:r>
              <a:rPr lang="en-GB" sz="3200" dirty="0" smtClean="0"/>
              <a:t>(checking, quizzing, testing)</a:t>
            </a:r>
            <a:endParaRPr lang="en-GB" dirty="0"/>
          </a:p>
        </p:txBody>
      </p:sp>
      <p:sp>
        <p:nvSpPr>
          <p:cNvPr id="3" name="Content Placeholder 2"/>
          <p:cNvSpPr>
            <a:spLocks noGrp="1"/>
          </p:cNvSpPr>
          <p:nvPr>
            <p:ph idx="1"/>
          </p:nvPr>
        </p:nvSpPr>
        <p:spPr>
          <a:xfrm>
            <a:off x="838199" y="1825625"/>
            <a:ext cx="10888579" cy="4703512"/>
          </a:xfrm>
        </p:spPr>
        <p:txBody>
          <a:bodyPr>
            <a:normAutofit/>
          </a:bodyPr>
          <a:lstStyle/>
          <a:p>
            <a:pPr lvl="1"/>
            <a:endParaRPr lang="en-GB" dirty="0"/>
          </a:p>
          <a:p>
            <a:r>
              <a:rPr lang="en-GB" b="1" dirty="0" smtClean="0"/>
              <a:t>Conclude with a review </a:t>
            </a:r>
            <a:r>
              <a:rPr lang="en-GB" dirty="0" smtClean="0"/>
              <a:t>of learning from this lesson</a:t>
            </a:r>
          </a:p>
          <a:p>
            <a:endParaRPr lang="en-GB" dirty="0"/>
          </a:p>
          <a:p>
            <a:pPr lvl="1"/>
            <a:endParaRPr lang="en-GB" dirty="0"/>
          </a:p>
        </p:txBody>
      </p:sp>
    </p:spTree>
    <p:extLst>
      <p:ext uri="{BB962C8B-B14F-4D97-AF65-F5344CB8AC3E}">
        <p14:creationId xmlns:p14="http://schemas.microsoft.com/office/powerpoint/2010/main" val="2097353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Suggested Plenary</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44120826"/>
              </p:ext>
            </p:extLst>
          </p:nvPr>
        </p:nvGraphicFramePr>
        <p:xfrm>
          <a:off x="657726" y="2083600"/>
          <a:ext cx="10828420" cy="3810000"/>
        </p:xfrm>
        <a:graphic>
          <a:graphicData uri="http://schemas.openxmlformats.org/drawingml/2006/table">
            <a:tbl>
              <a:tblPr firstRow="1" bandRow="1">
                <a:tableStyleId>{5C22544A-7EE6-4342-B048-85BDC9FD1C3A}</a:tableStyleId>
              </a:tblPr>
              <a:tblGrid>
                <a:gridCol w="5414210"/>
                <a:gridCol w="5414210"/>
              </a:tblGrid>
              <a:tr h="59052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ysClr val="windowText" lastClr="000000"/>
                          </a:solidFill>
                          <a:latin typeface="Trebuchet MS" panose="020B0603020202020204" pitchFamily="34" charset="0"/>
                        </a:rPr>
                        <a:t>Overall understanding</a:t>
                      </a:r>
                      <a:endParaRPr lang="en-GB" sz="2000" b="1" dirty="0">
                        <a:solidFill>
                          <a:sysClr val="windowText" lastClr="000000"/>
                        </a:solidFill>
                        <a:latin typeface="Trebuchet MS" panose="020B0603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u="sng" dirty="0" smtClean="0">
                          <a:solidFill>
                            <a:sysClr val="windowText" lastClr="000000"/>
                          </a:solidFill>
                          <a:latin typeface="Trebuchet MS" panose="020B0603020202020204" pitchFamily="34" charset="0"/>
                        </a:rPr>
                        <a:t>Write down</a:t>
                      </a:r>
                      <a:r>
                        <a:rPr lang="en-US" sz="2000" b="1" dirty="0" smtClean="0">
                          <a:solidFill>
                            <a:sysClr val="windowText" lastClr="000000"/>
                          </a:solidFill>
                          <a:latin typeface="Trebuchet MS" panose="020B0603020202020204" pitchFamily="34" charset="0"/>
                        </a:rPr>
                        <a:t> two things you learned in today’s lesson.</a:t>
                      </a:r>
                      <a:endParaRPr lang="en-GB" sz="2000" b="1" dirty="0">
                        <a:solidFill>
                          <a:sysClr val="windowText" lastClr="000000"/>
                        </a:solidFill>
                        <a:latin typeface="Trebuchet MS" panose="020B0603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r>
              <a:tr h="551669">
                <a:tc>
                  <a:txBody>
                    <a:bodyPr/>
                    <a:lstStyle/>
                    <a:p>
                      <a:pPr algn="ctr"/>
                      <a:r>
                        <a:rPr lang="en-GB" sz="2400" b="0" dirty="0" smtClean="0">
                          <a:solidFill>
                            <a:sysClr val="windowText" lastClr="000000"/>
                          </a:solidFill>
                        </a:rPr>
                        <a:t>G</a:t>
                      </a:r>
                      <a:r>
                        <a:rPr lang="en-GB" sz="2400" b="0" baseline="0" dirty="0" smtClean="0">
                          <a:solidFill>
                            <a:sysClr val="windowText" lastClr="000000"/>
                          </a:solidFill>
                        </a:rPr>
                        <a:t> / A/ R</a:t>
                      </a:r>
                    </a:p>
                    <a:p>
                      <a:pPr algn="ctr"/>
                      <a:r>
                        <a:rPr lang="en-GB" b="0" baseline="0" dirty="0" smtClean="0">
                          <a:solidFill>
                            <a:sysClr val="windowText" lastClr="000000"/>
                          </a:solidFill>
                        </a:rPr>
                        <a:t>OR</a:t>
                      </a:r>
                    </a:p>
                    <a:p>
                      <a:pPr algn="ctr"/>
                      <a:r>
                        <a:rPr lang="en-GB" sz="2400" b="0" baseline="0" dirty="0" smtClean="0">
                          <a:solidFill>
                            <a:sysClr val="windowText" lastClr="000000"/>
                          </a:solidFill>
                        </a:rPr>
                        <a:t>1-10</a:t>
                      </a:r>
                      <a:endParaRPr lang="en-GB" sz="2400" b="0" dirty="0">
                        <a:solidFill>
                          <a:sysClr val="windowText" lastClr="00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dirty="0" smtClean="0">
                          <a:solidFill>
                            <a:sysClr val="windowText" lastClr="000000"/>
                          </a:solidFill>
                        </a:rPr>
                        <a:t>1.</a:t>
                      </a:r>
                    </a:p>
                    <a:p>
                      <a:endParaRPr lang="en-GB" b="0" dirty="0" smtClean="0">
                        <a:solidFill>
                          <a:sysClr val="windowText" lastClr="000000"/>
                        </a:solidFill>
                      </a:endParaRPr>
                    </a:p>
                    <a:p>
                      <a:r>
                        <a:rPr lang="en-GB" b="0" dirty="0" smtClean="0">
                          <a:solidFill>
                            <a:sysClr val="windowText" lastClr="000000"/>
                          </a:solidFill>
                        </a:rPr>
                        <a:t>2. </a:t>
                      </a:r>
                    </a:p>
                    <a:p>
                      <a:endParaRPr lang="en-GB"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1137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u="none" dirty="0" smtClean="0">
                          <a:latin typeface="Trebuchet MS" panose="020B0603020202020204" pitchFamily="34" charset="0"/>
                        </a:rPr>
                        <a:t>Anything you didn’t</a:t>
                      </a:r>
                      <a:r>
                        <a:rPr lang="en-US" sz="2000" b="1" u="none" baseline="0" dirty="0" smtClean="0">
                          <a:latin typeface="Trebuchet MS" panose="020B0603020202020204" pitchFamily="34" charset="0"/>
                        </a:rPr>
                        <a:t> understand</a:t>
                      </a:r>
                      <a:endParaRPr lang="en-GB" sz="2000" b="1" u="none" dirty="0" smtClean="0">
                        <a:solidFill>
                          <a:sysClr val="windowText" lastClr="000000"/>
                        </a:solidFill>
                        <a:latin typeface="Trebuchet MS" panose="020B0603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latin typeface="Trebuchet MS" panose="020B0603020202020204" pitchFamily="34" charset="0"/>
                        </a:rPr>
                        <a:t>Specifically, </a:t>
                      </a:r>
                      <a:r>
                        <a:rPr lang="en-US" sz="2000" b="1" u="sng" dirty="0" smtClean="0">
                          <a:latin typeface="Trebuchet MS" panose="020B0603020202020204" pitchFamily="34" charset="0"/>
                        </a:rPr>
                        <a:t>write down</a:t>
                      </a:r>
                      <a:r>
                        <a:rPr lang="en-US" sz="2000" b="1" dirty="0" smtClean="0">
                          <a:latin typeface="Trebuchet MS" panose="020B0603020202020204" pitchFamily="34" charset="0"/>
                        </a:rPr>
                        <a:t> what you will do to improve your understanding of anything in today’s lesson that was difficult.</a:t>
                      </a:r>
                      <a:endParaRPr lang="en-GB" sz="2000" b="1" dirty="0">
                        <a:solidFill>
                          <a:sysClr val="windowText" lastClr="000000"/>
                        </a:solidFill>
                        <a:latin typeface="Trebuchet MS" panose="020B0603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r>
              <a:tr h="370840">
                <a:tc>
                  <a:txBody>
                    <a:bodyPr/>
                    <a:lstStyle/>
                    <a:p>
                      <a:endParaRPr lang="en-GB" dirty="0" smtClean="0">
                        <a:solidFill>
                          <a:sysClr val="windowText" lastClr="000000"/>
                        </a:solidFill>
                      </a:endParaRPr>
                    </a:p>
                    <a:p>
                      <a:endParaRPr lang="en-GB" dirty="0" smtClean="0">
                        <a:solidFill>
                          <a:sysClr val="windowText" lastClr="000000"/>
                        </a:solidFill>
                      </a:endParaRPr>
                    </a:p>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16129535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Exit Tickets</a:t>
            </a:r>
            <a:endParaRPr lang="en-GB" dirty="0"/>
          </a:p>
        </p:txBody>
      </p:sp>
      <p:sp>
        <p:nvSpPr>
          <p:cNvPr id="4" name="Rectangle 3"/>
          <p:cNvSpPr/>
          <p:nvPr/>
        </p:nvSpPr>
        <p:spPr>
          <a:xfrm>
            <a:off x="1652335" y="2181726"/>
            <a:ext cx="3994484" cy="3818021"/>
          </a:xfrm>
          <a:prstGeom prst="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264440" y="2181725"/>
            <a:ext cx="3994484" cy="3818021"/>
          </a:xfrm>
          <a:prstGeom prst="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2390272" y="2406316"/>
            <a:ext cx="2759242" cy="461665"/>
          </a:xfrm>
          <a:prstGeom prst="rect">
            <a:avLst/>
          </a:prstGeom>
          <a:noFill/>
        </p:spPr>
        <p:txBody>
          <a:bodyPr wrap="square" rtlCol="0">
            <a:spAutoFit/>
          </a:bodyPr>
          <a:lstStyle/>
          <a:p>
            <a:pPr algn="ctr"/>
            <a:r>
              <a:rPr lang="en-GB" sz="2400" dirty="0" smtClean="0"/>
              <a:t>Amber</a:t>
            </a:r>
            <a:endParaRPr lang="en-GB" sz="2400" dirty="0"/>
          </a:p>
        </p:txBody>
      </p:sp>
      <p:sp>
        <p:nvSpPr>
          <p:cNvPr id="7" name="TextBox 6"/>
          <p:cNvSpPr txBox="1"/>
          <p:nvPr/>
        </p:nvSpPr>
        <p:spPr>
          <a:xfrm>
            <a:off x="1884945" y="3028402"/>
            <a:ext cx="3441031" cy="1938992"/>
          </a:xfrm>
          <a:prstGeom prst="rect">
            <a:avLst/>
          </a:prstGeom>
          <a:noFill/>
        </p:spPr>
        <p:txBody>
          <a:bodyPr wrap="square" rtlCol="0">
            <a:spAutoFit/>
          </a:bodyPr>
          <a:lstStyle/>
          <a:p>
            <a:pPr marL="457200" indent="-457200">
              <a:buAutoNum type="arabicPeriod"/>
            </a:pPr>
            <a:r>
              <a:rPr lang="en-GB" sz="2400" dirty="0" smtClean="0"/>
              <a:t>…</a:t>
            </a:r>
          </a:p>
          <a:p>
            <a:pPr marL="457200" indent="-457200">
              <a:buAutoNum type="arabicPeriod"/>
            </a:pPr>
            <a:endParaRPr lang="en-GB" sz="2400" dirty="0"/>
          </a:p>
          <a:p>
            <a:pPr marL="457200" indent="-457200">
              <a:buAutoNum type="arabicPeriod"/>
            </a:pPr>
            <a:endParaRPr lang="en-GB" sz="2400" dirty="0" smtClean="0"/>
          </a:p>
          <a:p>
            <a:pPr marL="457200" indent="-457200">
              <a:buAutoNum type="arabicPeriod"/>
            </a:pPr>
            <a:endParaRPr lang="en-GB" sz="2400" dirty="0"/>
          </a:p>
          <a:p>
            <a:pPr marL="457200" indent="-457200">
              <a:buAutoNum type="arabicPeriod"/>
            </a:pPr>
            <a:r>
              <a:rPr lang="en-GB" sz="2400" dirty="0" smtClean="0"/>
              <a:t>…</a:t>
            </a:r>
            <a:endParaRPr lang="en-GB" sz="2400" dirty="0"/>
          </a:p>
        </p:txBody>
      </p:sp>
      <p:sp>
        <p:nvSpPr>
          <p:cNvPr id="9" name="TextBox 8"/>
          <p:cNvSpPr txBox="1"/>
          <p:nvPr/>
        </p:nvSpPr>
        <p:spPr>
          <a:xfrm>
            <a:off x="6416841" y="2406316"/>
            <a:ext cx="3641557" cy="369332"/>
          </a:xfrm>
          <a:prstGeom prst="rect">
            <a:avLst/>
          </a:prstGeom>
          <a:noFill/>
        </p:spPr>
        <p:txBody>
          <a:bodyPr wrap="square" rtlCol="0">
            <a:spAutoFit/>
          </a:bodyPr>
          <a:lstStyle/>
          <a:p>
            <a:r>
              <a:rPr lang="en-GB" dirty="0" smtClean="0"/>
              <a:t>I didn’t understand…</a:t>
            </a:r>
            <a:endParaRPr lang="en-GB" dirty="0"/>
          </a:p>
        </p:txBody>
      </p:sp>
      <p:sp>
        <p:nvSpPr>
          <p:cNvPr id="10" name="TextBox 9"/>
          <p:cNvSpPr txBox="1"/>
          <p:nvPr/>
        </p:nvSpPr>
        <p:spPr>
          <a:xfrm>
            <a:off x="6440903" y="4355431"/>
            <a:ext cx="3641557" cy="369332"/>
          </a:xfrm>
          <a:prstGeom prst="rect">
            <a:avLst/>
          </a:prstGeom>
          <a:noFill/>
        </p:spPr>
        <p:txBody>
          <a:bodyPr wrap="square" rtlCol="0">
            <a:spAutoFit/>
          </a:bodyPr>
          <a:lstStyle/>
          <a:p>
            <a:r>
              <a:rPr lang="en-GB" dirty="0" smtClean="0"/>
              <a:t>I am going to…</a:t>
            </a:r>
            <a:endParaRPr lang="en-GB" dirty="0"/>
          </a:p>
        </p:txBody>
      </p:sp>
    </p:spTree>
    <p:extLst>
      <p:ext uri="{BB962C8B-B14F-4D97-AF65-F5344CB8AC3E}">
        <p14:creationId xmlns:p14="http://schemas.microsoft.com/office/powerpoint/2010/main" val="11785156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“Retrieval Practice”</a:t>
            </a:r>
            <a:endParaRPr lang="en-GB" dirty="0"/>
          </a:p>
        </p:txBody>
      </p:sp>
      <p:pic>
        <p:nvPicPr>
          <p:cNvPr id="614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4640" t="16430" r="35689" b="15361"/>
          <a:stretch/>
        </p:blipFill>
        <p:spPr bwMode="auto">
          <a:xfrm>
            <a:off x="212559" y="1828800"/>
            <a:ext cx="3653589" cy="47220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010526" y="1925052"/>
            <a:ext cx="8053138" cy="4524315"/>
          </a:xfrm>
          <a:prstGeom prst="rect">
            <a:avLst/>
          </a:prstGeom>
          <a:noFill/>
        </p:spPr>
        <p:txBody>
          <a:bodyPr wrap="square" rtlCol="0">
            <a:spAutoFit/>
          </a:bodyPr>
          <a:lstStyle/>
          <a:p>
            <a:r>
              <a:rPr lang="en-GB" sz="2400" i="1" dirty="0"/>
              <a:t>What if you could raise students’ grades from a C to an A? The solution isn’t technology. It’s not more money. It’s not more class time. Curious? </a:t>
            </a:r>
            <a:endParaRPr lang="en-GB" sz="2400" i="1" dirty="0" smtClean="0"/>
          </a:p>
          <a:p>
            <a:endParaRPr lang="en-GB" sz="2400" dirty="0"/>
          </a:p>
          <a:p>
            <a:r>
              <a:rPr lang="en-GB" sz="2400" dirty="0" smtClean="0"/>
              <a:t>When </a:t>
            </a:r>
            <a:r>
              <a:rPr lang="en-GB" sz="2400" dirty="0"/>
              <a:t>we think about learning, we typically focus on getting information into students’ heads. What if, instead, we focus on getting information out of students’ heads</a:t>
            </a:r>
            <a:r>
              <a:rPr lang="en-GB" sz="2400" dirty="0" smtClean="0"/>
              <a:t>?</a:t>
            </a:r>
          </a:p>
          <a:p>
            <a:endParaRPr lang="en-GB" sz="2400" dirty="0"/>
          </a:p>
          <a:p>
            <a:r>
              <a:rPr lang="en-GB" sz="2400" dirty="0"/>
              <a:t>“Retrieval practice” is a learning strategy where we focus on getting information out. Through the act of retrieval, or calling information to mind, our memory for that information is strengthened and forgetting is less likely to occur. </a:t>
            </a:r>
          </a:p>
        </p:txBody>
      </p:sp>
    </p:spTree>
    <p:extLst>
      <p:ext uri="{BB962C8B-B14F-4D97-AF65-F5344CB8AC3E}">
        <p14:creationId xmlns:p14="http://schemas.microsoft.com/office/powerpoint/2010/main" val="4131732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4640" t="16430" r="35689" b="15361"/>
          <a:stretch/>
        </p:blipFill>
        <p:spPr bwMode="auto">
          <a:xfrm>
            <a:off x="212559" y="1828800"/>
            <a:ext cx="3653589" cy="47220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010526" y="1892968"/>
            <a:ext cx="8053138" cy="4524315"/>
          </a:xfrm>
          <a:prstGeom prst="rect">
            <a:avLst/>
          </a:prstGeom>
          <a:noFill/>
        </p:spPr>
        <p:txBody>
          <a:bodyPr wrap="square" rtlCol="0">
            <a:spAutoFit/>
          </a:bodyPr>
          <a:lstStyle/>
          <a:p>
            <a:r>
              <a:rPr lang="en-GB" sz="2400" dirty="0" smtClean="0"/>
              <a:t>Deliberately </a:t>
            </a:r>
            <a:r>
              <a:rPr lang="en-GB" sz="2400" dirty="0"/>
              <a:t>recalling information forces us to pull our knowledge “out” and examine what we know. For instance, I might have thought that I knew who the fourth U.S. President was, but I can’t be sure unless I try to come up with the answer myself (it was James Madison). </a:t>
            </a:r>
            <a:endParaRPr lang="en-GB" sz="2400" dirty="0" smtClean="0"/>
          </a:p>
          <a:p>
            <a:endParaRPr lang="en-GB" sz="2400" dirty="0"/>
          </a:p>
          <a:p>
            <a:r>
              <a:rPr lang="en-GB" sz="2400" dirty="0" smtClean="0"/>
              <a:t>Often</a:t>
            </a:r>
            <a:r>
              <a:rPr lang="en-GB" sz="2400" dirty="0"/>
              <a:t>, we think we’ve learned some piece of information, but we come to realize we struggle when we try to recall the answer. It’s precisely this “struggle” or challenge that improves our memory and learning – by trying to recall information, we exercise or strengthen our memory, and we can also identify gaps in our learning. </a:t>
            </a:r>
          </a:p>
        </p:txBody>
      </p:sp>
    </p:spTree>
    <p:extLst>
      <p:ext uri="{BB962C8B-B14F-4D97-AF65-F5344CB8AC3E}">
        <p14:creationId xmlns:p14="http://schemas.microsoft.com/office/powerpoint/2010/main" val="4004675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Week-by-week &amp; Month-by-month </a:t>
            </a:r>
            <a:r>
              <a:rPr lang="en-GB" sz="3200" dirty="0"/>
              <a:t>(checking, quizzing, testing)</a:t>
            </a:r>
          </a:p>
        </p:txBody>
      </p:sp>
      <p:sp>
        <p:nvSpPr>
          <p:cNvPr id="3" name="Content Placeholder 2"/>
          <p:cNvSpPr>
            <a:spLocks noGrp="1"/>
          </p:cNvSpPr>
          <p:nvPr>
            <p:ph idx="1"/>
          </p:nvPr>
        </p:nvSpPr>
        <p:spPr>
          <a:xfrm>
            <a:off x="838199" y="1825625"/>
            <a:ext cx="10888579" cy="4703512"/>
          </a:xfrm>
        </p:spPr>
        <p:txBody>
          <a:bodyPr>
            <a:normAutofit/>
          </a:bodyPr>
          <a:lstStyle/>
          <a:p>
            <a:r>
              <a:rPr lang="en-GB" dirty="0" smtClean="0"/>
              <a:t>Formal </a:t>
            </a:r>
            <a:r>
              <a:rPr lang="en-GB" b="1" dirty="0" smtClean="0"/>
              <a:t>Weekly Review</a:t>
            </a:r>
            <a:r>
              <a:rPr lang="en-GB" dirty="0" smtClean="0"/>
              <a:t> and </a:t>
            </a:r>
            <a:r>
              <a:rPr lang="en-GB" b="1" dirty="0" smtClean="0"/>
              <a:t>Monthly Review</a:t>
            </a:r>
          </a:p>
          <a:p>
            <a:endParaRPr lang="en-GB" sz="2400" b="1" dirty="0"/>
          </a:p>
          <a:p>
            <a:pPr lvl="1"/>
            <a:r>
              <a:rPr lang="en-GB" sz="2000" dirty="0" smtClean="0"/>
              <a:t>Tasks which require </a:t>
            </a:r>
            <a:r>
              <a:rPr lang="en-GB" sz="2000" b="1" dirty="0" smtClean="0"/>
              <a:t>recall</a:t>
            </a:r>
            <a:r>
              <a:rPr lang="en-GB" sz="2000" dirty="0" smtClean="0"/>
              <a:t> (and </a:t>
            </a:r>
            <a:r>
              <a:rPr lang="en-GB" sz="2000" i="1" dirty="0" smtClean="0"/>
              <a:t>evidence</a:t>
            </a:r>
            <a:r>
              <a:rPr lang="en-GB" sz="2000" dirty="0" smtClean="0"/>
              <a:t> of recall)</a:t>
            </a:r>
            <a:endParaRPr lang="en-GB" sz="2000" dirty="0"/>
          </a:p>
          <a:p>
            <a:endParaRPr lang="en-GB" dirty="0"/>
          </a:p>
          <a:p>
            <a:pPr lvl="1"/>
            <a:endParaRPr lang="en-GB" dirty="0"/>
          </a:p>
        </p:txBody>
      </p:sp>
    </p:spTree>
    <p:extLst>
      <p:ext uri="{BB962C8B-B14F-4D97-AF65-F5344CB8AC3E}">
        <p14:creationId xmlns:p14="http://schemas.microsoft.com/office/powerpoint/2010/main" val="180831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Weekly Review examples</a:t>
            </a:r>
            <a:endParaRPr lang="en-GB" sz="3200" dirty="0"/>
          </a:p>
        </p:txBody>
      </p:sp>
      <p:sp>
        <p:nvSpPr>
          <p:cNvPr id="3" name="Content Placeholder 2"/>
          <p:cNvSpPr>
            <a:spLocks noGrp="1"/>
          </p:cNvSpPr>
          <p:nvPr>
            <p:ph idx="1"/>
          </p:nvPr>
        </p:nvSpPr>
        <p:spPr>
          <a:xfrm>
            <a:off x="838199" y="1825625"/>
            <a:ext cx="10888579" cy="4703512"/>
          </a:xfrm>
        </p:spPr>
        <p:txBody>
          <a:bodyPr>
            <a:normAutofit/>
          </a:bodyPr>
          <a:lstStyle/>
          <a:p>
            <a:r>
              <a:rPr lang="en-GB" dirty="0" smtClean="0"/>
              <a:t>Every Friday, part of a National 5 English lesson is given over to a 15 minute </a:t>
            </a:r>
            <a:r>
              <a:rPr lang="en-GB" i="1" dirty="0" smtClean="0"/>
              <a:t>Weekly Review</a:t>
            </a:r>
          </a:p>
          <a:p>
            <a:pPr lvl="1"/>
            <a:r>
              <a:rPr lang="en-GB" dirty="0" smtClean="0"/>
              <a:t>Students are asked specific questions about key learning from that week</a:t>
            </a:r>
          </a:p>
          <a:p>
            <a:pPr lvl="1"/>
            <a:r>
              <a:rPr lang="en-GB" dirty="0" smtClean="0"/>
              <a:t>They write down their responses </a:t>
            </a:r>
          </a:p>
          <a:p>
            <a:pPr lvl="1"/>
            <a:r>
              <a:rPr lang="en-GB" dirty="0" smtClean="0"/>
              <a:t>There is exploration of common mistakes and errors are addressed</a:t>
            </a:r>
          </a:p>
          <a:p>
            <a:endParaRPr lang="en-GB" dirty="0"/>
          </a:p>
          <a:p>
            <a:r>
              <a:rPr lang="en-GB" dirty="0" smtClean="0"/>
              <a:t>A Higher Biology class is set weekly homework consisting of 20 marks-worth of SQA Past Paper questions</a:t>
            </a:r>
          </a:p>
          <a:p>
            <a:pPr lvl="1"/>
            <a:r>
              <a:rPr lang="en-GB" sz="2000" dirty="0" smtClean="0"/>
              <a:t>Some questions cover recent learning, some less recent</a:t>
            </a:r>
          </a:p>
          <a:p>
            <a:pPr lvl="1"/>
            <a:r>
              <a:rPr lang="en-GB" sz="2000" dirty="0" smtClean="0"/>
              <a:t>Each week, part of a lesson is used to go over the answers, explore common mistakes and address errors</a:t>
            </a:r>
            <a:endParaRPr lang="en-GB" sz="2000" dirty="0"/>
          </a:p>
          <a:p>
            <a:endParaRPr lang="en-GB" dirty="0"/>
          </a:p>
          <a:p>
            <a:pPr lvl="1"/>
            <a:endParaRPr lang="en-GB" dirty="0"/>
          </a:p>
        </p:txBody>
      </p:sp>
    </p:spTree>
    <p:extLst>
      <p:ext uri="{BB962C8B-B14F-4D97-AF65-F5344CB8AC3E}">
        <p14:creationId xmlns:p14="http://schemas.microsoft.com/office/powerpoint/2010/main" val="3469519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056" t="32895" r="22818" b="39474"/>
          <a:stretch/>
        </p:blipFill>
        <p:spPr bwMode="auto">
          <a:xfrm>
            <a:off x="740994" y="1395662"/>
            <a:ext cx="11010870" cy="31602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384441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Monthly Review</a:t>
            </a:r>
            <a:endParaRPr lang="en-GB" sz="3200" dirty="0"/>
          </a:p>
        </p:txBody>
      </p:sp>
      <p:sp>
        <p:nvSpPr>
          <p:cNvPr id="3" name="Content Placeholder 2"/>
          <p:cNvSpPr>
            <a:spLocks noGrp="1"/>
          </p:cNvSpPr>
          <p:nvPr>
            <p:ph idx="1"/>
          </p:nvPr>
        </p:nvSpPr>
        <p:spPr>
          <a:xfrm>
            <a:off x="838199" y="1825625"/>
            <a:ext cx="10888579" cy="4703512"/>
          </a:xfrm>
        </p:spPr>
        <p:txBody>
          <a:bodyPr>
            <a:normAutofit/>
          </a:bodyPr>
          <a:lstStyle/>
          <a:p>
            <a:r>
              <a:rPr lang="en-GB" dirty="0" smtClean="0"/>
              <a:t>All S4-6 students are expected to complete a G/A/R Monthly Review on pages 11-12 of their Planner</a:t>
            </a:r>
          </a:p>
          <a:p>
            <a:endParaRPr lang="en-GB" dirty="0"/>
          </a:p>
          <a:p>
            <a:r>
              <a:rPr lang="en-GB" dirty="0" smtClean="0"/>
              <a:t>I would like us to link this to an assessment (“test”, “quiz”) which promotes recall</a:t>
            </a:r>
          </a:p>
          <a:p>
            <a:pPr lvl="1"/>
            <a:r>
              <a:rPr lang="en-GB" dirty="0" smtClean="0"/>
              <a:t>How they get on in this informs the G/A/R</a:t>
            </a:r>
            <a:endParaRPr lang="en-GB" dirty="0"/>
          </a:p>
          <a:p>
            <a:pPr lvl="1"/>
            <a:endParaRPr lang="en-GB" dirty="0"/>
          </a:p>
        </p:txBody>
      </p:sp>
    </p:spTree>
    <p:extLst>
      <p:ext uri="{BB962C8B-B14F-4D97-AF65-F5344CB8AC3E}">
        <p14:creationId xmlns:p14="http://schemas.microsoft.com/office/powerpoint/2010/main" val="140978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 things down to assess chunks of </a:t>
            </a:r>
            <a:r>
              <a:rPr lang="en-GB" i="1" dirty="0" smtClean="0"/>
              <a:t>knowledge</a:t>
            </a:r>
            <a:endParaRPr lang="en-GB" i="1" dirty="0"/>
          </a:p>
        </p:txBody>
      </p:sp>
      <p:sp>
        <p:nvSpPr>
          <p:cNvPr id="3" name="Content Placeholder 2"/>
          <p:cNvSpPr>
            <a:spLocks noGrp="1"/>
          </p:cNvSpPr>
          <p:nvPr>
            <p:ph idx="1"/>
          </p:nvPr>
        </p:nvSpPr>
        <p:spPr>
          <a:xfrm>
            <a:off x="838200" y="1825625"/>
            <a:ext cx="10515600" cy="785053"/>
          </a:xfrm>
        </p:spPr>
        <p:txBody>
          <a:bodyPr/>
          <a:lstStyle/>
          <a:p>
            <a:r>
              <a:rPr lang="en-GB" b="1" dirty="0" smtClean="0"/>
              <a:t>Multiple choice quizzes</a:t>
            </a:r>
          </a:p>
          <a:p>
            <a:endParaRPr lang="en-GB" dirty="0"/>
          </a:p>
          <a:p>
            <a:endParaRPr lang="en-GB" dirty="0"/>
          </a:p>
        </p:txBody>
      </p:sp>
      <p:sp>
        <p:nvSpPr>
          <p:cNvPr id="4" name="TextBox 3"/>
          <p:cNvSpPr txBox="1"/>
          <p:nvPr/>
        </p:nvSpPr>
        <p:spPr>
          <a:xfrm>
            <a:off x="1497496" y="2676940"/>
            <a:ext cx="9342782" cy="461665"/>
          </a:xfrm>
          <a:prstGeom prst="rect">
            <a:avLst/>
          </a:prstGeom>
          <a:noFill/>
        </p:spPr>
        <p:txBody>
          <a:bodyPr wrap="square" rtlCol="0">
            <a:spAutoFit/>
          </a:bodyPr>
          <a:lstStyle/>
          <a:p>
            <a:r>
              <a:rPr lang="en-GB" sz="2400" dirty="0" smtClean="0">
                <a:latin typeface="Trebuchet MS" panose="020B0603020202020204" pitchFamily="34" charset="0"/>
              </a:rPr>
              <a:t>Liberal ideology…</a:t>
            </a:r>
            <a:endParaRPr lang="en-GB" sz="2400" dirty="0">
              <a:latin typeface="Trebuchet MS" panose="020B0603020202020204" pitchFamily="34" charset="0"/>
            </a:endParaRPr>
          </a:p>
        </p:txBody>
      </p:sp>
      <p:sp>
        <p:nvSpPr>
          <p:cNvPr id="10" name="TextBox 9"/>
          <p:cNvSpPr txBox="1"/>
          <p:nvPr/>
        </p:nvSpPr>
        <p:spPr>
          <a:xfrm>
            <a:off x="1497496" y="3498578"/>
            <a:ext cx="9395791" cy="2677656"/>
          </a:xfrm>
          <a:prstGeom prst="rect">
            <a:avLst/>
          </a:prstGeom>
          <a:noFill/>
        </p:spPr>
        <p:txBody>
          <a:bodyPr wrap="square" rtlCol="0">
            <a:spAutoFit/>
          </a:bodyPr>
          <a:lstStyle/>
          <a:p>
            <a:pPr marL="457200" indent="-457200">
              <a:buAutoNum type="alphaUcPeriod"/>
            </a:pPr>
            <a:r>
              <a:rPr lang="en-GB" sz="2400" dirty="0" smtClean="0">
                <a:latin typeface="Trebuchet MS" panose="020B0603020202020204" pitchFamily="34" charset="0"/>
              </a:rPr>
              <a:t>Was invented in the eighteenth century to serve the interests of the British Liberal Party.</a:t>
            </a:r>
          </a:p>
          <a:p>
            <a:pPr marL="457200" indent="-457200">
              <a:buAutoNum type="alphaUcPeriod"/>
            </a:pPr>
            <a:r>
              <a:rPr lang="en-GB" sz="2400" dirty="0" smtClean="0">
                <a:latin typeface="Trebuchet MS" panose="020B0603020202020204" pitchFamily="34" charset="0"/>
              </a:rPr>
              <a:t>Developed as a hostile response to the emergence of industrial capitalism.</a:t>
            </a:r>
          </a:p>
          <a:p>
            <a:pPr marL="457200" indent="-457200">
              <a:buAutoNum type="alphaUcPeriod"/>
            </a:pPr>
            <a:r>
              <a:rPr lang="en-GB" sz="2400" dirty="0" smtClean="0">
                <a:latin typeface="Trebuchet MS" panose="020B0603020202020204" pitchFamily="34" charset="0"/>
              </a:rPr>
              <a:t>Is a compromise between socialism and conservatism.</a:t>
            </a:r>
          </a:p>
          <a:p>
            <a:pPr marL="457200" indent="-457200">
              <a:buAutoNum type="alphaUcPeriod"/>
            </a:pPr>
            <a:r>
              <a:rPr lang="en-GB" sz="2400" dirty="0" smtClean="0">
                <a:latin typeface="Trebuchet MS" panose="020B0603020202020204" pitchFamily="34" charset="0"/>
              </a:rPr>
              <a:t>Is a long-established creed which focuses on individual freedom.</a:t>
            </a:r>
          </a:p>
        </p:txBody>
      </p:sp>
    </p:spTree>
    <p:extLst>
      <p:ext uri="{BB962C8B-B14F-4D97-AF65-F5344CB8AC3E}">
        <p14:creationId xmlns:p14="http://schemas.microsoft.com/office/powerpoint/2010/main" val="20999294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Easy to assess</a:t>
            </a:r>
          </a:p>
          <a:p>
            <a:endParaRPr lang="en-GB" dirty="0"/>
          </a:p>
          <a:p>
            <a:r>
              <a:rPr lang="en-GB" dirty="0" smtClean="0"/>
              <a:t>Easy to home in on specific misconceptions and errors</a:t>
            </a:r>
          </a:p>
          <a:p>
            <a:endParaRPr lang="en-GB" dirty="0"/>
          </a:p>
          <a:p>
            <a:r>
              <a:rPr lang="en-GB" dirty="0" smtClean="0"/>
              <a:t>Easy for students to record progress (e.g. 6/10 in Weekly Review or Monthly Review)</a:t>
            </a:r>
            <a:endParaRPr lang="en-GB" dirty="0"/>
          </a:p>
        </p:txBody>
      </p:sp>
    </p:spTree>
    <p:extLst>
      <p:ext uri="{BB962C8B-B14F-4D97-AF65-F5344CB8AC3E}">
        <p14:creationId xmlns:p14="http://schemas.microsoft.com/office/powerpoint/2010/main" val="422521627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robertson\Pictures\Planner photos\IMG_00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825625"/>
            <a:ext cx="3429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106905" y="2229854"/>
            <a:ext cx="996616" cy="5454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7"/>
          <p:cNvSpPr>
            <a:spLocks noGrp="1"/>
          </p:cNvSpPr>
          <p:nvPr>
            <p:ph type="title"/>
          </p:nvPr>
        </p:nvSpPr>
        <p:spPr/>
        <p:txBody>
          <a:bodyPr/>
          <a:lstStyle/>
          <a:p>
            <a:r>
              <a:rPr lang="en-GB" dirty="0" smtClean="0"/>
              <a:t>Link it to the Planner</a:t>
            </a:r>
            <a:endParaRPr lang="en-GB" dirty="0"/>
          </a:p>
        </p:txBody>
      </p:sp>
      <p:sp>
        <p:nvSpPr>
          <p:cNvPr id="9" name="Content Placeholder 8"/>
          <p:cNvSpPr>
            <a:spLocks noGrp="1"/>
          </p:cNvSpPr>
          <p:nvPr>
            <p:ph idx="1"/>
          </p:nvPr>
        </p:nvSpPr>
        <p:spPr>
          <a:xfrm>
            <a:off x="5117432" y="1825625"/>
            <a:ext cx="6236368" cy="4351338"/>
          </a:xfrm>
        </p:spPr>
        <p:txBody>
          <a:bodyPr/>
          <a:lstStyle/>
          <a:p>
            <a:r>
              <a:rPr lang="en-GB" dirty="0"/>
              <a:t>This should help get over the issue of Progress Records not having anything recorded in them</a:t>
            </a:r>
          </a:p>
          <a:p>
            <a:pPr marL="742950" lvl="1" indent="-285750"/>
            <a:r>
              <a:rPr lang="en-GB" dirty="0"/>
              <a:t>Weekly Review </a:t>
            </a:r>
          </a:p>
          <a:p>
            <a:pPr marL="742950" lvl="1" indent="-285750"/>
            <a:r>
              <a:rPr lang="en-GB" dirty="0"/>
              <a:t>Monthly Review</a:t>
            </a:r>
          </a:p>
          <a:p>
            <a:pPr marL="742950" lvl="1" indent="-285750"/>
            <a:r>
              <a:rPr lang="en-GB" dirty="0"/>
              <a:t>End-of-topic assessments</a:t>
            </a:r>
          </a:p>
          <a:p>
            <a:endParaRPr lang="en-GB" dirty="0"/>
          </a:p>
        </p:txBody>
      </p:sp>
    </p:spTree>
    <p:extLst>
      <p:ext uri="{BB962C8B-B14F-4D97-AF65-F5344CB8AC3E}">
        <p14:creationId xmlns:p14="http://schemas.microsoft.com/office/powerpoint/2010/main" val="14955935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 re-call opportunities</a:t>
            </a:r>
            <a:endParaRPr lang="en-GB" dirty="0"/>
          </a:p>
        </p:txBody>
      </p:sp>
      <p:sp>
        <p:nvSpPr>
          <p:cNvPr id="3" name="Content Placeholder 2"/>
          <p:cNvSpPr>
            <a:spLocks noGrp="1"/>
          </p:cNvSpPr>
          <p:nvPr>
            <p:ph idx="1"/>
          </p:nvPr>
        </p:nvSpPr>
        <p:spPr/>
        <p:txBody>
          <a:bodyPr/>
          <a:lstStyle/>
          <a:p>
            <a:pPr marL="514350" indent="-514350">
              <a:buFont typeface="+mj-lt"/>
              <a:buAutoNum type="arabicPeriod"/>
            </a:pPr>
            <a:r>
              <a:rPr lang="en-GB" dirty="0" smtClean="0"/>
              <a:t>Use </a:t>
            </a:r>
            <a:r>
              <a:rPr lang="en-GB" b="1" dirty="0" smtClean="0"/>
              <a:t>starter activities </a:t>
            </a:r>
            <a:r>
              <a:rPr lang="en-GB" dirty="0" smtClean="0"/>
              <a:t>to test students’ retention of prior learning.</a:t>
            </a:r>
          </a:p>
          <a:p>
            <a:pPr marL="514350" indent="-514350">
              <a:buFont typeface="+mj-lt"/>
              <a:buAutoNum type="arabicPeriod"/>
            </a:pPr>
            <a:endParaRPr lang="en-GB" dirty="0"/>
          </a:p>
          <a:p>
            <a:pPr marL="514350" indent="-514350">
              <a:buFont typeface="+mj-lt"/>
              <a:buAutoNum type="arabicPeriod"/>
            </a:pPr>
            <a:r>
              <a:rPr lang="en-GB" dirty="0" smtClean="0"/>
              <a:t>Use </a:t>
            </a:r>
            <a:r>
              <a:rPr lang="en-GB" b="1" dirty="0" smtClean="0"/>
              <a:t>homework</a:t>
            </a:r>
            <a:r>
              <a:rPr lang="en-GB" dirty="0" smtClean="0"/>
              <a:t> to test knowledge that should have been learned a week, a month and three months previously.</a:t>
            </a:r>
          </a:p>
          <a:p>
            <a:pPr marL="514350" indent="-514350">
              <a:buFont typeface="+mj-lt"/>
              <a:buAutoNum type="arabicPeriod"/>
            </a:pPr>
            <a:endParaRPr lang="en-GB" dirty="0"/>
          </a:p>
          <a:p>
            <a:pPr marL="514350" indent="-514350">
              <a:buFont typeface="+mj-lt"/>
              <a:buAutoNum type="arabicPeriod"/>
            </a:pPr>
            <a:r>
              <a:rPr lang="en-GB" dirty="0" smtClean="0"/>
              <a:t>Use low-stakes quizzes in lessons on a frequent and regular basis, including as </a:t>
            </a:r>
            <a:r>
              <a:rPr lang="en-GB" b="1" dirty="0" smtClean="0"/>
              <a:t>Weekly and Monthly Review</a:t>
            </a:r>
            <a:r>
              <a:rPr lang="en-GB" dirty="0" smtClean="0"/>
              <a:t>.</a:t>
            </a:r>
            <a:endParaRPr lang="en-GB" dirty="0"/>
          </a:p>
        </p:txBody>
      </p:sp>
    </p:spTree>
    <p:extLst>
      <p:ext uri="{BB962C8B-B14F-4D97-AF65-F5344CB8AC3E}">
        <p14:creationId xmlns:p14="http://schemas.microsoft.com/office/powerpoint/2010/main" val="316476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steps</a:t>
            </a:r>
            <a:endParaRPr lang="en-GB" dirty="0"/>
          </a:p>
        </p:txBody>
      </p:sp>
      <p:sp>
        <p:nvSpPr>
          <p:cNvPr id="3" name="Content Placeholder 2"/>
          <p:cNvSpPr>
            <a:spLocks noGrp="1"/>
          </p:cNvSpPr>
          <p:nvPr>
            <p:ph idx="1"/>
          </p:nvPr>
        </p:nvSpPr>
        <p:spPr/>
        <p:txBody>
          <a:bodyPr/>
          <a:lstStyle/>
          <a:p>
            <a:r>
              <a:rPr lang="en-GB" dirty="0" smtClean="0"/>
              <a:t>Discuss Weekly and Monthly Review at your next faculty meeting</a:t>
            </a:r>
          </a:p>
          <a:p>
            <a:endParaRPr lang="en-GB" dirty="0"/>
          </a:p>
          <a:p>
            <a:r>
              <a:rPr lang="en-GB" dirty="0" smtClean="0"/>
              <a:t>Start to implement</a:t>
            </a:r>
          </a:p>
          <a:p>
            <a:pPr lvl="1"/>
            <a:r>
              <a:rPr lang="en-GB" dirty="0" smtClean="0"/>
              <a:t>Please don’t wait until next session – it is imperative that we start to address this now, particularly in the Senior Phase</a:t>
            </a:r>
          </a:p>
        </p:txBody>
      </p:sp>
    </p:spTree>
    <p:extLst>
      <p:ext uri="{BB962C8B-B14F-4D97-AF65-F5344CB8AC3E}">
        <p14:creationId xmlns:p14="http://schemas.microsoft.com/office/powerpoint/2010/main" val="247731956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39D22A0-A86B-644A-BCFC-66CCA195F3D4}"/>
              </a:ext>
            </a:extLst>
          </p:cNvPr>
          <p:cNvSpPr>
            <a:spLocks noGrp="1"/>
          </p:cNvSpPr>
          <p:nvPr>
            <p:ph type="title"/>
          </p:nvPr>
        </p:nvSpPr>
        <p:spPr/>
        <p:txBody>
          <a:bodyPr/>
          <a:lstStyle/>
          <a:p>
            <a:r>
              <a:rPr lang="en-US" b="1" i="1" dirty="0" smtClean="0">
                <a:solidFill>
                  <a:schemeClr val="bg1"/>
                </a:solidFill>
              </a:rPr>
              <a:t>Lesson Evaluation Toolkit</a:t>
            </a:r>
            <a:endParaRPr lang="en-US" b="1" i="1" dirty="0">
              <a:solidFill>
                <a:schemeClr val="bg1"/>
              </a:solidFill>
            </a:endParaRPr>
          </a:p>
        </p:txBody>
      </p:sp>
      <p:sp>
        <p:nvSpPr>
          <p:cNvPr id="5" name="Subtitle 4">
            <a:extLst>
              <a:ext uri="{FF2B5EF4-FFF2-40B4-BE49-F238E27FC236}">
                <a16:creationId xmlns="" xmlns:a16="http://schemas.microsoft.com/office/drawing/2014/main" id="{67D60F21-2C02-9F44-90D3-B3B55A4966FA}"/>
              </a:ext>
            </a:extLst>
          </p:cNvPr>
          <p:cNvSpPr>
            <a:spLocks noGrp="1"/>
          </p:cNvSpPr>
          <p:nvPr>
            <p:ph type="body" idx="1"/>
          </p:nvPr>
        </p:nvSpPr>
        <p:spPr/>
        <p:txBody>
          <a:bodyPr/>
          <a:lstStyle/>
          <a:p>
            <a:r>
              <a:rPr lang="en-US" dirty="0" smtClean="0">
                <a:solidFill>
                  <a:schemeClr val="bg1"/>
                </a:solidFill>
              </a:rPr>
              <a:t>The future</a:t>
            </a:r>
            <a:endParaRPr lang="en-US" dirty="0">
              <a:solidFill>
                <a:schemeClr val="bg1"/>
              </a:solidFill>
            </a:endParaRPr>
          </a:p>
        </p:txBody>
      </p:sp>
      <p:sp>
        <p:nvSpPr>
          <p:cNvPr id="4" name="Subtitle 2">
            <a:extLst>
              <a:ext uri="{FF2B5EF4-FFF2-40B4-BE49-F238E27FC236}">
                <a16:creationId xmlns="" xmlns:a16="http://schemas.microsoft.com/office/drawing/2014/main" id="{398DD60D-B7A1-294E-B703-11F532AF33C3}"/>
              </a:ext>
            </a:extLst>
          </p:cNvPr>
          <p:cNvSpPr txBox="1">
            <a:spLocks/>
          </p:cNvSpPr>
          <p:nvPr/>
        </p:nvSpPr>
        <p:spPr>
          <a:xfrm>
            <a:off x="1524000" y="5257800"/>
            <a:ext cx="9144000" cy="20320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Trebuchet MS" panose="020B070302020209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US" dirty="0">
              <a:solidFill>
                <a:schemeClr val="bg1"/>
              </a:solidFill>
            </a:endParaRPr>
          </a:p>
        </p:txBody>
      </p:sp>
    </p:spTree>
    <p:extLst>
      <p:ext uri="{BB962C8B-B14F-4D97-AF65-F5344CB8AC3E}">
        <p14:creationId xmlns:p14="http://schemas.microsoft.com/office/powerpoint/2010/main" val="23015181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 xmlns:a16="http://schemas.microsoft.com/office/drawing/2014/main" id="{1FE2CFEB-06F0-6A48-BDDD-5E9E107DC89A}"/>
              </a:ext>
            </a:extLst>
          </p:cNvPr>
          <p:cNvPicPr>
            <a:picLocks noGrp="1" noChangeAspect="1"/>
          </p:cNvPicPr>
          <p:nvPr>
            <p:ph idx="1"/>
          </p:nvPr>
        </p:nvPicPr>
        <p:blipFill>
          <a:blip r:embed="rId2"/>
          <a:stretch>
            <a:fillRect/>
          </a:stretch>
        </p:blipFill>
        <p:spPr>
          <a:xfrm>
            <a:off x="3062299" y="245159"/>
            <a:ext cx="6067402" cy="6367682"/>
          </a:xfrm>
        </p:spPr>
      </p:pic>
    </p:spTree>
    <p:extLst>
      <p:ext uri="{BB962C8B-B14F-4D97-AF65-F5344CB8AC3E}">
        <p14:creationId xmlns:p14="http://schemas.microsoft.com/office/powerpoint/2010/main" val="380430103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question</a:t>
            </a:r>
            <a:endParaRPr lang="en-GB" dirty="0"/>
          </a:p>
        </p:txBody>
      </p:sp>
      <p:sp>
        <p:nvSpPr>
          <p:cNvPr id="3" name="Content Placeholder 2"/>
          <p:cNvSpPr>
            <a:spLocks noGrp="1"/>
          </p:cNvSpPr>
          <p:nvPr>
            <p:ph idx="1"/>
          </p:nvPr>
        </p:nvSpPr>
        <p:spPr/>
        <p:txBody>
          <a:bodyPr>
            <a:normAutofit/>
          </a:bodyPr>
          <a:lstStyle/>
          <a:p>
            <a:r>
              <a:rPr lang="en-GB" b="1" dirty="0" smtClean="0"/>
              <a:t>Is the current version of our Toolkit the right one to take teaching and learning in our school to “very good”?</a:t>
            </a:r>
          </a:p>
          <a:p>
            <a:endParaRPr lang="en-GB" dirty="0"/>
          </a:p>
          <a:p>
            <a:r>
              <a:rPr lang="en-GB" dirty="0" smtClean="0"/>
              <a:t>In answering, please read and consider:</a:t>
            </a:r>
          </a:p>
          <a:p>
            <a:pPr marL="914400" lvl="1" indent="-457200">
              <a:buFont typeface="+mj-lt"/>
              <a:buAutoNum type="arabicPeriod"/>
            </a:pPr>
            <a:r>
              <a:rPr lang="en-GB" dirty="0"/>
              <a:t>Principles of Instruction – summary poster 1 (blue) </a:t>
            </a:r>
            <a:endParaRPr lang="en-GB" dirty="0" smtClean="0"/>
          </a:p>
          <a:p>
            <a:pPr marL="914400" lvl="1" indent="-457200">
              <a:buFont typeface="+mj-lt"/>
              <a:buAutoNum type="arabicPeriod"/>
            </a:pPr>
            <a:endParaRPr lang="en-GB" dirty="0" smtClean="0"/>
          </a:p>
          <a:p>
            <a:pPr marL="914400" lvl="1" indent="-457200">
              <a:buFont typeface="+mj-lt"/>
              <a:buAutoNum type="arabicPeriod"/>
            </a:pPr>
            <a:r>
              <a:rPr lang="en-GB" i="1" dirty="0"/>
              <a:t>10 Reasons Lessons Can Be Less Effective Than They Could Be </a:t>
            </a:r>
            <a:r>
              <a:rPr lang="en-GB" i="1" dirty="0" smtClean="0"/>
              <a:t>   </a:t>
            </a:r>
            <a:r>
              <a:rPr lang="en-GB" dirty="0" smtClean="0"/>
              <a:t>(Tom Sherrington)</a:t>
            </a:r>
          </a:p>
          <a:p>
            <a:pPr marL="914400" lvl="1" indent="-457200">
              <a:buFont typeface="+mj-lt"/>
              <a:buAutoNum type="arabicPeriod"/>
            </a:pPr>
            <a:endParaRPr lang="en-GB" dirty="0" smtClean="0"/>
          </a:p>
          <a:p>
            <a:pPr marL="914400" lvl="1" indent="-457200">
              <a:buFont typeface="+mj-lt"/>
              <a:buAutoNum type="arabicPeriod"/>
            </a:pPr>
            <a:r>
              <a:rPr lang="en-GB" dirty="0" smtClean="0"/>
              <a:t>Durham University posters</a:t>
            </a:r>
          </a:p>
        </p:txBody>
      </p:sp>
    </p:spTree>
    <p:extLst>
      <p:ext uri="{BB962C8B-B14F-4D97-AF65-F5344CB8AC3E}">
        <p14:creationId xmlns:p14="http://schemas.microsoft.com/office/powerpoint/2010/main" val="360962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Possible answers</a:t>
            </a:r>
            <a:endParaRPr lang="en-GB" dirty="0"/>
          </a:p>
        </p:txBody>
      </p:sp>
      <p:sp>
        <p:nvSpPr>
          <p:cNvPr id="3" name="Content Placeholder 2"/>
          <p:cNvSpPr>
            <a:spLocks noGrp="1"/>
          </p:cNvSpPr>
          <p:nvPr>
            <p:ph idx="1"/>
          </p:nvPr>
        </p:nvSpPr>
        <p:spPr/>
        <p:txBody>
          <a:bodyPr/>
          <a:lstStyle/>
          <a:p>
            <a:r>
              <a:rPr lang="en-GB" b="1" dirty="0" smtClean="0"/>
              <a:t>Yes</a:t>
            </a:r>
            <a:r>
              <a:rPr lang="en-GB" dirty="0" smtClean="0"/>
              <a:t> – leave it as it is</a:t>
            </a:r>
          </a:p>
          <a:p>
            <a:endParaRPr lang="en-GB" dirty="0"/>
          </a:p>
          <a:p>
            <a:r>
              <a:rPr lang="en-GB" b="1" dirty="0" smtClean="0"/>
              <a:t>No</a:t>
            </a:r>
          </a:p>
          <a:p>
            <a:pPr lvl="1"/>
            <a:r>
              <a:rPr lang="en-GB" dirty="0" smtClean="0"/>
              <a:t>Change the wording of some (or all) elements</a:t>
            </a:r>
          </a:p>
          <a:p>
            <a:pPr lvl="1"/>
            <a:r>
              <a:rPr lang="en-GB" dirty="0" smtClean="0"/>
              <a:t>Add / remove particular elements</a:t>
            </a:r>
          </a:p>
          <a:p>
            <a:pPr lvl="1"/>
            <a:r>
              <a:rPr lang="en-GB" dirty="0" smtClean="0"/>
              <a:t>Re-design the structure of it</a:t>
            </a:r>
          </a:p>
          <a:p>
            <a:pPr lvl="1"/>
            <a:r>
              <a:rPr lang="en-GB" dirty="0" smtClean="0"/>
              <a:t>A combination of the above</a:t>
            </a:r>
            <a:endParaRPr lang="en-GB" dirty="0"/>
          </a:p>
        </p:txBody>
      </p:sp>
    </p:spTree>
    <p:extLst>
      <p:ext uri="{BB962C8B-B14F-4D97-AF65-F5344CB8AC3E}">
        <p14:creationId xmlns:p14="http://schemas.microsoft.com/office/powerpoint/2010/main" val="2953520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task</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Work in 2s or 3s (please ‘mix-up’ your faculty)</a:t>
            </a:r>
          </a:p>
          <a:p>
            <a:endParaRPr lang="en-GB" dirty="0"/>
          </a:p>
          <a:p>
            <a:r>
              <a:rPr lang="en-GB" dirty="0"/>
              <a:t>6</a:t>
            </a:r>
            <a:r>
              <a:rPr lang="en-GB" dirty="0" smtClean="0"/>
              <a:t>0 minutes allocated today</a:t>
            </a:r>
          </a:p>
          <a:p>
            <a:endParaRPr lang="en-GB" dirty="0"/>
          </a:p>
          <a:p>
            <a:r>
              <a:rPr lang="en-GB" dirty="0" smtClean="0"/>
              <a:t>Engage with the reading and ‘pull out’ what for you are the key messages / features of very good teaching and learning</a:t>
            </a:r>
          </a:p>
          <a:p>
            <a:endParaRPr lang="en-GB" dirty="0"/>
          </a:p>
          <a:p>
            <a:r>
              <a:rPr lang="en-GB" dirty="0" smtClean="0"/>
              <a:t>Update our Toolkit based on this</a:t>
            </a:r>
          </a:p>
          <a:p>
            <a:pPr lvl="1"/>
            <a:r>
              <a:rPr lang="en-GB" dirty="0" smtClean="0"/>
              <a:t>Electronically or on paper</a:t>
            </a:r>
          </a:p>
          <a:p>
            <a:pPr lvl="1"/>
            <a:endParaRPr lang="en-GB" dirty="0"/>
          </a:p>
          <a:p>
            <a:r>
              <a:rPr lang="en-GB" dirty="0" smtClean="0"/>
              <a:t>Send your return to be by the end of the day today, or by Friday 1</a:t>
            </a:r>
            <a:r>
              <a:rPr lang="en-GB" baseline="30000" dirty="0" smtClean="0"/>
              <a:t>st</a:t>
            </a:r>
            <a:r>
              <a:rPr lang="en-GB" dirty="0" smtClean="0"/>
              <a:t> March</a:t>
            </a:r>
            <a:endParaRPr lang="en-GB" dirty="0"/>
          </a:p>
        </p:txBody>
      </p:sp>
    </p:spTree>
    <p:extLst>
      <p:ext uri="{BB962C8B-B14F-4D97-AF65-F5344CB8AC3E}">
        <p14:creationId xmlns:p14="http://schemas.microsoft.com/office/powerpoint/2010/main" val="126113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4144</TotalTime>
  <Words>1455</Words>
  <Application>Microsoft Office PowerPoint</Application>
  <PresentationFormat>Custom</PresentationFormat>
  <Paragraphs>263</Paragraphs>
  <Slides>45</Slides>
  <Notes>6</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Towards great teaching</vt:lpstr>
      <vt:lpstr>Session outline</vt:lpstr>
      <vt:lpstr>PowerPoint Presentation</vt:lpstr>
      <vt:lpstr>Inspection</vt:lpstr>
      <vt:lpstr>Inspection</vt:lpstr>
      <vt:lpstr>PowerPoint Presentation</vt:lpstr>
      <vt:lpstr>What we have been doing</vt:lpstr>
      <vt:lpstr>Reading is key</vt:lpstr>
      <vt:lpstr>Twitter</vt:lpstr>
      <vt:lpstr>Twitter</vt:lpstr>
      <vt:lpstr>PowerPoint Presentation</vt:lpstr>
      <vt:lpstr>Learning from previous session</vt:lpstr>
      <vt:lpstr>Definition of learning?</vt:lpstr>
      <vt:lpstr>PowerPoint Presentation</vt:lpstr>
      <vt:lpstr>PowerPoint Presentation</vt:lpstr>
      <vt:lpstr>PowerPoint Presentation</vt:lpstr>
      <vt:lpstr>Assessment (“checking”, “quizzing”, “testing”)</vt:lpstr>
      <vt:lpstr>PowerPoint Presentation</vt:lpstr>
      <vt:lpstr>PowerPoint Presentation</vt:lpstr>
      <vt:lpstr>John Hattie: selected effect sizes</vt:lpstr>
      <vt:lpstr>John Hattie: selected effect sizes</vt:lpstr>
      <vt:lpstr>Minute-by-minute (checking, quizzing, testing)</vt:lpstr>
      <vt:lpstr>Lesson-by-lesson (checking, quizzing, testing)</vt:lpstr>
      <vt:lpstr>PowerPoint Presentation</vt:lpstr>
      <vt:lpstr>Example</vt:lpstr>
      <vt:lpstr>Examples of what was written</vt:lpstr>
      <vt:lpstr>Lesson-by-lesson (checking, quizzing, testing)</vt:lpstr>
      <vt:lpstr>Suggested Plenary</vt:lpstr>
      <vt:lpstr>Exit Tickets</vt:lpstr>
      <vt:lpstr>“Retrieval Practice”</vt:lpstr>
      <vt:lpstr>PowerPoint Presentation</vt:lpstr>
      <vt:lpstr>Week-by-week &amp; Month-by-month (checking, quizzing, testing)</vt:lpstr>
      <vt:lpstr>Weekly Review examples</vt:lpstr>
      <vt:lpstr>PowerPoint Presentation</vt:lpstr>
      <vt:lpstr>Monthly Review</vt:lpstr>
      <vt:lpstr>Break things down to assess chunks of knowledge</vt:lpstr>
      <vt:lpstr>PowerPoint Presentation</vt:lpstr>
      <vt:lpstr>Link it to the Planner</vt:lpstr>
      <vt:lpstr>Summary: re-call opportunities</vt:lpstr>
      <vt:lpstr>Next steps</vt:lpstr>
      <vt:lpstr>Lesson Evaluation Toolkit</vt:lpstr>
      <vt:lpstr>PowerPoint Presentation</vt:lpstr>
      <vt:lpstr>Key question</vt:lpstr>
      <vt:lpstr>Possible answers</vt:lpstr>
      <vt:lpstr>The task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Collaborative leadership</dc:title>
  <dc:creator>Mr Robertson</dc:creator>
  <cp:lastModifiedBy>Bruce Robertson</cp:lastModifiedBy>
  <cp:revision>150</cp:revision>
  <dcterms:created xsi:type="dcterms:W3CDTF">2018-04-13T14:14:55Z</dcterms:created>
  <dcterms:modified xsi:type="dcterms:W3CDTF">2019-02-15T08:31:18Z</dcterms:modified>
</cp:coreProperties>
</file>