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6"/>
  </p:notesMasterIdLst>
  <p:sldIdLst>
    <p:sldId id="257" r:id="rId2"/>
    <p:sldId id="258" r:id="rId3"/>
    <p:sldId id="262" r:id="rId4"/>
    <p:sldId id="263" r:id="rId5"/>
  </p:sldIdLst>
  <p:sldSz cx="9906000" cy="6858000" type="A4"/>
  <p:notesSz cx="6808788" cy="9940925"/>
  <p:defaultTextStyle>
    <a:defPPr>
      <a:defRPr lang="en-US"/>
    </a:defPPr>
    <a:lvl1pPr marL="0" algn="l" defTabSz="914278" rtl="0" eaLnBrk="1" latinLnBrk="0" hangingPunct="1">
      <a:defRPr sz="1800" kern="1200">
        <a:solidFill>
          <a:schemeClr val="tx1"/>
        </a:solidFill>
        <a:latin typeface="+mn-lt"/>
        <a:ea typeface="+mn-ea"/>
        <a:cs typeface="+mn-cs"/>
      </a:defRPr>
    </a:lvl1pPr>
    <a:lvl2pPr marL="457139" algn="l" defTabSz="914278" rtl="0" eaLnBrk="1" latinLnBrk="0" hangingPunct="1">
      <a:defRPr sz="1800" kern="1200">
        <a:solidFill>
          <a:schemeClr val="tx1"/>
        </a:solidFill>
        <a:latin typeface="+mn-lt"/>
        <a:ea typeface="+mn-ea"/>
        <a:cs typeface="+mn-cs"/>
      </a:defRPr>
    </a:lvl2pPr>
    <a:lvl3pPr marL="914278" algn="l" defTabSz="914278" rtl="0" eaLnBrk="1" latinLnBrk="0" hangingPunct="1">
      <a:defRPr sz="1800" kern="1200">
        <a:solidFill>
          <a:schemeClr val="tx1"/>
        </a:solidFill>
        <a:latin typeface="+mn-lt"/>
        <a:ea typeface="+mn-ea"/>
        <a:cs typeface="+mn-cs"/>
      </a:defRPr>
    </a:lvl3pPr>
    <a:lvl4pPr marL="1371417" algn="l" defTabSz="914278" rtl="0" eaLnBrk="1" latinLnBrk="0" hangingPunct="1">
      <a:defRPr sz="1800" kern="1200">
        <a:solidFill>
          <a:schemeClr val="tx1"/>
        </a:solidFill>
        <a:latin typeface="+mn-lt"/>
        <a:ea typeface="+mn-ea"/>
        <a:cs typeface="+mn-cs"/>
      </a:defRPr>
    </a:lvl4pPr>
    <a:lvl5pPr marL="1828556" algn="l" defTabSz="914278" rtl="0" eaLnBrk="1" latinLnBrk="0" hangingPunct="1">
      <a:defRPr sz="1800" kern="1200">
        <a:solidFill>
          <a:schemeClr val="tx1"/>
        </a:solidFill>
        <a:latin typeface="+mn-lt"/>
        <a:ea typeface="+mn-ea"/>
        <a:cs typeface="+mn-cs"/>
      </a:defRPr>
    </a:lvl5pPr>
    <a:lvl6pPr marL="2285695" algn="l" defTabSz="914278" rtl="0" eaLnBrk="1" latinLnBrk="0" hangingPunct="1">
      <a:defRPr sz="1800" kern="1200">
        <a:solidFill>
          <a:schemeClr val="tx1"/>
        </a:solidFill>
        <a:latin typeface="+mn-lt"/>
        <a:ea typeface="+mn-ea"/>
        <a:cs typeface="+mn-cs"/>
      </a:defRPr>
    </a:lvl6pPr>
    <a:lvl7pPr marL="2742834" algn="l" defTabSz="914278" rtl="0" eaLnBrk="1" latinLnBrk="0" hangingPunct="1">
      <a:defRPr sz="1800" kern="1200">
        <a:solidFill>
          <a:schemeClr val="tx1"/>
        </a:solidFill>
        <a:latin typeface="+mn-lt"/>
        <a:ea typeface="+mn-ea"/>
        <a:cs typeface="+mn-cs"/>
      </a:defRPr>
    </a:lvl7pPr>
    <a:lvl8pPr marL="3199972" algn="l" defTabSz="914278" rtl="0" eaLnBrk="1" latinLnBrk="0" hangingPunct="1">
      <a:defRPr sz="1800" kern="1200">
        <a:solidFill>
          <a:schemeClr val="tx1"/>
        </a:solidFill>
        <a:latin typeface="+mn-lt"/>
        <a:ea typeface="+mn-ea"/>
        <a:cs typeface="+mn-cs"/>
      </a:defRPr>
    </a:lvl8pPr>
    <a:lvl9pPr marL="3657111" algn="l" defTabSz="914278"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guide id="3"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4F3227E-5DC2-44D3-9CD6-CAEF1E5D07CA}" v="1" dt="2018-11-24T11:11:26.78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382" autoAdjust="0"/>
    <p:restoredTop sz="96954" autoAdjust="0"/>
  </p:normalViewPr>
  <p:slideViewPr>
    <p:cSldViewPr snapToGrid="0">
      <p:cViewPr>
        <p:scale>
          <a:sx n="60" d="100"/>
          <a:sy n="60" d="100"/>
        </p:scale>
        <p:origin x="1592" y="112"/>
      </p:cViewPr>
      <p:guideLst>
        <p:guide orient="horz" pos="2160"/>
        <p:guide pos="384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11" Type="http://schemas.microsoft.com/office/2016/11/relationships/changesInfo" Target="changesInfos/changesInfo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Thomson" userId="495513f9-eccf-4139-a983-076a43e4356c" providerId="ADAL" clId="{F4F3227E-5DC2-44D3-9CD6-CAEF1E5D07CA}"/>
    <pc:docChg chg="undo custSel modSld">
      <pc:chgData name="Mrs Thomson" userId="495513f9-eccf-4139-a983-076a43e4356c" providerId="ADAL" clId="{F4F3227E-5DC2-44D3-9CD6-CAEF1E5D07CA}" dt="2018-11-24T11:19:34.376" v="581" actId="1076"/>
      <pc:docMkLst>
        <pc:docMk/>
      </pc:docMkLst>
      <pc:sldChg chg="modSp">
        <pc:chgData name="Mrs Thomson" userId="495513f9-eccf-4139-a983-076a43e4356c" providerId="ADAL" clId="{F4F3227E-5DC2-44D3-9CD6-CAEF1E5D07CA}" dt="2018-11-24T11:19:34.376" v="581" actId="1076"/>
        <pc:sldMkLst>
          <pc:docMk/>
          <pc:sldMk cId="3723141912" sldId="262"/>
        </pc:sldMkLst>
        <pc:graphicFrameChg chg="mod">
          <ac:chgData name="Mrs Thomson" userId="495513f9-eccf-4139-a983-076a43e4356c" providerId="ADAL" clId="{F4F3227E-5DC2-44D3-9CD6-CAEF1E5D07CA}" dt="2018-11-24T11:19:34.376" v="581" actId="1076"/>
          <ac:graphicFrameMkLst>
            <pc:docMk/>
            <pc:sldMk cId="3723141912" sldId="262"/>
            <ac:graphicFrameMk id="35" creationId="{00000000-0000-0000-0000-000000000000}"/>
          </ac:graphicFrameMkLst>
        </pc:graphicFrameChg>
        <pc:graphicFrameChg chg="modGraphic">
          <ac:chgData name="Mrs Thomson" userId="495513f9-eccf-4139-a983-076a43e4356c" providerId="ADAL" clId="{F4F3227E-5DC2-44D3-9CD6-CAEF1E5D07CA}" dt="2018-11-24T11:18:49.111" v="578" actId="20577"/>
          <ac:graphicFrameMkLst>
            <pc:docMk/>
            <pc:sldMk cId="3723141912" sldId="262"/>
            <ac:graphicFrameMk id="36" creationId="{00000000-0000-0000-0000-000000000000}"/>
          </ac:graphicFrameMkLst>
        </pc:graphicFrameChg>
        <pc:graphicFrameChg chg="modGraphic">
          <ac:chgData name="Mrs Thomson" userId="495513f9-eccf-4139-a983-076a43e4356c" providerId="ADAL" clId="{F4F3227E-5DC2-44D3-9CD6-CAEF1E5D07CA}" dt="2018-11-24T11:19:00.347" v="579" actId="14734"/>
          <ac:graphicFrameMkLst>
            <pc:docMk/>
            <pc:sldMk cId="3723141912" sldId="262"/>
            <ac:graphicFrameMk id="39" creationId="{00000000-0000-0000-0000-000000000000}"/>
          </ac:graphicFrameMkLst>
        </pc:graphicFrameChg>
        <pc:picChg chg="mod">
          <ac:chgData name="Mrs Thomson" userId="495513f9-eccf-4139-a983-076a43e4356c" providerId="ADAL" clId="{F4F3227E-5DC2-44D3-9CD6-CAEF1E5D07CA}" dt="2018-11-24T11:19:04.452" v="580" actId="14100"/>
          <ac:picMkLst>
            <pc:docMk/>
            <pc:sldMk cId="3723141912" sldId="262"/>
            <ac:picMk id="2050" creationId="{00000000-0000-0000-0000-000000000000}"/>
          </ac:picMkLst>
        </pc:picChg>
      </pc:sldChg>
      <pc:sldChg chg="addSp modSp">
        <pc:chgData name="Mrs Thomson" userId="495513f9-eccf-4139-a983-076a43e4356c" providerId="ADAL" clId="{F4F3227E-5DC2-44D3-9CD6-CAEF1E5D07CA}" dt="2018-11-24T11:17:50.354" v="573" actId="20577"/>
        <pc:sldMkLst>
          <pc:docMk/>
          <pc:sldMk cId="4001114202" sldId="263"/>
        </pc:sldMkLst>
        <pc:graphicFrameChg chg="modGraphic">
          <ac:chgData name="Mrs Thomson" userId="495513f9-eccf-4139-a983-076a43e4356c" providerId="ADAL" clId="{F4F3227E-5DC2-44D3-9CD6-CAEF1E5D07CA}" dt="2018-11-24T11:15:49.560" v="350" actId="242"/>
          <ac:graphicFrameMkLst>
            <pc:docMk/>
            <pc:sldMk cId="4001114202" sldId="263"/>
            <ac:graphicFrameMk id="13" creationId="{28ACA164-42D5-48F8-8EEF-DCCFF662BA5C}"/>
          </ac:graphicFrameMkLst>
        </pc:graphicFrameChg>
        <pc:graphicFrameChg chg="add mod modGraphic">
          <ac:chgData name="Mrs Thomson" userId="495513f9-eccf-4139-a983-076a43e4356c" providerId="ADAL" clId="{F4F3227E-5DC2-44D3-9CD6-CAEF1E5D07CA}" dt="2018-11-24T11:15:36.827" v="348" actId="20577"/>
          <ac:graphicFrameMkLst>
            <pc:docMk/>
            <pc:sldMk cId="4001114202" sldId="263"/>
            <ac:graphicFrameMk id="14" creationId="{F4610A24-A74A-4425-B35B-56ACBCEC1EA8}"/>
          </ac:graphicFrameMkLst>
        </pc:graphicFrameChg>
        <pc:graphicFrameChg chg="mod modGraphic">
          <ac:chgData name="Mrs Thomson" userId="495513f9-eccf-4139-a983-076a43e4356c" providerId="ADAL" clId="{F4F3227E-5DC2-44D3-9CD6-CAEF1E5D07CA}" dt="2018-11-24T11:17:50.354" v="573" actId="20577"/>
          <ac:graphicFrameMkLst>
            <pc:docMk/>
            <pc:sldMk cId="4001114202" sldId="263"/>
            <ac:graphicFrameMk id="23" creationId="{00000000-0000-0000-0000-000000000000}"/>
          </ac:graphicFrameMkLst>
        </pc:graphicFrameChg>
      </pc:sldChg>
    </pc:docChg>
  </pc:docChgLst>
  <pc:docChgLst>
    <pc:chgData name="Mrs Thomson" userId="S::gw09thomsonshelley@glow.sch.uk::495513f9-eccf-4139-a983-076a43e4356c" providerId="AD" clId="Web-{A14F1A85-EA62-4CE1-A0AC-2C6A77EE366E}"/>
    <pc:docChg chg="modSld">
      <pc:chgData name="Mrs Thomson" userId="S::gw09thomsonshelley@glow.sch.uk::495513f9-eccf-4139-a983-076a43e4356c" providerId="AD" clId="Web-{A14F1A85-EA62-4CE1-A0AC-2C6A77EE366E}" dt="2018-12-04T08:48:15.135" v="15"/>
      <pc:docMkLst>
        <pc:docMk/>
      </pc:docMkLst>
      <pc:sldChg chg="modSp">
        <pc:chgData name="Mrs Thomson" userId="S::gw09thomsonshelley@glow.sch.uk::495513f9-eccf-4139-a983-076a43e4356c" providerId="AD" clId="Web-{A14F1A85-EA62-4CE1-A0AC-2C6A77EE366E}" dt="2018-12-04T08:47:51.619" v="7"/>
        <pc:sldMkLst>
          <pc:docMk/>
          <pc:sldMk cId="694427646" sldId="257"/>
        </pc:sldMkLst>
        <pc:graphicFrameChg chg="mod modGraphic">
          <ac:chgData name="Mrs Thomson" userId="S::gw09thomsonshelley@glow.sch.uk::495513f9-eccf-4139-a983-076a43e4356c" providerId="AD" clId="Web-{A14F1A85-EA62-4CE1-A0AC-2C6A77EE366E}" dt="2018-12-04T08:47:51.619" v="7"/>
          <ac:graphicFrameMkLst>
            <pc:docMk/>
            <pc:sldMk cId="694427646" sldId="257"/>
            <ac:graphicFrameMk id="10" creationId="{00000000-0000-0000-0000-000000000000}"/>
          </ac:graphicFrameMkLst>
        </pc:graphicFrameChg>
      </pc:sldChg>
      <pc:sldChg chg="modSp">
        <pc:chgData name="Mrs Thomson" userId="S::gw09thomsonshelley@glow.sch.uk::495513f9-eccf-4139-a983-076a43e4356c" providerId="AD" clId="Web-{A14F1A85-EA62-4CE1-A0AC-2C6A77EE366E}" dt="2018-12-04T08:48:15.135" v="15"/>
        <pc:sldMkLst>
          <pc:docMk/>
          <pc:sldMk cId="714326335" sldId="258"/>
        </pc:sldMkLst>
        <pc:graphicFrameChg chg="mod modGraphic">
          <ac:chgData name="Mrs Thomson" userId="S::gw09thomsonshelley@glow.sch.uk::495513f9-eccf-4139-a983-076a43e4356c" providerId="AD" clId="Web-{A14F1A85-EA62-4CE1-A0AC-2C6A77EE366E}" dt="2018-12-04T08:48:15.135" v="15"/>
          <ac:graphicFrameMkLst>
            <pc:docMk/>
            <pc:sldMk cId="714326335" sldId="258"/>
            <ac:graphicFrameMk id="7" creationId="{00000000-0000-0000-0000-000000000000}"/>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51217" cy="497603"/>
          </a:xfrm>
          <a:prstGeom prst="rect">
            <a:avLst/>
          </a:prstGeom>
        </p:spPr>
        <p:txBody>
          <a:bodyPr vert="horz" lIns="91577" tIns="45789" rIns="91577" bIns="45789" rtlCol="0"/>
          <a:lstStyle>
            <a:lvl1pPr algn="l">
              <a:defRPr sz="1200"/>
            </a:lvl1pPr>
          </a:lstStyle>
          <a:p>
            <a:endParaRPr lang="en-GB"/>
          </a:p>
        </p:txBody>
      </p:sp>
      <p:sp>
        <p:nvSpPr>
          <p:cNvPr id="3" name="Date Placeholder 2"/>
          <p:cNvSpPr>
            <a:spLocks noGrp="1"/>
          </p:cNvSpPr>
          <p:nvPr>
            <p:ph type="dt" idx="1"/>
          </p:nvPr>
        </p:nvSpPr>
        <p:spPr>
          <a:xfrm>
            <a:off x="3855981" y="0"/>
            <a:ext cx="2951217" cy="497603"/>
          </a:xfrm>
          <a:prstGeom prst="rect">
            <a:avLst/>
          </a:prstGeom>
        </p:spPr>
        <p:txBody>
          <a:bodyPr vert="horz" lIns="91577" tIns="45789" rIns="91577" bIns="45789" rtlCol="0"/>
          <a:lstStyle>
            <a:lvl1pPr algn="r">
              <a:defRPr sz="1200"/>
            </a:lvl1pPr>
          </a:lstStyle>
          <a:p>
            <a:fld id="{BD56A29E-17B0-4794-9C86-1C584D5DA61C}" type="datetimeFigureOut">
              <a:rPr lang="en-GB" smtClean="0"/>
              <a:t>22/02/2021</a:t>
            </a:fld>
            <a:endParaRPr lang="en-GB"/>
          </a:p>
        </p:txBody>
      </p:sp>
      <p:sp>
        <p:nvSpPr>
          <p:cNvPr id="4" name="Slide Image Placeholder 3"/>
          <p:cNvSpPr>
            <a:spLocks noGrp="1" noRot="1" noChangeAspect="1"/>
          </p:cNvSpPr>
          <p:nvPr>
            <p:ph type="sldImg" idx="2"/>
          </p:nvPr>
        </p:nvSpPr>
        <p:spPr>
          <a:xfrm>
            <a:off x="712788" y="746125"/>
            <a:ext cx="5383212" cy="3727450"/>
          </a:xfrm>
          <a:prstGeom prst="rect">
            <a:avLst/>
          </a:prstGeom>
          <a:noFill/>
          <a:ln w="12700">
            <a:solidFill>
              <a:prstClr val="black"/>
            </a:solidFill>
          </a:ln>
        </p:spPr>
        <p:txBody>
          <a:bodyPr vert="horz" lIns="91577" tIns="45789" rIns="91577" bIns="45789" rtlCol="0" anchor="ctr"/>
          <a:lstStyle/>
          <a:p>
            <a:endParaRPr lang="en-GB"/>
          </a:p>
        </p:txBody>
      </p:sp>
      <p:sp>
        <p:nvSpPr>
          <p:cNvPr id="5" name="Notes Placeholder 4"/>
          <p:cNvSpPr>
            <a:spLocks noGrp="1"/>
          </p:cNvSpPr>
          <p:nvPr>
            <p:ph type="body" sz="quarter" idx="3"/>
          </p:nvPr>
        </p:nvSpPr>
        <p:spPr>
          <a:xfrm>
            <a:off x="680562" y="4721662"/>
            <a:ext cx="5447666" cy="4473654"/>
          </a:xfrm>
          <a:prstGeom prst="rect">
            <a:avLst/>
          </a:prstGeom>
        </p:spPr>
        <p:txBody>
          <a:bodyPr vert="horz" lIns="91577" tIns="45789" rIns="91577" bIns="457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41733"/>
            <a:ext cx="2951217" cy="497602"/>
          </a:xfrm>
          <a:prstGeom prst="rect">
            <a:avLst/>
          </a:prstGeom>
        </p:spPr>
        <p:txBody>
          <a:bodyPr vert="horz" lIns="91577" tIns="45789" rIns="91577" bIns="45789" rtlCol="0" anchor="b"/>
          <a:lstStyle>
            <a:lvl1pPr algn="l">
              <a:defRPr sz="1200"/>
            </a:lvl1pPr>
          </a:lstStyle>
          <a:p>
            <a:endParaRPr lang="en-GB"/>
          </a:p>
        </p:txBody>
      </p:sp>
      <p:sp>
        <p:nvSpPr>
          <p:cNvPr id="7" name="Slide Number Placeholder 6"/>
          <p:cNvSpPr>
            <a:spLocks noGrp="1"/>
          </p:cNvSpPr>
          <p:nvPr>
            <p:ph type="sldNum" sz="quarter" idx="5"/>
          </p:nvPr>
        </p:nvSpPr>
        <p:spPr>
          <a:xfrm>
            <a:off x="3855981" y="9441733"/>
            <a:ext cx="2951217" cy="497602"/>
          </a:xfrm>
          <a:prstGeom prst="rect">
            <a:avLst/>
          </a:prstGeom>
        </p:spPr>
        <p:txBody>
          <a:bodyPr vert="horz" lIns="91577" tIns="45789" rIns="91577" bIns="45789" rtlCol="0" anchor="b"/>
          <a:lstStyle>
            <a:lvl1pPr algn="r">
              <a:defRPr sz="1200"/>
            </a:lvl1pPr>
          </a:lstStyle>
          <a:p>
            <a:fld id="{408D5E23-1A58-4F1E-A321-557977BB868A}" type="slidenum">
              <a:rPr lang="en-GB" smtClean="0"/>
              <a:t>‹#›</a:t>
            </a:fld>
            <a:endParaRPr lang="en-GB"/>
          </a:p>
        </p:txBody>
      </p:sp>
    </p:spTree>
    <p:extLst>
      <p:ext uri="{BB962C8B-B14F-4D97-AF65-F5344CB8AC3E}">
        <p14:creationId xmlns:p14="http://schemas.microsoft.com/office/powerpoint/2010/main" val="1892347065"/>
      </p:ext>
    </p:extLst>
  </p:cSld>
  <p:clrMap bg1="lt1" tx1="dk1" bg2="lt2" tx2="dk2" accent1="accent1" accent2="accent2" accent3="accent3" accent4="accent4" accent5="accent5" accent6="accent6" hlink="hlink" folHlink="folHlink"/>
  <p:notesStyle>
    <a:lvl1pPr marL="0" algn="l" defTabSz="914278" rtl="0" eaLnBrk="1" latinLnBrk="0" hangingPunct="1">
      <a:defRPr sz="1200" kern="1200">
        <a:solidFill>
          <a:schemeClr val="tx1"/>
        </a:solidFill>
        <a:latin typeface="+mn-lt"/>
        <a:ea typeface="+mn-ea"/>
        <a:cs typeface="+mn-cs"/>
      </a:defRPr>
    </a:lvl1pPr>
    <a:lvl2pPr marL="457139" algn="l" defTabSz="914278" rtl="0" eaLnBrk="1" latinLnBrk="0" hangingPunct="1">
      <a:defRPr sz="1200" kern="1200">
        <a:solidFill>
          <a:schemeClr val="tx1"/>
        </a:solidFill>
        <a:latin typeface="+mn-lt"/>
        <a:ea typeface="+mn-ea"/>
        <a:cs typeface="+mn-cs"/>
      </a:defRPr>
    </a:lvl2pPr>
    <a:lvl3pPr marL="914278" algn="l" defTabSz="914278" rtl="0" eaLnBrk="1" latinLnBrk="0" hangingPunct="1">
      <a:defRPr sz="1200" kern="1200">
        <a:solidFill>
          <a:schemeClr val="tx1"/>
        </a:solidFill>
        <a:latin typeface="+mn-lt"/>
        <a:ea typeface="+mn-ea"/>
        <a:cs typeface="+mn-cs"/>
      </a:defRPr>
    </a:lvl3pPr>
    <a:lvl4pPr marL="1371417" algn="l" defTabSz="914278" rtl="0" eaLnBrk="1" latinLnBrk="0" hangingPunct="1">
      <a:defRPr sz="1200" kern="1200">
        <a:solidFill>
          <a:schemeClr val="tx1"/>
        </a:solidFill>
        <a:latin typeface="+mn-lt"/>
        <a:ea typeface="+mn-ea"/>
        <a:cs typeface="+mn-cs"/>
      </a:defRPr>
    </a:lvl4pPr>
    <a:lvl5pPr marL="1828556" algn="l" defTabSz="914278" rtl="0" eaLnBrk="1" latinLnBrk="0" hangingPunct="1">
      <a:defRPr sz="1200" kern="1200">
        <a:solidFill>
          <a:schemeClr val="tx1"/>
        </a:solidFill>
        <a:latin typeface="+mn-lt"/>
        <a:ea typeface="+mn-ea"/>
        <a:cs typeface="+mn-cs"/>
      </a:defRPr>
    </a:lvl5pPr>
    <a:lvl6pPr marL="2285695" algn="l" defTabSz="914278" rtl="0" eaLnBrk="1" latinLnBrk="0" hangingPunct="1">
      <a:defRPr sz="1200" kern="1200">
        <a:solidFill>
          <a:schemeClr val="tx1"/>
        </a:solidFill>
        <a:latin typeface="+mn-lt"/>
        <a:ea typeface="+mn-ea"/>
        <a:cs typeface="+mn-cs"/>
      </a:defRPr>
    </a:lvl6pPr>
    <a:lvl7pPr marL="2742834" algn="l" defTabSz="914278" rtl="0" eaLnBrk="1" latinLnBrk="0" hangingPunct="1">
      <a:defRPr sz="1200" kern="1200">
        <a:solidFill>
          <a:schemeClr val="tx1"/>
        </a:solidFill>
        <a:latin typeface="+mn-lt"/>
        <a:ea typeface="+mn-ea"/>
        <a:cs typeface="+mn-cs"/>
      </a:defRPr>
    </a:lvl7pPr>
    <a:lvl8pPr marL="3199972" algn="l" defTabSz="914278" rtl="0" eaLnBrk="1" latinLnBrk="0" hangingPunct="1">
      <a:defRPr sz="1200" kern="1200">
        <a:solidFill>
          <a:schemeClr val="tx1"/>
        </a:solidFill>
        <a:latin typeface="+mn-lt"/>
        <a:ea typeface="+mn-ea"/>
        <a:cs typeface="+mn-cs"/>
      </a:defRPr>
    </a:lvl8pPr>
    <a:lvl9pPr marL="3657111" algn="l" defTabSz="914278"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2788" y="746125"/>
            <a:ext cx="5383212" cy="37274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08D5E23-1A58-4F1E-A321-557977BB868A}" type="slidenum">
              <a:rPr lang="en-GB" smtClean="0"/>
              <a:t>1</a:t>
            </a:fld>
            <a:endParaRPr lang="en-GB"/>
          </a:p>
        </p:txBody>
      </p:sp>
    </p:spTree>
    <p:extLst>
      <p:ext uri="{BB962C8B-B14F-4D97-AF65-F5344CB8AC3E}">
        <p14:creationId xmlns:p14="http://schemas.microsoft.com/office/powerpoint/2010/main" val="3387229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2788" y="746125"/>
            <a:ext cx="5383212" cy="3727450"/>
          </a:xfrm>
        </p:spPr>
      </p:sp>
      <p:sp>
        <p:nvSpPr>
          <p:cNvPr id="3" name="Notes Placeholder 2"/>
          <p:cNvSpPr>
            <a:spLocks noGrp="1"/>
          </p:cNvSpPr>
          <p:nvPr>
            <p:ph type="body" idx="1"/>
          </p:nvPr>
        </p:nvSpPr>
        <p:spPr/>
        <p:txBody>
          <a:bodyPr/>
          <a:lstStyle/>
          <a:p>
            <a:pPr algn="ctr" defTabSz="915772" fontAlgn="ctr"/>
            <a:r>
              <a:rPr lang="en-GB" b="1" dirty="0">
                <a:solidFill>
                  <a:srgbClr val="000000"/>
                </a:solidFill>
                <a:latin typeface="Trebuchet MS" panose="020B0603020202020204" pitchFamily="34" charset="0"/>
                <a:cs typeface="Tahoma"/>
              </a:rPr>
              <a:t>Be careful that you use the same formatting as the field </a:t>
            </a:r>
            <a:r>
              <a:rPr lang="en-GB" b="1" dirty="0" err="1">
                <a:solidFill>
                  <a:srgbClr val="000000"/>
                </a:solidFill>
                <a:latin typeface="Trebuchet MS" panose="020B0603020202020204" pitchFamily="34" charset="0"/>
                <a:cs typeface="Tahoma"/>
              </a:rPr>
              <a:t>eg</a:t>
            </a:r>
            <a:r>
              <a:rPr lang="en-GB" b="1" dirty="0">
                <a:solidFill>
                  <a:srgbClr val="000000"/>
                </a:solidFill>
                <a:latin typeface="Trebuchet MS" panose="020B0603020202020204" pitchFamily="34" charset="0"/>
                <a:cs typeface="Tahoma"/>
              </a:rPr>
              <a:t> if currency no need to enter £.</a:t>
            </a:r>
          </a:p>
          <a:p>
            <a:pPr algn="ctr" defTabSz="915772" fontAlgn="ctr"/>
            <a:r>
              <a:rPr lang="en-GB" b="1" dirty="0">
                <a:solidFill>
                  <a:srgbClr val="000000"/>
                </a:solidFill>
                <a:latin typeface="Trebuchet MS" panose="020B0603020202020204" pitchFamily="34" charset="0"/>
                <a:cs typeface="Tahoma"/>
              </a:rPr>
              <a:t>Be very careful with date formats</a:t>
            </a:r>
          </a:p>
          <a:p>
            <a:endParaRPr lang="en-GB" dirty="0"/>
          </a:p>
        </p:txBody>
      </p:sp>
      <p:sp>
        <p:nvSpPr>
          <p:cNvPr id="4" name="Slide Number Placeholder 3"/>
          <p:cNvSpPr>
            <a:spLocks noGrp="1"/>
          </p:cNvSpPr>
          <p:nvPr>
            <p:ph type="sldNum" sz="quarter" idx="10"/>
          </p:nvPr>
        </p:nvSpPr>
        <p:spPr/>
        <p:txBody>
          <a:bodyPr/>
          <a:lstStyle/>
          <a:p>
            <a:fld id="{408D5E23-1A58-4F1E-A321-557977BB868A}" type="slidenum">
              <a:rPr lang="en-GB" smtClean="0"/>
              <a:t>2</a:t>
            </a:fld>
            <a:endParaRPr lang="en-GB"/>
          </a:p>
        </p:txBody>
      </p:sp>
    </p:spTree>
    <p:extLst>
      <p:ext uri="{BB962C8B-B14F-4D97-AF65-F5344CB8AC3E}">
        <p14:creationId xmlns:p14="http://schemas.microsoft.com/office/powerpoint/2010/main" val="28667536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2788" y="746125"/>
            <a:ext cx="5383212" cy="37274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08D5E23-1A58-4F1E-A321-557977BB868A}" type="slidenum">
              <a:rPr lang="en-GB" smtClean="0"/>
              <a:t>3</a:t>
            </a:fld>
            <a:endParaRPr lang="en-GB"/>
          </a:p>
        </p:txBody>
      </p:sp>
    </p:spTree>
    <p:extLst>
      <p:ext uri="{BB962C8B-B14F-4D97-AF65-F5344CB8AC3E}">
        <p14:creationId xmlns:p14="http://schemas.microsoft.com/office/powerpoint/2010/main" val="1685499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2788" y="746125"/>
            <a:ext cx="5383212" cy="3727450"/>
          </a:xfrm>
        </p:spPr>
      </p:sp>
      <p:sp>
        <p:nvSpPr>
          <p:cNvPr id="3" name="Notes Placeholder 2"/>
          <p:cNvSpPr>
            <a:spLocks noGrp="1"/>
          </p:cNvSpPr>
          <p:nvPr>
            <p:ph type="body" idx="1"/>
          </p:nvPr>
        </p:nvSpPr>
        <p:spPr/>
        <p:txBody>
          <a:bodyPr/>
          <a:lstStyle/>
          <a:p>
            <a:pPr rtl="0" eaLnBrk="1" fontAlgn="t" latinLnBrk="0" hangingPunct="1"/>
            <a:r>
              <a:rPr lang="en-GB" b="1" dirty="0"/>
              <a:t>. </a:t>
            </a:r>
            <a:endParaRPr lang="en-GB" dirty="0"/>
          </a:p>
          <a:p>
            <a:endParaRPr lang="en-GB" dirty="0"/>
          </a:p>
        </p:txBody>
      </p:sp>
      <p:sp>
        <p:nvSpPr>
          <p:cNvPr id="4" name="Slide Number Placeholder 3"/>
          <p:cNvSpPr>
            <a:spLocks noGrp="1"/>
          </p:cNvSpPr>
          <p:nvPr>
            <p:ph type="sldNum" sz="quarter" idx="10"/>
          </p:nvPr>
        </p:nvSpPr>
        <p:spPr/>
        <p:txBody>
          <a:bodyPr/>
          <a:lstStyle/>
          <a:p>
            <a:fld id="{408D5E23-1A58-4F1E-A321-557977BB868A}" type="slidenum">
              <a:rPr lang="en-GB" smtClean="0"/>
              <a:t>4</a:t>
            </a:fld>
            <a:endParaRPr lang="en-GB"/>
          </a:p>
        </p:txBody>
      </p:sp>
    </p:spTree>
    <p:extLst>
      <p:ext uri="{BB962C8B-B14F-4D97-AF65-F5344CB8AC3E}">
        <p14:creationId xmlns:p14="http://schemas.microsoft.com/office/powerpoint/2010/main" val="28667536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238250" y="1122363"/>
            <a:ext cx="74295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139" indent="0" algn="ctr">
              <a:buNone/>
              <a:defRPr sz="2000"/>
            </a:lvl2pPr>
            <a:lvl3pPr marL="914278" indent="0" algn="ctr">
              <a:buNone/>
              <a:defRPr sz="1800"/>
            </a:lvl3pPr>
            <a:lvl4pPr marL="1371417" indent="0" algn="ctr">
              <a:buNone/>
              <a:defRPr sz="1600"/>
            </a:lvl4pPr>
            <a:lvl5pPr marL="1828556" indent="0" algn="ctr">
              <a:buNone/>
              <a:defRPr sz="1600"/>
            </a:lvl5pPr>
            <a:lvl6pPr marL="2285695" indent="0" algn="ctr">
              <a:buNone/>
              <a:defRPr sz="1600"/>
            </a:lvl6pPr>
            <a:lvl7pPr marL="2742834" indent="0" algn="ctr">
              <a:buNone/>
              <a:defRPr sz="1600"/>
            </a:lvl7pPr>
            <a:lvl8pPr marL="3199972" indent="0" algn="ctr">
              <a:buNone/>
              <a:defRPr sz="1600"/>
            </a:lvl8pPr>
            <a:lvl9pPr marL="3657111"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289B08A-BEA3-4F72-9F35-544ABB820069}" type="datetimeFigureOut">
              <a:rPr lang="en-GB" smtClean="0">
                <a:solidFill>
                  <a:prstClr val="black">
                    <a:tint val="75000"/>
                  </a:prstClr>
                </a:solidFill>
              </a:rPr>
              <a:pPr/>
              <a:t>22/02/2021</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863E14CB-E400-408D-8BC1-289FEF9B2448}"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1367457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289B08A-BEA3-4F72-9F35-544ABB820069}" type="datetimeFigureOut">
              <a:rPr lang="en-GB" smtClean="0">
                <a:solidFill>
                  <a:prstClr val="black">
                    <a:tint val="75000"/>
                  </a:prstClr>
                </a:solidFill>
              </a:rPr>
              <a:pPr/>
              <a:t>22/02/2021</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863E14CB-E400-408D-8BC1-289FEF9B2448}"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0710226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2"/>
            <a:ext cx="8543925"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75879" y="4589467"/>
            <a:ext cx="8543925" cy="1500187"/>
          </a:xfrm>
        </p:spPr>
        <p:txBody>
          <a:bodyPr/>
          <a:lstStyle>
            <a:lvl1pPr marL="0" indent="0">
              <a:buNone/>
              <a:defRPr sz="2400">
                <a:solidFill>
                  <a:schemeClr val="tx1">
                    <a:tint val="75000"/>
                  </a:schemeClr>
                </a:solidFill>
              </a:defRPr>
            </a:lvl1pPr>
            <a:lvl2pPr marL="457139" indent="0">
              <a:buNone/>
              <a:defRPr sz="2000">
                <a:solidFill>
                  <a:schemeClr val="tx1">
                    <a:tint val="75000"/>
                  </a:schemeClr>
                </a:solidFill>
              </a:defRPr>
            </a:lvl2pPr>
            <a:lvl3pPr marL="914278" indent="0">
              <a:buNone/>
              <a:defRPr sz="1800">
                <a:solidFill>
                  <a:schemeClr val="tx1">
                    <a:tint val="75000"/>
                  </a:schemeClr>
                </a:solidFill>
              </a:defRPr>
            </a:lvl3pPr>
            <a:lvl4pPr marL="1371417" indent="0">
              <a:buNone/>
              <a:defRPr sz="1600">
                <a:solidFill>
                  <a:schemeClr val="tx1">
                    <a:tint val="75000"/>
                  </a:schemeClr>
                </a:solidFill>
              </a:defRPr>
            </a:lvl4pPr>
            <a:lvl5pPr marL="1828556" indent="0">
              <a:buNone/>
              <a:defRPr sz="1600">
                <a:solidFill>
                  <a:schemeClr val="tx1">
                    <a:tint val="75000"/>
                  </a:schemeClr>
                </a:solidFill>
              </a:defRPr>
            </a:lvl5pPr>
            <a:lvl6pPr marL="2285695" indent="0">
              <a:buNone/>
              <a:defRPr sz="1600">
                <a:solidFill>
                  <a:schemeClr val="tx1">
                    <a:tint val="75000"/>
                  </a:schemeClr>
                </a:solidFill>
              </a:defRPr>
            </a:lvl6pPr>
            <a:lvl7pPr marL="2742834" indent="0">
              <a:buNone/>
              <a:defRPr sz="1600">
                <a:solidFill>
                  <a:schemeClr val="tx1">
                    <a:tint val="75000"/>
                  </a:schemeClr>
                </a:solidFill>
              </a:defRPr>
            </a:lvl7pPr>
            <a:lvl8pPr marL="3199972" indent="0">
              <a:buNone/>
              <a:defRPr sz="1600">
                <a:solidFill>
                  <a:schemeClr val="tx1">
                    <a:tint val="75000"/>
                  </a:schemeClr>
                </a:solidFill>
              </a:defRPr>
            </a:lvl8pPr>
            <a:lvl9pPr marL="3657111"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289B08A-BEA3-4F72-9F35-544ABB820069}" type="datetimeFigureOut">
              <a:rPr lang="en-GB" smtClean="0">
                <a:solidFill>
                  <a:prstClr val="black">
                    <a:tint val="75000"/>
                  </a:prstClr>
                </a:solidFill>
              </a:rPr>
              <a:pPr/>
              <a:t>22/02/2021</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863E14CB-E400-408D-8BC1-289FEF9B2448}"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800357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1039" y="1825626"/>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014913" y="1825626"/>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289B08A-BEA3-4F72-9F35-544ABB820069}" type="datetimeFigureOut">
              <a:rPr lang="en-GB" smtClean="0">
                <a:solidFill>
                  <a:prstClr val="black">
                    <a:tint val="75000"/>
                  </a:prstClr>
                </a:solidFill>
              </a:rPr>
              <a:pPr/>
              <a:t>22/02/2021</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863E14CB-E400-408D-8BC1-289FEF9B2448}"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418682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30" y="365128"/>
            <a:ext cx="8543925"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82328" y="1681164"/>
            <a:ext cx="4190702" cy="823912"/>
          </a:xfrm>
        </p:spPr>
        <p:txBody>
          <a:bodyPr anchor="b"/>
          <a:lstStyle>
            <a:lvl1pPr marL="0" indent="0">
              <a:buNone/>
              <a:defRPr sz="2400" b="1"/>
            </a:lvl1pPr>
            <a:lvl2pPr marL="457139" indent="0">
              <a:buNone/>
              <a:defRPr sz="2000" b="1"/>
            </a:lvl2pPr>
            <a:lvl3pPr marL="914278" indent="0">
              <a:buNone/>
              <a:defRPr sz="1800" b="1"/>
            </a:lvl3pPr>
            <a:lvl4pPr marL="1371417" indent="0">
              <a:buNone/>
              <a:defRPr sz="1600" b="1"/>
            </a:lvl4pPr>
            <a:lvl5pPr marL="1828556" indent="0">
              <a:buNone/>
              <a:defRPr sz="1600" b="1"/>
            </a:lvl5pPr>
            <a:lvl6pPr marL="2285695" indent="0">
              <a:buNone/>
              <a:defRPr sz="1600" b="1"/>
            </a:lvl6pPr>
            <a:lvl7pPr marL="2742834" indent="0">
              <a:buNone/>
              <a:defRPr sz="1600" b="1"/>
            </a:lvl7pPr>
            <a:lvl8pPr marL="3199972" indent="0">
              <a:buNone/>
              <a:defRPr sz="1600" b="1"/>
            </a:lvl8pPr>
            <a:lvl9pPr marL="3657111"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8" y="2505075"/>
            <a:ext cx="4190702"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5014913" y="1681164"/>
            <a:ext cx="4211340" cy="823912"/>
          </a:xfrm>
        </p:spPr>
        <p:txBody>
          <a:bodyPr anchor="b"/>
          <a:lstStyle>
            <a:lvl1pPr marL="0" indent="0">
              <a:buNone/>
              <a:defRPr sz="2400" b="1"/>
            </a:lvl1pPr>
            <a:lvl2pPr marL="457139" indent="0">
              <a:buNone/>
              <a:defRPr sz="2000" b="1"/>
            </a:lvl2pPr>
            <a:lvl3pPr marL="914278" indent="0">
              <a:buNone/>
              <a:defRPr sz="1800" b="1"/>
            </a:lvl3pPr>
            <a:lvl4pPr marL="1371417" indent="0">
              <a:buNone/>
              <a:defRPr sz="1600" b="1"/>
            </a:lvl4pPr>
            <a:lvl5pPr marL="1828556" indent="0">
              <a:buNone/>
              <a:defRPr sz="1600" b="1"/>
            </a:lvl5pPr>
            <a:lvl6pPr marL="2285695" indent="0">
              <a:buNone/>
              <a:defRPr sz="1600" b="1"/>
            </a:lvl6pPr>
            <a:lvl7pPr marL="2742834" indent="0">
              <a:buNone/>
              <a:defRPr sz="1600" b="1"/>
            </a:lvl7pPr>
            <a:lvl8pPr marL="3199972" indent="0">
              <a:buNone/>
              <a:defRPr sz="1600" b="1"/>
            </a:lvl8pPr>
            <a:lvl9pPr marL="3657111"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289B08A-BEA3-4F72-9F35-544ABB820069}" type="datetimeFigureOut">
              <a:rPr lang="en-GB" smtClean="0">
                <a:solidFill>
                  <a:prstClr val="black">
                    <a:tint val="75000"/>
                  </a:prstClr>
                </a:solidFill>
              </a:rPr>
              <a:pPr/>
              <a:t>22/02/2021</a:t>
            </a:fld>
            <a:endParaRPr lang="en-GB"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GB"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863E14CB-E400-408D-8BC1-289FEF9B2448}"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3532815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289B08A-BEA3-4F72-9F35-544ABB820069}" type="datetimeFigureOut">
              <a:rPr lang="en-GB" smtClean="0">
                <a:solidFill>
                  <a:prstClr val="black">
                    <a:tint val="75000"/>
                  </a:prstClr>
                </a:solidFill>
              </a:rPr>
              <a:pPr/>
              <a:t>22/02/2021</a:t>
            </a:fld>
            <a:endParaRPr lang="en-GB"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GB"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863E14CB-E400-408D-8BC1-289FEF9B2448}"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9679641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289B08A-BEA3-4F72-9F35-544ABB820069}" type="datetimeFigureOut">
              <a:rPr lang="en-GB" smtClean="0">
                <a:solidFill>
                  <a:prstClr val="black">
                    <a:tint val="75000"/>
                  </a:prstClr>
                </a:solidFill>
              </a:rPr>
              <a:pPr/>
              <a:t>22/02/2021</a:t>
            </a:fld>
            <a:endParaRPr lang="en-GB"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GB"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863E14CB-E400-408D-8BC1-289FEF9B2448}"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2004277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9" y="457200"/>
            <a:ext cx="3194943"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4211342" y="987429"/>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82329" y="2057400"/>
            <a:ext cx="3194943" cy="3811588"/>
          </a:xfrm>
        </p:spPr>
        <p:txBody>
          <a:bodyPr/>
          <a:lstStyle>
            <a:lvl1pPr marL="0" indent="0">
              <a:buNone/>
              <a:defRPr sz="1600"/>
            </a:lvl1pPr>
            <a:lvl2pPr marL="457139" indent="0">
              <a:buNone/>
              <a:defRPr sz="1400"/>
            </a:lvl2pPr>
            <a:lvl3pPr marL="914278" indent="0">
              <a:buNone/>
              <a:defRPr sz="1200"/>
            </a:lvl3pPr>
            <a:lvl4pPr marL="1371417" indent="0">
              <a:buNone/>
              <a:defRPr sz="1000"/>
            </a:lvl4pPr>
            <a:lvl5pPr marL="1828556" indent="0">
              <a:buNone/>
              <a:defRPr sz="1000"/>
            </a:lvl5pPr>
            <a:lvl6pPr marL="2285695" indent="0">
              <a:buNone/>
              <a:defRPr sz="1000"/>
            </a:lvl6pPr>
            <a:lvl7pPr marL="2742834" indent="0">
              <a:buNone/>
              <a:defRPr sz="1000"/>
            </a:lvl7pPr>
            <a:lvl8pPr marL="3199972" indent="0">
              <a:buNone/>
              <a:defRPr sz="1000"/>
            </a:lvl8pPr>
            <a:lvl9pPr marL="3657111"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289B08A-BEA3-4F72-9F35-544ABB820069}" type="datetimeFigureOut">
              <a:rPr lang="en-GB" smtClean="0">
                <a:solidFill>
                  <a:prstClr val="black">
                    <a:tint val="75000"/>
                  </a:prstClr>
                </a:solidFill>
              </a:rPr>
              <a:pPr/>
              <a:t>22/02/2021</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863E14CB-E400-408D-8BC1-289FEF9B2448}"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2905359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9" y="457200"/>
            <a:ext cx="3194943"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4211342" y="987429"/>
            <a:ext cx="5014913" cy="4873625"/>
          </a:xfrm>
        </p:spPr>
        <p:txBody>
          <a:bodyPr/>
          <a:lstStyle>
            <a:lvl1pPr marL="0" indent="0">
              <a:buNone/>
              <a:defRPr sz="3200"/>
            </a:lvl1pPr>
            <a:lvl2pPr marL="457139" indent="0">
              <a:buNone/>
              <a:defRPr sz="2800"/>
            </a:lvl2pPr>
            <a:lvl3pPr marL="914278" indent="0">
              <a:buNone/>
              <a:defRPr sz="2400"/>
            </a:lvl3pPr>
            <a:lvl4pPr marL="1371417" indent="0">
              <a:buNone/>
              <a:defRPr sz="2000"/>
            </a:lvl4pPr>
            <a:lvl5pPr marL="1828556" indent="0">
              <a:buNone/>
              <a:defRPr sz="2000"/>
            </a:lvl5pPr>
            <a:lvl6pPr marL="2285695" indent="0">
              <a:buNone/>
              <a:defRPr sz="2000"/>
            </a:lvl6pPr>
            <a:lvl7pPr marL="2742834" indent="0">
              <a:buNone/>
              <a:defRPr sz="2000"/>
            </a:lvl7pPr>
            <a:lvl8pPr marL="3199972" indent="0">
              <a:buNone/>
              <a:defRPr sz="2000"/>
            </a:lvl8pPr>
            <a:lvl9pPr marL="3657111" indent="0">
              <a:buNone/>
              <a:defRPr sz="2000"/>
            </a:lvl9pPr>
          </a:lstStyle>
          <a:p>
            <a:endParaRPr lang="en-GB" dirty="0"/>
          </a:p>
        </p:txBody>
      </p:sp>
      <p:sp>
        <p:nvSpPr>
          <p:cNvPr id="4" name="Text Placeholder 3"/>
          <p:cNvSpPr>
            <a:spLocks noGrp="1"/>
          </p:cNvSpPr>
          <p:nvPr>
            <p:ph type="body" sz="half" idx="2"/>
          </p:nvPr>
        </p:nvSpPr>
        <p:spPr>
          <a:xfrm>
            <a:off x="682329" y="2057400"/>
            <a:ext cx="3194943" cy="3811588"/>
          </a:xfrm>
        </p:spPr>
        <p:txBody>
          <a:bodyPr/>
          <a:lstStyle>
            <a:lvl1pPr marL="0" indent="0">
              <a:buNone/>
              <a:defRPr sz="1600"/>
            </a:lvl1pPr>
            <a:lvl2pPr marL="457139" indent="0">
              <a:buNone/>
              <a:defRPr sz="1400"/>
            </a:lvl2pPr>
            <a:lvl3pPr marL="914278" indent="0">
              <a:buNone/>
              <a:defRPr sz="1200"/>
            </a:lvl3pPr>
            <a:lvl4pPr marL="1371417" indent="0">
              <a:buNone/>
              <a:defRPr sz="1000"/>
            </a:lvl4pPr>
            <a:lvl5pPr marL="1828556" indent="0">
              <a:buNone/>
              <a:defRPr sz="1000"/>
            </a:lvl5pPr>
            <a:lvl6pPr marL="2285695" indent="0">
              <a:buNone/>
              <a:defRPr sz="1000"/>
            </a:lvl6pPr>
            <a:lvl7pPr marL="2742834" indent="0">
              <a:buNone/>
              <a:defRPr sz="1000"/>
            </a:lvl7pPr>
            <a:lvl8pPr marL="3199972" indent="0">
              <a:buNone/>
              <a:defRPr sz="1000"/>
            </a:lvl8pPr>
            <a:lvl9pPr marL="3657111"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289B08A-BEA3-4F72-9F35-544ABB820069}" type="datetimeFigureOut">
              <a:rPr lang="en-GB" smtClean="0">
                <a:solidFill>
                  <a:prstClr val="black">
                    <a:tint val="75000"/>
                  </a:prstClr>
                </a:solidFill>
              </a:rPr>
              <a:pPr/>
              <a:t>22/02/2021</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863E14CB-E400-408D-8BC1-289FEF9B2448}"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8182159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289B08A-BEA3-4F72-9F35-544ABB820069}" type="datetimeFigureOut">
              <a:rPr lang="en-GB" smtClean="0">
                <a:solidFill>
                  <a:prstClr val="black">
                    <a:tint val="75000"/>
                  </a:prstClr>
                </a:solidFill>
              </a:rPr>
              <a:pPr/>
              <a:t>22/02/2021</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863E14CB-E400-408D-8BC1-289FEF9B2448}"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3060300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6"/>
            <a:ext cx="2135981"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81038" y="365126"/>
            <a:ext cx="6284119"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289B08A-BEA3-4F72-9F35-544ABB820069}" type="datetimeFigureOut">
              <a:rPr lang="en-GB" smtClean="0">
                <a:solidFill>
                  <a:prstClr val="black">
                    <a:tint val="75000"/>
                  </a:prstClr>
                </a:solidFill>
              </a:rPr>
              <a:pPr/>
              <a:t>22/02/2021</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863E14CB-E400-408D-8BC1-289FEF9B2448}"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4962476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9" y="365128"/>
            <a:ext cx="8543925" cy="1325563"/>
          </a:xfrm>
          <a:prstGeom prst="rect">
            <a:avLst/>
          </a:prstGeom>
        </p:spPr>
        <p:txBody>
          <a:bodyPr vert="horz" lIns="91428" tIns="45714" rIns="91428" bIns="45714"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81039" y="1825626"/>
            <a:ext cx="8543925" cy="4351338"/>
          </a:xfrm>
          <a:prstGeom prst="rect">
            <a:avLst/>
          </a:prstGeom>
        </p:spPr>
        <p:txBody>
          <a:bodyPr vert="horz" lIns="91428" tIns="45714" rIns="91428" bIns="45714"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81038" y="6356354"/>
            <a:ext cx="2228850" cy="365125"/>
          </a:xfrm>
          <a:prstGeom prst="rect">
            <a:avLst/>
          </a:prstGeom>
        </p:spPr>
        <p:txBody>
          <a:bodyPr vert="horz" lIns="91428" tIns="45714" rIns="91428" bIns="45714" rtlCol="0" anchor="ctr"/>
          <a:lstStyle>
            <a:lvl1pPr algn="l">
              <a:defRPr sz="1200">
                <a:solidFill>
                  <a:schemeClr val="tx1">
                    <a:tint val="75000"/>
                  </a:schemeClr>
                </a:solidFill>
              </a:defRPr>
            </a:lvl1pPr>
          </a:lstStyle>
          <a:p>
            <a:fld id="{B289B08A-BEA3-4F72-9F35-544ABB820069}" type="datetimeFigureOut">
              <a:rPr lang="en-GB" smtClean="0">
                <a:solidFill>
                  <a:prstClr val="black">
                    <a:tint val="75000"/>
                  </a:prstClr>
                </a:solidFill>
              </a:rPr>
              <a:pPr/>
              <a:t>22/02/2021</a:t>
            </a:fld>
            <a:endParaRPr lang="en-GB" dirty="0">
              <a:solidFill>
                <a:prstClr val="black">
                  <a:tint val="75000"/>
                </a:prstClr>
              </a:solidFill>
            </a:endParaRPr>
          </a:p>
        </p:txBody>
      </p:sp>
      <p:sp>
        <p:nvSpPr>
          <p:cNvPr id="5" name="Footer Placeholder 4"/>
          <p:cNvSpPr>
            <a:spLocks noGrp="1"/>
          </p:cNvSpPr>
          <p:nvPr>
            <p:ph type="ftr" sz="quarter" idx="3"/>
          </p:nvPr>
        </p:nvSpPr>
        <p:spPr>
          <a:xfrm>
            <a:off x="3281364" y="6356354"/>
            <a:ext cx="3343275" cy="365125"/>
          </a:xfrm>
          <a:prstGeom prst="rect">
            <a:avLst/>
          </a:prstGeom>
        </p:spPr>
        <p:txBody>
          <a:bodyPr vert="horz" lIns="91428" tIns="45714" rIns="91428" bIns="45714" rtlCol="0" anchor="ctr"/>
          <a:lstStyle>
            <a:lvl1pPr algn="ctr">
              <a:defRPr sz="1200">
                <a:solidFill>
                  <a:schemeClr val="tx1">
                    <a:tint val="75000"/>
                  </a:schemeClr>
                </a:solidFill>
              </a:defRPr>
            </a:lvl1pPr>
          </a:lstStyle>
          <a:p>
            <a:endParaRPr lang="en-GB" dirty="0">
              <a:solidFill>
                <a:prstClr val="black">
                  <a:tint val="75000"/>
                </a:prstClr>
              </a:solidFill>
            </a:endParaRPr>
          </a:p>
        </p:txBody>
      </p:sp>
      <p:sp>
        <p:nvSpPr>
          <p:cNvPr id="6" name="Slide Number Placeholder 5"/>
          <p:cNvSpPr>
            <a:spLocks noGrp="1"/>
          </p:cNvSpPr>
          <p:nvPr>
            <p:ph type="sldNum" sz="quarter" idx="4"/>
          </p:nvPr>
        </p:nvSpPr>
        <p:spPr>
          <a:xfrm>
            <a:off x="6996113" y="6356354"/>
            <a:ext cx="2228850" cy="365125"/>
          </a:xfrm>
          <a:prstGeom prst="rect">
            <a:avLst/>
          </a:prstGeom>
        </p:spPr>
        <p:txBody>
          <a:bodyPr vert="horz" lIns="91428" tIns="45714" rIns="91428" bIns="45714" rtlCol="0" anchor="ctr"/>
          <a:lstStyle>
            <a:lvl1pPr algn="r">
              <a:defRPr sz="1200">
                <a:solidFill>
                  <a:schemeClr val="tx1">
                    <a:tint val="75000"/>
                  </a:schemeClr>
                </a:solidFill>
              </a:defRPr>
            </a:lvl1pPr>
          </a:lstStyle>
          <a:p>
            <a:fld id="{863E14CB-E400-408D-8BC1-289FEF9B2448}"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80965816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278"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69" indent="-228569" algn="l" defTabSz="914278"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08" indent="-228569" algn="l" defTabSz="914278"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847" indent="-228569" algn="l" defTabSz="914278"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599986" indent="-228569" algn="l" defTabSz="914278"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125" indent="-228569" algn="l" defTabSz="914278"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264" indent="-228569" algn="l" defTabSz="914278"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03" indent="-228569" algn="l" defTabSz="914278"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42" indent="-228569" algn="l" defTabSz="914278"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681" indent="-228569" algn="l" defTabSz="914278"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278" rtl="0" eaLnBrk="1" latinLnBrk="0" hangingPunct="1">
        <a:defRPr sz="1800" kern="1200">
          <a:solidFill>
            <a:schemeClr val="tx1"/>
          </a:solidFill>
          <a:latin typeface="+mn-lt"/>
          <a:ea typeface="+mn-ea"/>
          <a:cs typeface="+mn-cs"/>
        </a:defRPr>
      </a:lvl1pPr>
      <a:lvl2pPr marL="457139" algn="l" defTabSz="914278" rtl="0" eaLnBrk="1" latinLnBrk="0" hangingPunct="1">
        <a:defRPr sz="1800" kern="1200">
          <a:solidFill>
            <a:schemeClr val="tx1"/>
          </a:solidFill>
          <a:latin typeface="+mn-lt"/>
          <a:ea typeface="+mn-ea"/>
          <a:cs typeface="+mn-cs"/>
        </a:defRPr>
      </a:lvl2pPr>
      <a:lvl3pPr marL="914278" algn="l" defTabSz="914278" rtl="0" eaLnBrk="1" latinLnBrk="0" hangingPunct="1">
        <a:defRPr sz="1800" kern="1200">
          <a:solidFill>
            <a:schemeClr val="tx1"/>
          </a:solidFill>
          <a:latin typeface="+mn-lt"/>
          <a:ea typeface="+mn-ea"/>
          <a:cs typeface="+mn-cs"/>
        </a:defRPr>
      </a:lvl3pPr>
      <a:lvl4pPr marL="1371417" algn="l" defTabSz="914278" rtl="0" eaLnBrk="1" latinLnBrk="0" hangingPunct="1">
        <a:defRPr sz="1800" kern="1200">
          <a:solidFill>
            <a:schemeClr val="tx1"/>
          </a:solidFill>
          <a:latin typeface="+mn-lt"/>
          <a:ea typeface="+mn-ea"/>
          <a:cs typeface="+mn-cs"/>
        </a:defRPr>
      </a:lvl4pPr>
      <a:lvl5pPr marL="1828556" algn="l" defTabSz="914278" rtl="0" eaLnBrk="1" latinLnBrk="0" hangingPunct="1">
        <a:defRPr sz="1800" kern="1200">
          <a:solidFill>
            <a:schemeClr val="tx1"/>
          </a:solidFill>
          <a:latin typeface="+mn-lt"/>
          <a:ea typeface="+mn-ea"/>
          <a:cs typeface="+mn-cs"/>
        </a:defRPr>
      </a:lvl5pPr>
      <a:lvl6pPr marL="2285695" algn="l" defTabSz="914278" rtl="0" eaLnBrk="1" latinLnBrk="0" hangingPunct="1">
        <a:defRPr sz="1800" kern="1200">
          <a:solidFill>
            <a:schemeClr val="tx1"/>
          </a:solidFill>
          <a:latin typeface="+mn-lt"/>
          <a:ea typeface="+mn-ea"/>
          <a:cs typeface="+mn-cs"/>
        </a:defRPr>
      </a:lvl6pPr>
      <a:lvl7pPr marL="2742834" algn="l" defTabSz="914278" rtl="0" eaLnBrk="1" latinLnBrk="0" hangingPunct="1">
        <a:defRPr sz="1800" kern="1200">
          <a:solidFill>
            <a:schemeClr val="tx1"/>
          </a:solidFill>
          <a:latin typeface="+mn-lt"/>
          <a:ea typeface="+mn-ea"/>
          <a:cs typeface="+mn-cs"/>
        </a:defRPr>
      </a:lvl7pPr>
      <a:lvl8pPr marL="3199972" algn="l" defTabSz="914278" rtl="0" eaLnBrk="1" latinLnBrk="0" hangingPunct="1">
        <a:defRPr sz="1800" kern="1200">
          <a:solidFill>
            <a:schemeClr val="tx1"/>
          </a:solidFill>
          <a:latin typeface="+mn-lt"/>
          <a:ea typeface="+mn-ea"/>
          <a:cs typeface="+mn-cs"/>
        </a:defRPr>
      </a:lvl8pPr>
      <a:lvl9pPr marL="3657111" algn="l" defTabSz="914278"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18" Type="http://schemas.openxmlformats.org/officeDocument/2006/relationships/image" Target="../media/image16.png"/><Relationship Id="rId26" Type="http://schemas.openxmlformats.org/officeDocument/2006/relationships/image" Target="../media/image24.png"/><Relationship Id="rId3" Type="http://schemas.openxmlformats.org/officeDocument/2006/relationships/image" Target="../media/image1.png"/><Relationship Id="rId21" Type="http://schemas.openxmlformats.org/officeDocument/2006/relationships/image" Target="../media/image19.png"/><Relationship Id="rId7" Type="http://schemas.openxmlformats.org/officeDocument/2006/relationships/image" Target="../media/image5.png"/><Relationship Id="rId12" Type="http://schemas.openxmlformats.org/officeDocument/2006/relationships/image" Target="../media/image10.png"/><Relationship Id="rId17" Type="http://schemas.openxmlformats.org/officeDocument/2006/relationships/image" Target="../media/image15.png"/><Relationship Id="rId25" Type="http://schemas.openxmlformats.org/officeDocument/2006/relationships/image" Target="../media/image23.png"/><Relationship Id="rId2" Type="http://schemas.openxmlformats.org/officeDocument/2006/relationships/notesSlide" Target="../notesSlides/notesSlide1.xml"/><Relationship Id="rId16" Type="http://schemas.openxmlformats.org/officeDocument/2006/relationships/image" Target="../media/image14.png"/><Relationship Id="rId20" Type="http://schemas.openxmlformats.org/officeDocument/2006/relationships/image" Target="../media/image18.png"/><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24" Type="http://schemas.openxmlformats.org/officeDocument/2006/relationships/image" Target="../media/image22.png"/><Relationship Id="rId5" Type="http://schemas.openxmlformats.org/officeDocument/2006/relationships/image" Target="../media/image3.png"/><Relationship Id="rId15" Type="http://schemas.openxmlformats.org/officeDocument/2006/relationships/image" Target="../media/image13.png"/><Relationship Id="rId23" Type="http://schemas.openxmlformats.org/officeDocument/2006/relationships/image" Target="../media/image21.png"/><Relationship Id="rId28" Type="http://schemas.openxmlformats.org/officeDocument/2006/relationships/image" Target="../media/image26.png"/><Relationship Id="rId10" Type="http://schemas.openxmlformats.org/officeDocument/2006/relationships/image" Target="../media/image8.png"/><Relationship Id="rId19" Type="http://schemas.openxmlformats.org/officeDocument/2006/relationships/image" Target="../media/image17.pn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png"/><Relationship Id="rId22" Type="http://schemas.openxmlformats.org/officeDocument/2006/relationships/image" Target="../media/image20.png"/><Relationship Id="rId27" Type="http://schemas.openxmlformats.org/officeDocument/2006/relationships/image" Target="../media/image25.png"/></Relationships>
</file>

<file path=ppt/slides/_rels/slide2.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27.png"/><Relationship Id="rId7"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30.png"/><Relationship Id="rId11" Type="http://schemas.openxmlformats.org/officeDocument/2006/relationships/image" Target="../media/image34.png"/><Relationship Id="rId5" Type="http://schemas.openxmlformats.org/officeDocument/2006/relationships/image" Target="../media/image29.png"/><Relationship Id="rId10" Type="http://schemas.openxmlformats.org/officeDocument/2006/relationships/image" Target="../media/image33.png"/><Relationship Id="rId4" Type="http://schemas.openxmlformats.org/officeDocument/2006/relationships/image" Target="../media/image28.png"/><Relationship Id="rId9" Type="http://schemas.openxmlformats.org/officeDocument/2006/relationships/image" Target="../media/image32.png"/></Relationships>
</file>

<file path=ppt/slides/_rels/slide3.xml.rels><?xml version="1.0" encoding="UTF-8" standalone="yes"?>
<Relationships xmlns="http://schemas.openxmlformats.org/package/2006/relationships"><Relationship Id="rId8" Type="http://schemas.openxmlformats.org/officeDocument/2006/relationships/image" Target="../media/image40.jpeg"/><Relationship Id="rId3" Type="http://schemas.openxmlformats.org/officeDocument/2006/relationships/image" Target="../media/image35.wmf"/><Relationship Id="rId7" Type="http://schemas.openxmlformats.org/officeDocument/2006/relationships/image" Target="../media/image39.gif"/><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38.png"/><Relationship Id="rId11" Type="http://schemas.openxmlformats.org/officeDocument/2006/relationships/image" Target="../media/image43.jpeg"/><Relationship Id="rId5" Type="http://schemas.openxmlformats.org/officeDocument/2006/relationships/image" Target="../media/image37.png"/><Relationship Id="rId10" Type="http://schemas.openxmlformats.org/officeDocument/2006/relationships/image" Target="../media/image42.jpeg"/><Relationship Id="rId4" Type="http://schemas.openxmlformats.org/officeDocument/2006/relationships/image" Target="../media/image36.gif"/><Relationship Id="rId9" Type="http://schemas.openxmlformats.org/officeDocument/2006/relationships/image" Target="../media/image41.jpe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4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78781184"/>
              </p:ext>
            </p:extLst>
          </p:nvPr>
        </p:nvGraphicFramePr>
        <p:xfrm>
          <a:off x="115916" y="407346"/>
          <a:ext cx="2916139" cy="6430856"/>
        </p:xfrm>
        <a:graphic>
          <a:graphicData uri="http://schemas.openxmlformats.org/drawingml/2006/table">
            <a:tbl>
              <a:tblPr firstRow="1" bandRow="1">
                <a:tableStyleId>{5C22544A-7EE6-4342-B048-85BDC9FD1C3A}</a:tableStyleId>
              </a:tblPr>
              <a:tblGrid>
                <a:gridCol w="1548596">
                  <a:extLst>
                    <a:ext uri="{9D8B030D-6E8A-4147-A177-3AD203B41FA5}">
                      <a16:colId xmlns:a16="http://schemas.microsoft.com/office/drawing/2014/main" val="20000"/>
                    </a:ext>
                  </a:extLst>
                </a:gridCol>
                <a:gridCol w="1037151">
                  <a:extLst>
                    <a:ext uri="{9D8B030D-6E8A-4147-A177-3AD203B41FA5}">
                      <a16:colId xmlns:a16="http://schemas.microsoft.com/office/drawing/2014/main" val="20002"/>
                    </a:ext>
                  </a:extLst>
                </a:gridCol>
                <a:gridCol w="330392">
                  <a:extLst>
                    <a:ext uri="{9D8B030D-6E8A-4147-A177-3AD203B41FA5}">
                      <a16:colId xmlns:a16="http://schemas.microsoft.com/office/drawing/2014/main" val="20004"/>
                    </a:ext>
                  </a:extLst>
                </a:gridCol>
              </a:tblGrid>
              <a:tr h="347199">
                <a:tc gridSpan="2">
                  <a:txBody>
                    <a:bodyPr/>
                    <a:lstStyle/>
                    <a:p>
                      <a:pPr marL="0" algn="ctr" defTabSz="914400" rtl="0" eaLnBrk="1" fontAlgn="ctr" latinLnBrk="0" hangingPunct="1"/>
                      <a:r>
                        <a:rPr lang="en-GB" sz="1400" b="1" i="0" u="none" strike="noStrike" kern="1200" dirty="0">
                          <a:solidFill>
                            <a:schemeClr val="bg1"/>
                          </a:solidFill>
                          <a:effectLst/>
                          <a:latin typeface="Trebuchet MS" panose="020B0603020202020204" pitchFamily="34" charset="0"/>
                          <a:ea typeface="+mn-ea"/>
                          <a:cs typeface="Tahoma"/>
                        </a:rPr>
                        <a:t>Basic Skills Checklist </a:t>
                      </a: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tx1"/>
                    </a:solidFill>
                  </a:tcPr>
                </a:tc>
                <a:tc hMerge="1">
                  <a:txBody>
                    <a:bodyPr/>
                    <a:lstStyle/>
                    <a:p>
                      <a:pPr algn="l" fontAlgn="b"/>
                      <a:endParaRPr lang="en-GB" sz="1000" b="0" i="0" u="none" strike="noStrike" dirty="0">
                        <a:solidFill>
                          <a:schemeClr val="bg1"/>
                        </a:solidFill>
                        <a:effectLst/>
                        <a:latin typeface="Trebuchet MS" panose="020B0603020202020204" pitchFamily="34" charset="0"/>
                        <a:cs typeface="Tahoma"/>
                      </a:endParaRP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l" fontAlgn="b"/>
                      <a:endParaRPr lang="en-GB" sz="1000" b="0" i="0" u="none" strike="noStrike" dirty="0">
                        <a:solidFill>
                          <a:schemeClr val="bg1"/>
                        </a:solidFill>
                        <a:effectLst/>
                        <a:latin typeface="Trebuchet MS" panose="020B0603020202020204" pitchFamily="34" charset="0"/>
                        <a:cs typeface="Tahoma"/>
                      </a:endParaRPr>
                    </a:p>
                  </a:txBody>
                  <a:tcPr marL="10319" marR="10319"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0"/>
                  </a:ext>
                </a:extLst>
              </a:tr>
              <a:tr h="487381">
                <a:tc>
                  <a:txBody>
                    <a:bodyPr/>
                    <a:lstStyle/>
                    <a:p>
                      <a:pPr algn="ctr" fontAlgn="ctr"/>
                      <a:r>
                        <a:rPr lang="en-GB" sz="1000" b="1" i="0" u="none" strike="noStrike" dirty="0">
                          <a:solidFill>
                            <a:schemeClr val="tx1"/>
                          </a:solidFill>
                          <a:effectLst/>
                          <a:latin typeface="Trebuchet MS" panose="020B0603020202020204" pitchFamily="34" charset="0"/>
                          <a:cs typeface="Tahoma"/>
                        </a:rPr>
                        <a:t>Structure</a:t>
                      </a:r>
                    </a:p>
                    <a:p>
                      <a:pPr algn="ctr" fontAlgn="b"/>
                      <a:r>
                        <a:rPr lang="en-GB" sz="1000" b="1" i="0" u="none" strike="noStrike" dirty="0">
                          <a:solidFill>
                            <a:schemeClr val="tx1"/>
                          </a:solidFill>
                          <a:effectLst/>
                          <a:latin typeface="Trebuchet MS" panose="020B0603020202020204" pitchFamily="34" charset="0"/>
                          <a:cs typeface="Tahoma"/>
                        </a:rPr>
                        <a:t>Function</a:t>
                      </a: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gridSpan="2">
                  <a:txBody>
                    <a:bodyPr/>
                    <a:lstStyle/>
                    <a:p>
                      <a:pPr algn="ctr" fontAlgn="b"/>
                      <a:r>
                        <a:rPr lang="en-GB" sz="1000" b="1" i="0" u="none" strike="noStrike" dirty="0">
                          <a:solidFill>
                            <a:schemeClr val="tx1"/>
                          </a:solidFill>
                          <a:effectLst/>
                          <a:latin typeface="Trebuchet MS" panose="020B0603020202020204" pitchFamily="34" charset="0"/>
                          <a:cs typeface="Tahoma"/>
                        </a:rPr>
                        <a:t>Additional Guidance – what does it look like?</a:t>
                      </a: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hMerge="1">
                  <a:txBody>
                    <a:bodyPr/>
                    <a:lstStyle/>
                    <a:p>
                      <a:pPr algn="ctr" fontAlgn="b"/>
                      <a:endParaRPr lang="en-GB" sz="1000" b="1" i="0" u="none" strike="noStrike" dirty="0">
                        <a:solidFill>
                          <a:schemeClr val="tx1"/>
                        </a:solidFill>
                        <a:effectLst/>
                        <a:latin typeface="Trebuchet MS" panose="020B0603020202020204" pitchFamily="34" charset="0"/>
                        <a:cs typeface="Tahoma"/>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0001"/>
                  </a:ext>
                </a:extLst>
              </a:tr>
              <a:tr h="416753">
                <a:tc>
                  <a:txBody>
                    <a:bodyPr/>
                    <a:lstStyle/>
                    <a:p>
                      <a:pPr marL="0" indent="0" algn="l" fontAlgn="ctr">
                        <a:buNone/>
                      </a:pPr>
                      <a:r>
                        <a:rPr lang="en-GB" sz="1050" b="0" i="0" u="none" strike="noStrike" dirty="0">
                          <a:solidFill>
                            <a:srgbClr val="000000"/>
                          </a:solidFill>
                          <a:effectLst/>
                          <a:latin typeface="Trebuchet MS" panose="020B0603020202020204" pitchFamily="34" charset="0"/>
                          <a:cs typeface="Tahoma"/>
                        </a:rPr>
                        <a:t> Hiding rows/columns</a:t>
                      </a: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i="0" u="none" strike="noStrike" dirty="0">
                          <a:solidFill>
                            <a:srgbClr val="000000"/>
                          </a:solidFill>
                          <a:effectLst/>
                          <a:latin typeface="Trebuchet MS" panose="020B0603020202020204" pitchFamily="34" charset="0"/>
                          <a:cs typeface="Tahoma"/>
                        </a:rPr>
                        <a:t> Right Click</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i="0" u="none" strike="noStrike" dirty="0">
                          <a:solidFill>
                            <a:srgbClr val="000000"/>
                          </a:solidFill>
                          <a:effectLst/>
                          <a:latin typeface="Trebuchet MS" panose="020B0603020202020204" pitchFamily="34" charset="0"/>
                          <a:cs typeface="Tahoma"/>
                        </a:rPr>
                        <a:t> Mouse</a:t>
                      </a:r>
                    </a:p>
                    <a:p>
                      <a:pPr algn="ctr"/>
                      <a:endParaRPr lang="en-GB" sz="900" dirty="0">
                        <a:latin typeface="Trebuchet MS" panose="020B0603020202020204" pitchFamily="34" charset="0"/>
                      </a:endParaRPr>
                    </a:p>
                  </a:txBody>
                  <a:tcPr marL="10319" marR="10319"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b"/>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407243">
                <a:tc>
                  <a:txBody>
                    <a:bodyPr/>
                    <a:lstStyle/>
                    <a:p>
                      <a:pPr algn="l" fontAlgn="ctr"/>
                      <a:r>
                        <a:rPr lang="en-GB" sz="1050" b="0" i="0" u="none" strike="noStrike" dirty="0">
                          <a:solidFill>
                            <a:srgbClr val="000000"/>
                          </a:solidFill>
                          <a:effectLst/>
                          <a:latin typeface="Trebuchet MS" panose="020B0603020202020204" pitchFamily="34" charset="0"/>
                          <a:cs typeface="Tahoma"/>
                        </a:rPr>
                        <a:t> Inserting/deleting rows</a:t>
                      </a: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i="0" u="none" strike="noStrike" dirty="0">
                          <a:solidFill>
                            <a:srgbClr val="000000"/>
                          </a:solidFill>
                          <a:effectLst/>
                          <a:latin typeface="Trebuchet MS" panose="020B0603020202020204" pitchFamily="34" charset="0"/>
                          <a:cs typeface="Tahoma"/>
                        </a:rPr>
                        <a:t> Right Click</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i="0" u="none" strike="noStrike" dirty="0">
                          <a:solidFill>
                            <a:srgbClr val="000000"/>
                          </a:solidFill>
                          <a:effectLst/>
                          <a:latin typeface="Trebuchet MS" panose="020B0603020202020204" pitchFamily="34" charset="0"/>
                          <a:cs typeface="Tahoma"/>
                        </a:rPr>
                        <a:t> Mouse</a:t>
                      </a:r>
                    </a:p>
                    <a:p>
                      <a:pPr algn="ctr" fontAlgn="b"/>
                      <a:endParaRPr lang="en-GB" sz="900" b="0" i="0" u="none" strike="noStrike" dirty="0">
                        <a:solidFill>
                          <a:srgbClr val="000000"/>
                        </a:solidFill>
                        <a:effectLst/>
                        <a:latin typeface="Trebuchet MS" panose="020B0603020202020204" pitchFamily="34" charset="0"/>
                        <a:cs typeface="Tahoma"/>
                      </a:endParaRPr>
                    </a:p>
                  </a:txBody>
                  <a:tcPr marL="10319" marR="10319"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b"/>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397733">
                <a:tc>
                  <a:txBody>
                    <a:bodyPr/>
                    <a:lstStyle/>
                    <a:p>
                      <a:pPr algn="l" fontAlgn="ctr"/>
                      <a:r>
                        <a:rPr lang="en-GB" sz="1050" b="0" i="0" u="none" strike="noStrike" dirty="0">
                          <a:solidFill>
                            <a:srgbClr val="000000"/>
                          </a:solidFill>
                          <a:effectLst/>
                          <a:latin typeface="Trebuchet MS" panose="020B0603020202020204" pitchFamily="34" charset="0"/>
                          <a:cs typeface="Tahoma"/>
                        </a:rPr>
                        <a:t> Aligning data/merging</a:t>
                      </a:r>
                      <a:r>
                        <a:rPr lang="en-GB" sz="1050" b="0" i="0" u="none" strike="noStrike" baseline="0" dirty="0">
                          <a:solidFill>
                            <a:srgbClr val="000000"/>
                          </a:solidFill>
                          <a:effectLst/>
                          <a:latin typeface="Trebuchet MS" panose="020B0603020202020204" pitchFamily="34" charset="0"/>
                          <a:cs typeface="Tahoma"/>
                        </a:rPr>
                        <a:t> </a:t>
                      </a:r>
                      <a:endParaRPr lang="en-GB" sz="1050" b="0" i="0" u="none" strike="noStrike" dirty="0">
                        <a:solidFill>
                          <a:srgbClr val="000000"/>
                        </a:solidFill>
                        <a:effectLst/>
                        <a:latin typeface="Trebuchet MS" panose="020B0603020202020204" pitchFamily="34" charset="0"/>
                        <a:cs typeface="Tahoma"/>
                      </a:endParaRP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fontAlgn="ctr"/>
                      <a:endParaRPr lang="en-GB" sz="900" b="0" i="0" u="none" strike="noStrike" dirty="0">
                        <a:solidFill>
                          <a:srgbClr val="000000"/>
                        </a:solidFill>
                        <a:effectLst/>
                        <a:latin typeface="Trebuchet MS" panose="020B0603020202020204" pitchFamily="34" charset="0"/>
                        <a:cs typeface="Tahoma"/>
                      </a:endParaRP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ct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622594">
                <a:tc>
                  <a:txBody>
                    <a:bodyPr/>
                    <a:lstStyle/>
                    <a:p>
                      <a:pPr algn="l" fontAlgn="ctr"/>
                      <a:endParaRPr lang="en-GB" sz="1050" b="0" i="0" u="none" strike="noStrike" dirty="0">
                        <a:solidFill>
                          <a:srgbClr val="000000"/>
                        </a:solidFill>
                        <a:effectLst/>
                        <a:latin typeface="Trebuchet MS" panose="020B0603020202020204" pitchFamily="34" charset="0"/>
                        <a:cs typeface="Tahoma"/>
                      </a:endParaRPr>
                    </a:p>
                    <a:p>
                      <a:pPr algn="l" fontAlgn="ctr"/>
                      <a:r>
                        <a:rPr lang="en-GB" sz="1050" b="0" i="0" u="none" strike="noStrike" dirty="0">
                          <a:solidFill>
                            <a:srgbClr val="000000"/>
                          </a:solidFill>
                          <a:effectLst/>
                          <a:latin typeface="Trebuchet MS" panose="020B0603020202020204" pitchFamily="34" charset="0"/>
                          <a:cs typeface="Tahoma"/>
                        </a:rPr>
                        <a:t> Cell formatting  (currency, date </a:t>
                      </a:r>
                      <a:r>
                        <a:rPr lang="en-GB" sz="1050" b="0" i="0" u="none" strike="noStrike" dirty="0" err="1">
                          <a:solidFill>
                            <a:srgbClr val="000000"/>
                          </a:solidFill>
                          <a:effectLst/>
                          <a:latin typeface="Trebuchet MS" panose="020B0603020202020204" pitchFamily="34" charset="0"/>
                          <a:cs typeface="Tahoma"/>
                        </a:rPr>
                        <a:t>etc</a:t>
                      </a:r>
                      <a:r>
                        <a:rPr lang="en-GB" sz="1050" b="0" i="0" u="none" strike="noStrike" dirty="0">
                          <a:solidFill>
                            <a:srgbClr val="000000"/>
                          </a:solidFill>
                          <a:effectLst/>
                          <a:latin typeface="Trebuchet MS" panose="020B0603020202020204" pitchFamily="34" charset="0"/>
                          <a:cs typeface="Tahoma"/>
                        </a:rPr>
                        <a:t>, decimal places)</a:t>
                      </a:r>
                    </a:p>
                    <a:p>
                      <a:pPr algn="l" fontAlgn="ctr"/>
                      <a:endParaRPr lang="en-GB" sz="1050" b="0" i="0" u="none" strike="noStrike" dirty="0">
                        <a:solidFill>
                          <a:srgbClr val="000000"/>
                        </a:solidFill>
                        <a:effectLst/>
                        <a:latin typeface="Trebuchet MS" panose="020B0603020202020204" pitchFamily="34" charset="0"/>
                        <a:cs typeface="Tahoma"/>
                      </a:endParaRP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l" fontAlgn="ctr"/>
                      <a:endParaRPr lang="en-GB" sz="900" b="0" i="0" u="none" strike="noStrike" dirty="0">
                        <a:solidFill>
                          <a:srgbClr val="000000"/>
                        </a:solidFill>
                        <a:effectLst/>
                        <a:latin typeface="Trebuchet MS" panose="020B0603020202020204" pitchFamily="34" charset="0"/>
                        <a:cs typeface="Tahoma"/>
                      </a:endParaRPr>
                    </a:p>
                    <a:p>
                      <a:pPr algn="l" fontAlgn="ctr"/>
                      <a:endParaRPr lang="en-GB" sz="900" b="0" i="0" u="none" strike="noStrike" dirty="0">
                        <a:solidFill>
                          <a:srgbClr val="000000"/>
                        </a:solidFill>
                        <a:effectLst/>
                        <a:latin typeface="Trebuchet MS" panose="020B0603020202020204" pitchFamily="34" charset="0"/>
                        <a:cs typeface="Tahoma"/>
                      </a:endParaRPr>
                    </a:p>
                    <a:p>
                      <a:pPr algn="l" fontAlgn="ctr"/>
                      <a:endParaRPr lang="en-GB" sz="900" b="0" i="0" u="none" strike="noStrike" dirty="0">
                        <a:solidFill>
                          <a:srgbClr val="000000"/>
                        </a:solidFill>
                        <a:effectLst/>
                        <a:latin typeface="Trebuchet MS" panose="020B0603020202020204" pitchFamily="34" charset="0"/>
                        <a:cs typeface="Tahoma"/>
                      </a:endParaRPr>
                    </a:p>
                  </a:txBody>
                  <a:tcPr marL="10319" marR="10319" marT="1270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ct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r h="426857">
                <a:tc>
                  <a:txBody>
                    <a:bodyPr/>
                    <a:lstStyle/>
                    <a:p>
                      <a:pPr algn="l" fontAlgn="ctr"/>
                      <a:r>
                        <a:rPr lang="en-GB" sz="1050" b="0" i="0" u="none" strike="noStrike" dirty="0">
                          <a:solidFill>
                            <a:srgbClr val="000000"/>
                          </a:solidFill>
                          <a:effectLst/>
                          <a:latin typeface="Tahoma"/>
                          <a:cs typeface="Tahoma"/>
                        </a:rPr>
                        <a:t> </a:t>
                      </a:r>
                    </a:p>
                    <a:p>
                      <a:pPr algn="l" fontAlgn="ctr"/>
                      <a:r>
                        <a:rPr lang="en-GB" sz="1050" b="0" i="0" u="none" strike="noStrike" dirty="0">
                          <a:solidFill>
                            <a:srgbClr val="000000"/>
                          </a:solidFill>
                          <a:effectLst/>
                          <a:latin typeface="Tahoma"/>
                          <a:cs typeface="Tahoma"/>
                        </a:rPr>
                        <a:t> Link cells in worksheets</a:t>
                      </a:r>
                    </a:p>
                    <a:p>
                      <a:pPr algn="l" fontAlgn="ctr"/>
                      <a:endParaRPr lang="en-GB" sz="1050" b="0" i="0" u="none" strike="noStrike" dirty="0">
                        <a:solidFill>
                          <a:srgbClr val="000000"/>
                        </a:solidFill>
                        <a:effectLst/>
                        <a:latin typeface="Tahoma"/>
                        <a:cs typeface="Tahoma"/>
                      </a:endParaRP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fontAlgn="ctr"/>
                      <a:endParaRPr lang="en-GB" sz="900" b="0" i="0" u="none" strike="noStrike" dirty="0">
                        <a:solidFill>
                          <a:srgbClr val="000000"/>
                        </a:solidFill>
                        <a:effectLst/>
                        <a:latin typeface="Tahoma"/>
                        <a:cs typeface="Tahoma"/>
                      </a:endParaRP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ctr"/>
                      <a:endParaRPr lang="en-GB" sz="1000" b="0" i="0" u="none" strike="noStrike" dirty="0">
                        <a:solidFill>
                          <a:srgbClr val="000000"/>
                        </a:solidFill>
                        <a:effectLst/>
                        <a:latin typeface="Tahoma"/>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6"/>
                  </a:ext>
                </a:extLst>
              </a:tr>
              <a:tr h="416914">
                <a:tc>
                  <a:txBody>
                    <a:bodyPr/>
                    <a:lstStyle/>
                    <a:p>
                      <a:pPr algn="l" fontAlgn="ctr"/>
                      <a:r>
                        <a:rPr lang="en-GB" sz="1050" b="0" i="0" u="none" strike="noStrike" dirty="0">
                          <a:solidFill>
                            <a:srgbClr val="000000"/>
                          </a:solidFill>
                          <a:effectLst/>
                          <a:latin typeface="Tahoma"/>
                          <a:cs typeface="Tahoma"/>
                        </a:rPr>
                        <a:t> </a:t>
                      </a:r>
                    </a:p>
                    <a:p>
                      <a:pPr algn="l" fontAlgn="ctr"/>
                      <a:r>
                        <a:rPr lang="en-GB" sz="1050" b="0" i="0" u="none" strike="noStrike" dirty="0">
                          <a:solidFill>
                            <a:srgbClr val="000000"/>
                          </a:solidFill>
                          <a:effectLst/>
                          <a:latin typeface="Tahoma"/>
                          <a:cs typeface="Tahoma"/>
                        </a:rPr>
                        <a:t> Name cells</a:t>
                      </a:r>
                    </a:p>
                    <a:p>
                      <a:pPr algn="l" fontAlgn="ctr"/>
                      <a:endParaRPr lang="en-GB" sz="1050" b="0" i="0" u="none" strike="noStrike" dirty="0">
                        <a:solidFill>
                          <a:srgbClr val="000000"/>
                        </a:solidFill>
                        <a:effectLst/>
                        <a:latin typeface="Tahoma"/>
                        <a:cs typeface="Tahoma"/>
                      </a:endParaRP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fontAlgn="ctr"/>
                      <a:endParaRPr lang="en-GB" sz="900" b="0" i="0" u="none" strike="noStrike" dirty="0">
                        <a:solidFill>
                          <a:srgbClr val="000000"/>
                        </a:solidFill>
                        <a:effectLst/>
                        <a:latin typeface="Tahoma"/>
                        <a:cs typeface="Tahoma"/>
                      </a:endParaRP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ctr"/>
                      <a:endParaRPr lang="en-GB" sz="1000" b="0" i="0" u="none" strike="noStrike" dirty="0">
                        <a:solidFill>
                          <a:srgbClr val="000000"/>
                        </a:solidFill>
                        <a:effectLst/>
                        <a:latin typeface="Tahoma"/>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7"/>
                  </a:ext>
                </a:extLst>
              </a:tr>
              <a:tr h="456186">
                <a:tc>
                  <a:txBody>
                    <a:bodyPr/>
                    <a:lstStyle/>
                    <a:p>
                      <a:pPr algn="l" fontAlgn="ctr"/>
                      <a:endParaRPr lang="en-GB" sz="1050" b="0" i="0" u="none" strike="noStrike" dirty="0">
                        <a:solidFill>
                          <a:srgbClr val="000000"/>
                        </a:solidFill>
                        <a:effectLst/>
                        <a:latin typeface="Tahoma"/>
                        <a:cs typeface="Tahoma"/>
                      </a:endParaRPr>
                    </a:p>
                    <a:p>
                      <a:pPr algn="l" fontAlgn="ctr"/>
                      <a:r>
                        <a:rPr lang="en-GB" sz="1050" b="0" i="0" u="none" strike="noStrike" dirty="0">
                          <a:solidFill>
                            <a:srgbClr val="000000"/>
                          </a:solidFill>
                          <a:effectLst/>
                          <a:latin typeface="Tahoma"/>
                          <a:cs typeface="Tahoma"/>
                        </a:rPr>
                        <a:t> Absolute cell reference</a:t>
                      </a:r>
                    </a:p>
                    <a:p>
                      <a:pPr algn="l" fontAlgn="ctr"/>
                      <a:endParaRPr lang="en-GB" sz="1050" b="0" i="0" u="none" strike="noStrike" dirty="0">
                        <a:solidFill>
                          <a:srgbClr val="000000"/>
                        </a:solidFill>
                        <a:effectLst/>
                        <a:latin typeface="Tahoma"/>
                        <a:cs typeface="Tahoma"/>
                      </a:endParaRP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l" fontAlgn="ctr"/>
                      <a:r>
                        <a:rPr lang="en-GB" sz="1600" b="0" i="0" u="none" strike="noStrike" dirty="0">
                          <a:solidFill>
                            <a:srgbClr val="000000"/>
                          </a:solidFill>
                          <a:effectLst/>
                          <a:latin typeface="Tahoma"/>
                          <a:cs typeface="Tahoma"/>
                        </a:rPr>
                        <a:t>   $A$4</a:t>
                      </a:r>
                    </a:p>
                  </a:txBody>
                  <a:tcPr marL="10319" marR="10319" marT="1270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ctr"/>
                      <a:endParaRPr lang="en-GB" sz="1000" b="0" i="0" u="none" strike="noStrike" dirty="0">
                        <a:solidFill>
                          <a:srgbClr val="000000"/>
                        </a:solidFill>
                        <a:effectLst/>
                        <a:latin typeface="Tahoma"/>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8"/>
                  </a:ext>
                </a:extLst>
              </a:tr>
              <a:tr h="565413">
                <a:tc>
                  <a:txBody>
                    <a:bodyPr/>
                    <a:lstStyle/>
                    <a:p>
                      <a:pPr algn="l" fontAlgn="ctr"/>
                      <a:r>
                        <a:rPr lang="en-GB" sz="1050" b="0" i="0" u="none" strike="noStrike" dirty="0">
                          <a:solidFill>
                            <a:srgbClr val="000000"/>
                          </a:solidFill>
                          <a:effectLst/>
                          <a:latin typeface="Tahoma"/>
                          <a:cs typeface="Tahoma"/>
                        </a:rPr>
                        <a:t> Sort data vertically on one       or 2 columns (filter)</a:t>
                      </a: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l" fontAlgn="ctr"/>
                      <a:r>
                        <a:rPr lang="en-GB" sz="900" b="0" i="0" u="none" strike="noStrike" dirty="0">
                          <a:solidFill>
                            <a:srgbClr val="000000"/>
                          </a:solidFill>
                          <a:effectLst/>
                          <a:latin typeface="Tahoma"/>
                          <a:cs typeface="Tahoma"/>
                        </a:rPr>
                        <a:t> Use</a:t>
                      </a:r>
                      <a:r>
                        <a:rPr lang="en-GB" sz="900" b="0" i="0" u="none" strike="noStrike" baseline="0" dirty="0">
                          <a:solidFill>
                            <a:srgbClr val="000000"/>
                          </a:solidFill>
                          <a:effectLst/>
                          <a:latin typeface="Tahoma"/>
                          <a:cs typeface="Tahoma"/>
                        </a:rPr>
                        <a:t> advanced </a:t>
                      </a:r>
                    </a:p>
                    <a:p>
                      <a:pPr algn="l" fontAlgn="ctr"/>
                      <a:r>
                        <a:rPr lang="en-GB" sz="900" b="0" i="0" u="none" strike="noStrike" baseline="0" dirty="0">
                          <a:solidFill>
                            <a:srgbClr val="000000"/>
                          </a:solidFill>
                          <a:effectLst/>
                          <a:latin typeface="Tahoma"/>
                          <a:cs typeface="Tahoma"/>
                        </a:rPr>
                        <a:t> sort</a:t>
                      </a:r>
                      <a:endParaRPr lang="en-GB" sz="900" b="0" i="0" u="none" strike="noStrike" dirty="0">
                        <a:solidFill>
                          <a:srgbClr val="000000"/>
                        </a:solidFill>
                        <a:effectLst/>
                        <a:latin typeface="Tahoma"/>
                        <a:cs typeface="Tahoma"/>
                      </a:endParaRP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ctr"/>
                      <a:endParaRPr lang="en-GB" sz="1000" b="0" i="0" u="none" strike="noStrike" dirty="0">
                        <a:solidFill>
                          <a:srgbClr val="000000"/>
                        </a:solidFill>
                        <a:effectLst/>
                        <a:latin typeface="Tahoma"/>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9"/>
                  </a:ext>
                </a:extLst>
              </a:tr>
              <a:tr h="803835">
                <a:tc>
                  <a:txBody>
                    <a:bodyPr/>
                    <a:lstStyle/>
                    <a:p>
                      <a:pPr algn="l" fontAlgn="ctr"/>
                      <a:r>
                        <a:rPr lang="en-GB" sz="1050" b="0" i="0" u="none" strike="noStrike" dirty="0">
                          <a:solidFill>
                            <a:srgbClr val="000000"/>
                          </a:solidFill>
                          <a:effectLst/>
                          <a:latin typeface="Tahoma"/>
                          <a:cs typeface="Tahoma"/>
                        </a:rPr>
                        <a:t> Print charts/using patterns Embedded or separately</a:t>
                      </a: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fontAlgn="ctr"/>
                      <a:r>
                        <a:rPr lang="en-GB" sz="900" b="0" i="0" u="none" strike="noStrike" dirty="0">
                          <a:solidFill>
                            <a:srgbClr val="000000"/>
                          </a:solidFill>
                          <a:effectLst/>
                          <a:latin typeface="Tahoma"/>
                          <a:cs typeface="Tahoma"/>
                        </a:rPr>
                        <a:t>Look carefully at printing instructions to see if just chart or c hart within worksheet</a:t>
                      </a: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ctr"/>
                      <a:endParaRPr lang="en-GB" sz="1000" b="0" i="0" u="none" strike="noStrike" dirty="0">
                        <a:solidFill>
                          <a:srgbClr val="000000"/>
                        </a:solidFill>
                        <a:effectLst/>
                        <a:latin typeface="Tahoma"/>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10"/>
                  </a:ext>
                </a:extLst>
              </a:tr>
              <a:tr h="357923">
                <a:tc>
                  <a:txBody>
                    <a:bodyPr/>
                    <a:lstStyle/>
                    <a:p>
                      <a:pPr algn="l" fontAlgn="ctr"/>
                      <a:r>
                        <a:rPr lang="en-GB" sz="1050" b="0" i="0" u="none" strike="noStrike" dirty="0">
                          <a:solidFill>
                            <a:srgbClr val="000000"/>
                          </a:solidFill>
                          <a:effectLst/>
                          <a:latin typeface="Tahoma"/>
                          <a:cs typeface="Tahoma"/>
                        </a:rPr>
                        <a:t> Create and label charts</a:t>
                      </a: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fontAlgn="ctr"/>
                      <a:r>
                        <a:rPr lang="en-GB" sz="900" b="0" i="0" u="none" strike="noStrike" dirty="0">
                          <a:solidFill>
                            <a:srgbClr val="000000"/>
                          </a:solidFill>
                          <a:effectLst/>
                          <a:latin typeface="Tahoma"/>
                          <a:cs typeface="Tahoma"/>
                        </a:rPr>
                        <a:t>See</a:t>
                      </a:r>
                      <a:r>
                        <a:rPr lang="en-GB" sz="900" b="0" i="0" u="none" strike="noStrike" baseline="0" dirty="0">
                          <a:solidFill>
                            <a:srgbClr val="000000"/>
                          </a:solidFill>
                          <a:effectLst/>
                          <a:latin typeface="Tahoma"/>
                          <a:cs typeface="Tahoma"/>
                        </a:rPr>
                        <a:t> key elements of charts</a:t>
                      </a:r>
                      <a:endParaRPr lang="en-GB" sz="900" b="0" i="0" u="none" strike="noStrike" dirty="0">
                        <a:solidFill>
                          <a:srgbClr val="000000"/>
                        </a:solidFill>
                        <a:effectLst/>
                        <a:latin typeface="Tahoma"/>
                        <a:cs typeface="Tahoma"/>
                      </a:endParaRP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ctr"/>
                      <a:endParaRPr lang="en-GB" sz="1000" b="0" i="0" u="none" strike="noStrike" dirty="0">
                        <a:solidFill>
                          <a:srgbClr val="000000"/>
                        </a:solidFill>
                        <a:effectLst/>
                        <a:latin typeface="Tahoma"/>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11"/>
                  </a:ext>
                </a:extLst>
              </a:tr>
              <a:tr h="331932">
                <a:tc>
                  <a:txBody>
                    <a:bodyPr/>
                    <a:lstStyle/>
                    <a:p>
                      <a:pPr algn="l" fontAlgn="ctr"/>
                      <a:r>
                        <a:rPr lang="en-GB" sz="1050" b="0" i="0" u="none" strike="noStrike" dirty="0">
                          <a:solidFill>
                            <a:srgbClr val="000000"/>
                          </a:solidFill>
                          <a:effectLst/>
                          <a:latin typeface="Tahoma"/>
                          <a:cs typeface="Tahoma"/>
                        </a:rPr>
                        <a:t> Format text and cells</a:t>
                      </a: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fontAlgn="ctr"/>
                      <a:r>
                        <a:rPr lang="en-GB" sz="900" b="0" i="0" u="none" strike="noStrike" dirty="0">
                          <a:solidFill>
                            <a:srgbClr val="000000"/>
                          </a:solidFill>
                          <a:effectLst/>
                          <a:latin typeface="Tahoma"/>
                          <a:cs typeface="Tahoma"/>
                        </a:rPr>
                        <a:t>Change size/embolden</a:t>
                      </a:r>
                      <a:r>
                        <a:rPr lang="en-GB" sz="900" b="0" i="0" u="none" strike="noStrike" baseline="0" dirty="0">
                          <a:solidFill>
                            <a:srgbClr val="000000"/>
                          </a:solidFill>
                          <a:effectLst/>
                          <a:latin typeface="Tahoma"/>
                          <a:cs typeface="Tahoma"/>
                        </a:rPr>
                        <a:t> </a:t>
                      </a:r>
                      <a:r>
                        <a:rPr lang="en-GB" sz="900" b="0" i="0" u="none" strike="noStrike" baseline="0" dirty="0" err="1">
                          <a:solidFill>
                            <a:srgbClr val="000000"/>
                          </a:solidFill>
                          <a:effectLst/>
                          <a:latin typeface="Tahoma"/>
                          <a:cs typeface="Tahoma"/>
                        </a:rPr>
                        <a:t>etc</a:t>
                      </a:r>
                      <a:endParaRPr lang="en-GB" sz="900" b="0" i="0" u="none" strike="noStrike" dirty="0">
                        <a:solidFill>
                          <a:srgbClr val="000000"/>
                        </a:solidFill>
                        <a:effectLst/>
                        <a:latin typeface="Tahoma"/>
                        <a:cs typeface="Tahoma"/>
                      </a:endParaRP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extLst>
                  <a:ext uri="{0D108BD9-81ED-4DB2-BD59-A6C34878D82A}">
                    <a16:rowId xmlns:a16="http://schemas.microsoft.com/office/drawing/2014/main" val="10012"/>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2039211541"/>
              </p:ext>
            </p:extLst>
          </p:nvPr>
        </p:nvGraphicFramePr>
        <p:xfrm>
          <a:off x="93854" y="-20800"/>
          <a:ext cx="9696230" cy="457200"/>
        </p:xfrm>
        <a:graphic>
          <a:graphicData uri="http://schemas.openxmlformats.org/drawingml/2006/table">
            <a:tbl>
              <a:tblPr firstRow="1" bandRow="1">
                <a:tableStyleId>{5C22544A-7EE6-4342-B048-85BDC9FD1C3A}</a:tableStyleId>
              </a:tblPr>
              <a:tblGrid>
                <a:gridCol w="9696230">
                  <a:extLst>
                    <a:ext uri="{9D8B030D-6E8A-4147-A177-3AD203B41FA5}">
                      <a16:colId xmlns:a16="http://schemas.microsoft.com/office/drawing/2014/main" val="20000"/>
                    </a:ext>
                  </a:extLst>
                </a:gridCol>
              </a:tblGrid>
              <a:tr h="420759">
                <a:tc>
                  <a:txBody>
                    <a:bodyPr/>
                    <a:lstStyle/>
                    <a:p>
                      <a:r>
                        <a:rPr lang="en-US" sz="1200" dirty="0">
                          <a:solidFill>
                            <a:schemeClr val="bg1">
                              <a:lumMod val="95000"/>
                            </a:schemeClr>
                          </a:solidFill>
                          <a:latin typeface="Tahoma"/>
                          <a:cs typeface="Tahoma"/>
                        </a:rPr>
                        <a:t>N5 Administration &amp; IT                                                               Spreadsheets                                                            Knowledge Organiser </a:t>
                      </a:r>
                    </a:p>
                  </a:txBody>
                  <a:tcPr marL="74295" marR="74295">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tx1"/>
                    </a:solidFill>
                  </a:tcPr>
                </a:tc>
                <a:extLst>
                  <a:ext uri="{0D108BD9-81ED-4DB2-BD59-A6C34878D82A}">
                    <a16:rowId xmlns:a16="http://schemas.microsoft.com/office/drawing/2014/main" val="10000"/>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1610104837"/>
              </p:ext>
            </p:extLst>
          </p:nvPr>
        </p:nvGraphicFramePr>
        <p:xfrm>
          <a:off x="3073358" y="434827"/>
          <a:ext cx="3092752" cy="5561251"/>
        </p:xfrm>
        <a:graphic>
          <a:graphicData uri="http://schemas.openxmlformats.org/drawingml/2006/table">
            <a:tbl>
              <a:tblPr firstRow="1" bandRow="1">
                <a:tableStyleId>{5C22544A-7EE6-4342-B048-85BDC9FD1C3A}</a:tableStyleId>
              </a:tblPr>
              <a:tblGrid>
                <a:gridCol w="562780">
                  <a:extLst>
                    <a:ext uri="{9D8B030D-6E8A-4147-A177-3AD203B41FA5}">
                      <a16:colId xmlns:a16="http://schemas.microsoft.com/office/drawing/2014/main" val="20000"/>
                    </a:ext>
                  </a:extLst>
                </a:gridCol>
                <a:gridCol w="238726">
                  <a:extLst>
                    <a:ext uri="{9D8B030D-6E8A-4147-A177-3AD203B41FA5}">
                      <a16:colId xmlns:a16="http://schemas.microsoft.com/office/drawing/2014/main" val="1198183797"/>
                    </a:ext>
                  </a:extLst>
                </a:gridCol>
                <a:gridCol w="738840">
                  <a:extLst>
                    <a:ext uri="{9D8B030D-6E8A-4147-A177-3AD203B41FA5}">
                      <a16:colId xmlns:a16="http://schemas.microsoft.com/office/drawing/2014/main" val="20001"/>
                    </a:ext>
                  </a:extLst>
                </a:gridCol>
                <a:gridCol w="313637">
                  <a:extLst>
                    <a:ext uri="{9D8B030D-6E8A-4147-A177-3AD203B41FA5}">
                      <a16:colId xmlns:a16="http://schemas.microsoft.com/office/drawing/2014/main" val="2557579677"/>
                    </a:ext>
                  </a:extLst>
                </a:gridCol>
                <a:gridCol w="100850">
                  <a:extLst>
                    <a:ext uri="{9D8B030D-6E8A-4147-A177-3AD203B41FA5}">
                      <a16:colId xmlns:a16="http://schemas.microsoft.com/office/drawing/2014/main" val="24027939"/>
                    </a:ext>
                  </a:extLst>
                </a:gridCol>
                <a:gridCol w="1137919">
                  <a:extLst>
                    <a:ext uri="{9D8B030D-6E8A-4147-A177-3AD203B41FA5}">
                      <a16:colId xmlns:a16="http://schemas.microsoft.com/office/drawing/2014/main" val="3338462090"/>
                    </a:ext>
                  </a:extLst>
                </a:gridCol>
              </a:tblGrid>
              <a:tr h="372543">
                <a:tc gridSpan="6">
                  <a:txBody>
                    <a:bodyPr/>
                    <a:lstStyle/>
                    <a:p>
                      <a:pPr algn="ctr" fontAlgn="ctr"/>
                      <a:r>
                        <a:rPr lang="en-GB" sz="1400" b="1" i="0" u="none" strike="noStrike" dirty="0">
                          <a:solidFill>
                            <a:schemeClr val="bg1"/>
                          </a:solidFill>
                          <a:effectLst/>
                          <a:latin typeface="Trebuchet MS" panose="020B0603020202020204" pitchFamily="34" charset="0"/>
                          <a:cs typeface="Tahoma"/>
                        </a:rPr>
                        <a:t>Formulas</a:t>
                      </a:r>
                    </a:p>
                    <a:p>
                      <a:pPr algn="l" fontAlgn="b"/>
                      <a:r>
                        <a:rPr lang="en-GB" sz="1000" b="0" i="0" u="none" strike="noStrike" dirty="0">
                          <a:solidFill>
                            <a:schemeClr val="bg1"/>
                          </a:solidFill>
                          <a:effectLst/>
                          <a:latin typeface="Trebuchet MS" panose="020B0603020202020204" pitchFamily="34" charset="0"/>
                          <a:cs typeface="Tahoma"/>
                        </a:rPr>
                        <a:t> </a:t>
                      </a:r>
                    </a:p>
                  </a:txBody>
                  <a:tcPr marL="10319" marR="10319"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tx1"/>
                    </a:solidFill>
                  </a:tcPr>
                </a:tc>
                <a:tc hMerge="1">
                  <a:txBody>
                    <a:bodyPr/>
                    <a:lstStyle/>
                    <a:p>
                      <a:endParaRPr lang="en-GB"/>
                    </a:p>
                  </a:txBody>
                  <a:tcPr/>
                </a:tc>
                <a:tc hMerge="1">
                  <a:txBody>
                    <a:bodyPr/>
                    <a:lstStyle/>
                    <a:p>
                      <a:pPr algn="l" fontAlgn="b"/>
                      <a:endParaRPr lang="en-GB" sz="1000" b="0" i="0" u="none" strike="noStrike" dirty="0">
                        <a:solidFill>
                          <a:srgbClr val="000000"/>
                        </a:solidFill>
                        <a:effectLst/>
                        <a:latin typeface="Tahoma"/>
                        <a:cs typeface="Tahoma"/>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GB"/>
                    </a:p>
                  </a:txBody>
                  <a:tcPr/>
                </a:tc>
                <a:tc hMerge="1">
                  <a:txBody>
                    <a:bodyPr/>
                    <a:lstStyle/>
                    <a:p>
                      <a:endParaRPr lang="en-GB"/>
                    </a:p>
                  </a:txBody>
                  <a:tcPr>
                    <a:lnL w="12700" cap="flat" cmpd="sng" algn="ctr">
                      <a:solidFill>
                        <a:scrgbClr r="0" g="0" b="0"/>
                      </a:solidFill>
                      <a:prstDash val="solid"/>
                      <a:round/>
                      <a:headEnd type="none" w="med" len="med"/>
                      <a:tailEnd type="none" w="med" len="med"/>
                    </a:lnL>
                  </a:tcPr>
                </a:tc>
                <a:tc hMerge="1">
                  <a:txBody>
                    <a:bodyPr/>
                    <a:lstStyle/>
                    <a:p>
                      <a:endParaRPr lang="en-GB"/>
                    </a:p>
                  </a:txBody>
                  <a:tcPr/>
                </a:tc>
                <a:extLst>
                  <a:ext uri="{0D108BD9-81ED-4DB2-BD59-A6C34878D82A}">
                    <a16:rowId xmlns:a16="http://schemas.microsoft.com/office/drawing/2014/main" val="10000"/>
                  </a:ext>
                </a:extLst>
              </a:tr>
              <a:tr h="276519">
                <a:tc gridSpan="6">
                  <a:txBody>
                    <a:bodyPr/>
                    <a:lstStyle/>
                    <a:p>
                      <a:pPr marL="0" indent="0" algn="ctr" fontAlgn="ctr">
                        <a:buNone/>
                      </a:pPr>
                      <a:r>
                        <a:rPr lang="en-GB" sz="1600" b="0" i="0" u="none" strike="noStrike" dirty="0">
                          <a:solidFill>
                            <a:srgbClr val="000000"/>
                          </a:solidFill>
                          <a:effectLst/>
                          <a:latin typeface="Trebuchet MS" panose="020B0603020202020204" pitchFamily="34" charset="0"/>
                          <a:cs typeface="Tahoma"/>
                        </a:rPr>
                        <a:t>ALL Formulas start with </a:t>
                      </a:r>
                      <a:r>
                        <a:rPr lang="en-GB" sz="1800" b="1" i="0" u="none" strike="noStrike" dirty="0">
                          <a:solidFill>
                            <a:srgbClr val="000000"/>
                          </a:solidFill>
                          <a:effectLst/>
                          <a:latin typeface="Trebuchet MS" panose="020B0603020202020204" pitchFamily="34" charset="0"/>
                          <a:cs typeface="Tahoma"/>
                        </a:rPr>
                        <a:t>=</a:t>
                      </a:r>
                      <a:endParaRPr lang="en-GB" sz="1600" b="1" i="0" u="none" strike="noStrike" dirty="0">
                        <a:solidFill>
                          <a:srgbClr val="000000"/>
                        </a:solidFill>
                        <a:effectLst/>
                        <a:latin typeface="Trebuchet MS" panose="020B0603020202020204" pitchFamily="34" charset="0"/>
                        <a:cs typeface="Tahoma"/>
                      </a:endParaRP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hMerge="1">
                  <a:txBody>
                    <a:bodyPr/>
                    <a:lstStyle/>
                    <a:p>
                      <a:pPr algn="l" fontAlgn="b"/>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hMerge="1">
                  <a:txBody>
                    <a:bodyPr/>
                    <a:lstStyle/>
                    <a:p>
                      <a:endParaRPr lang="en-GB"/>
                    </a:p>
                  </a:txBody>
                  <a:tcPr>
                    <a:lnL w="12700" cap="flat" cmpd="sng" algn="ctr">
                      <a:solidFill>
                        <a:scrgbClr r="0" g="0" b="0"/>
                      </a:solidFill>
                      <a:prstDash val="solid"/>
                      <a:round/>
                      <a:headEnd type="none" w="med" len="med"/>
                      <a:tailEnd type="none" w="med" len="med"/>
                    </a:lnL>
                  </a:tcPr>
                </a:tc>
                <a:tc hMerge="1">
                  <a:txBody>
                    <a:bodyPr/>
                    <a:lstStyle/>
                    <a:p>
                      <a:endParaRPr lang="en-GB"/>
                    </a:p>
                  </a:txBody>
                  <a:tcPr/>
                </a:tc>
                <a:extLst>
                  <a:ext uri="{0D108BD9-81ED-4DB2-BD59-A6C34878D82A}">
                    <a16:rowId xmlns:a16="http://schemas.microsoft.com/office/drawing/2014/main" val="10002"/>
                  </a:ext>
                </a:extLst>
              </a:tr>
              <a:tr h="530012">
                <a:tc gridSpan="2">
                  <a:txBody>
                    <a:bodyPr/>
                    <a:lstStyle/>
                    <a:p>
                      <a:pPr algn="l" fontAlgn="ctr"/>
                      <a:r>
                        <a:rPr lang="en-GB" sz="1400" b="1" i="0" u="none" strike="noStrike" dirty="0">
                          <a:solidFill>
                            <a:srgbClr val="000000"/>
                          </a:solidFill>
                          <a:effectLst/>
                          <a:latin typeface="Trebuchet MS" panose="020B0603020202020204" pitchFamily="34" charset="0"/>
                          <a:cs typeface="Tahoma"/>
                        </a:rPr>
                        <a:t> Average</a:t>
                      </a: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gridSpan="2">
                  <a:txBody>
                    <a:bodyPr/>
                    <a:lstStyle/>
                    <a:p>
                      <a:pPr algn="l" fontAlgn="b"/>
                      <a:r>
                        <a:rPr lang="en-GB" sz="900" b="0" i="0" u="none" strike="noStrike" dirty="0">
                          <a:solidFill>
                            <a:srgbClr val="000000"/>
                          </a:solidFill>
                          <a:effectLst/>
                          <a:latin typeface="Trebuchet MS" panose="020B0603020202020204" pitchFamily="34" charset="0"/>
                          <a:cs typeface="Tahoma"/>
                        </a:rPr>
                        <a:t>Shows the average of values in a range</a:t>
                      </a:r>
                    </a:p>
                    <a:p>
                      <a:pPr algn="l" fontAlgn="b"/>
                      <a:endParaRPr lang="en-GB" sz="900" b="0" i="0" u="none" strike="noStrike" dirty="0">
                        <a:solidFill>
                          <a:srgbClr val="000000"/>
                        </a:solidFill>
                        <a:effectLst/>
                        <a:latin typeface="Trebuchet MS" panose="020B0603020202020204" pitchFamily="34" charset="0"/>
                        <a:cs typeface="Tahoma"/>
                      </a:endParaRPr>
                    </a:p>
                  </a:txBody>
                  <a:tcPr marL="10319" marR="10319"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gridSpan="2">
                  <a:txBody>
                    <a:bodyPr/>
                    <a:lstStyle/>
                    <a:p>
                      <a:pPr algn="l" fontAlgn="ctr"/>
                      <a:endParaRPr lang="en-GB" sz="900" b="0" i="0" u="none" strike="noStrike" dirty="0">
                        <a:solidFill>
                          <a:srgbClr val="000000"/>
                        </a:solidFill>
                        <a:effectLst/>
                        <a:latin typeface="Trebuchet MS" panose="020B0603020202020204" pitchFamily="34" charset="0"/>
                        <a:cs typeface="Tahoma"/>
                      </a:endParaRP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extLst>
                  <a:ext uri="{0D108BD9-81ED-4DB2-BD59-A6C34878D82A}">
                    <a16:rowId xmlns:a16="http://schemas.microsoft.com/office/drawing/2014/main" val="10004"/>
                  </a:ext>
                </a:extLst>
              </a:tr>
              <a:tr h="408660">
                <a:tc gridSpan="2">
                  <a:txBody>
                    <a:bodyPr/>
                    <a:lstStyle/>
                    <a:p>
                      <a:pPr marL="0" algn="l" defTabSz="914400" rtl="0" eaLnBrk="1" fontAlgn="ctr" latinLnBrk="0" hangingPunct="1"/>
                      <a:r>
                        <a:rPr lang="en-GB" sz="1400" b="1" i="0" u="none" strike="noStrike" kern="1200" dirty="0">
                          <a:solidFill>
                            <a:srgbClr val="000000"/>
                          </a:solidFill>
                          <a:effectLst/>
                          <a:latin typeface="Trebuchet MS" panose="020B0603020202020204" pitchFamily="34" charset="0"/>
                          <a:ea typeface="+mn-ea"/>
                          <a:cs typeface="Tahoma"/>
                        </a:rPr>
                        <a:t> Max</a:t>
                      </a: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gridSpan="2">
                  <a:txBody>
                    <a:bodyPr/>
                    <a:lstStyle/>
                    <a:p>
                      <a:pPr algn="l" fontAlgn="ctr"/>
                      <a:r>
                        <a:rPr lang="en-GB" sz="900" b="0" i="0" u="none" strike="noStrike" dirty="0">
                          <a:solidFill>
                            <a:srgbClr val="000000"/>
                          </a:solidFill>
                          <a:effectLst/>
                          <a:latin typeface="Trebuchet MS" panose="020B0603020202020204" pitchFamily="34" charset="0"/>
                          <a:cs typeface="Tahoma"/>
                        </a:rPr>
                        <a:t>Displays the biggest value from a range</a:t>
                      </a:r>
                    </a:p>
                    <a:p>
                      <a:pPr algn="l" fontAlgn="ctr"/>
                      <a:endParaRPr lang="en-GB" sz="900" b="0" i="0" u="none" strike="noStrike" dirty="0">
                        <a:solidFill>
                          <a:srgbClr val="000000"/>
                        </a:solidFill>
                        <a:effectLst/>
                        <a:latin typeface="Trebuchet MS" panose="020B0603020202020204" pitchFamily="34" charset="0"/>
                        <a:cs typeface="Tahoma"/>
                      </a:endParaRP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gridSpan="2">
                  <a:txBody>
                    <a:bodyPr/>
                    <a:lstStyle/>
                    <a:p>
                      <a:endParaRPr lang="en-GB" sz="1600" dirty="0"/>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extLst>
                  <a:ext uri="{0D108BD9-81ED-4DB2-BD59-A6C34878D82A}">
                    <a16:rowId xmlns:a16="http://schemas.microsoft.com/office/drawing/2014/main" val="10005"/>
                  </a:ext>
                </a:extLst>
              </a:tr>
              <a:tr h="540802">
                <a:tc gridSpan="2">
                  <a:txBody>
                    <a:bodyPr/>
                    <a:lstStyle/>
                    <a:p>
                      <a:pPr marL="0" algn="l" defTabSz="914400" rtl="0" eaLnBrk="1" fontAlgn="ctr" latinLnBrk="0" hangingPunct="1"/>
                      <a:r>
                        <a:rPr lang="en-GB" sz="1400" b="1" i="0" u="none" strike="noStrike" kern="1200" dirty="0">
                          <a:solidFill>
                            <a:srgbClr val="000000"/>
                          </a:solidFill>
                          <a:effectLst/>
                          <a:latin typeface="Trebuchet MS" panose="020B0603020202020204" pitchFamily="34" charset="0"/>
                          <a:ea typeface="+mn-ea"/>
                          <a:cs typeface="Tahoma"/>
                        </a:rPr>
                        <a:t> Min</a:t>
                      </a: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gridSpan="2">
                  <a:txBody>
                    <a:bodyPr/>
                    <a:lstStyle/>
                    <a:p>
                      <a:pPr algn="l" fontAlgn="ctr"/>
                      <a:r>
                        <a:rPr lang="en-GB" sz="900" b="0" i="0" u="none" strike="noStrike" dirty="0">
                          <a:solidFill>
                            <a:srgbClr val="000000"/>
                          </a:solidFill>
                          <a:effectLst/>
                          <a:latin typeface="Trebuchet MS" panose="020B0603020202020204" pitchFamily="34" charset="0"/>
                          <a:cs typeface="Tahoma"/>
                        </a:rPr>
                        <a:t>Displays the smallest</a:t>
                      </a:r>
                    </a:p>
                    <a:p>
                      <a:pPr algn="l" fontAlgn="ctr"/>
                      <a:r>
                        <a:rPr lang="en-GB" sz="900" b="0" i="0" u="none" strike="noStrike" dirty="0">
                          <a:solidFill>
                            <a:srgbClr val="000000"/>
                          </a:solidFill>
                          <a:effectLst/>
                          <a:latin typeface="Trebuchet MS" panose="020B0603020202020204" pitchFamily="34" charset="0"/>
                          <a:cs typeface="Tahoma"/>
                        </a:rPr>
                        <a:t>value from a range </a:t>
                      </a:r>
                    </a:p>
                    <a:p>
                      <a:pPr algn="l" fontAlgn="ctr"/>
                      <a:endParaRPr lang="en-GB" sz="900" b="0" i="0" u="none" strike="noStrike" dirty="0">
                        <a:solidFill>
                          <a:srgbClr val="000000"/>
                        </a:solidFill>
                        <a:effectLst/>
                        <a:latin typeface="Trebuchet MS" panose="020B0603020202020204" pitchFamily="34" charset="0"/>
                        <a:cs typeface="Tahoma"/>
                      </a:endParaRP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gridSpan="2">
                  <a:txBody>
                    <a:bodyPr/>
                    <a:lstStyle/>
                    <a:p>
                      <a:endParaRPr lang="en-GB" sz="1600" dirty="0"/>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extLst>
                  <a:ext uri="{0D108BD9-81ED-4DB2-BD59-A6C34878D82A}">
                    <a16:rowId xmlns:a16="http://schemas.microsoft.com/office/drawing/2014/main" val="10006"/>
                  </a:ext>
                </a:extLst>
              </a:tr>
              <a:tr h="469549">
                <a:tc gridSpan="2">
                  <a:txBody>
                    <a:bodyPr/>
                    <a:lstStyle/>
                    <a:p>
                      <a:pPr marL="0" algn="l" defTabSz="914400" rtl="0" eaLnBrk="1" fontAlgn="ctr" latinLnBrk="0" hangingPunct="1"/>
                      <a:r>
                        <a:rPr lang="en-GB" sz="1400" b="1" i="0" u="none" strike="noStrike" kern="1200" dirty="0">
                          <a:solidFill>
                            <a:srgbClr val="000000"/>
                          </a:solidFill>
                          <a:effectLst/>
                          <a:latin typeface="Trebuchet MS" panose="020B0603020202020204" pitchFamily="34" charset="0"/>
                          <a:ea typeface="+mn-ea"/>
                          <a:cs typeface="Tahoma"/>
                        </a:rPr>
                        <a:t> Sum</a:t>
                      </a: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gridSpan="2">
                  <a:txBody>
                    <a:bodyPr/>
                    <a:lstStyle/>
                    <a:p>
                      <a:pPr algn="l" fontAlgn="ctr"/>
                      <a:r>
                        <a:rPr lang="en-GB" sz="900" b="0" i="0" u="none" strike="noStrike" dirty="0">
                          <a:solidFill>
                            <a:srgbClr val="000000"/>
                          </a:solidFill>
                          <a:effectLst/>
                          <a:latin typeface="Tahoma"/>
                          <a:cs typeface="Tahoma"/>
                        </a:rPr>
                        <a:t>Adds up the total value of the cells in a range</a:t>
                      </a: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gridSpan="2">
                  <a:txBody>
                    <a:bodyPr/>
                    <a:lstStyle/>
                    <a:p>
                      <a:endParaRPr lang="en-GB" sz="1600" dirty="0"/>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extLst>
                  <a:ext uri="{0D108BD9-81ED-4DB2-BD59-A6C34878D82A}">
                    <a16:rowId xmlns:a16="http://schemas.microsoft.com/office/drawing/2014/main" val="10007"/>
                  </a:ext>
                </a:extLst>
              </a:tr>
              <a:tr h="609210">
                <a:tc gridSpan="2">
                  <a:txBody>
                    <a:bodyPr/>
                    <a:lstStyle/>
                    <a:p>
                      <a:pPr marL="0" algn="l" defTabSz="914400" rtl="0" eaLnBrk="1" fontAlgn="ctr" latinLnBrk="0" hangingPunct="1"/>
                      <a:r>
                        <a:rPr lang="en-GB" sz="1400" b="1" i="0" u="none" strike="noStrike" kern="1200" dirty="0">
                          <a:solidFill>
                            <a:srgbClr val="000000"/>
                          </a:solidFill>
                          <a:effectLst/>
                          <a:latin typeface="Trebuchet MS" panose="020B0603020202020204" pitchFamily="34" charset="0"/>
                          <a:ea typeface="+mn-ea"/>
                          <a:cs typeface="Tahoma"/>
                        </a:rPr>
                        <a:t> Count</a:t>
                      </a: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gridSpan="2">
                  <a:txBody>
                    <a:bodyPr/>
                    <a:lstStyle/>
                    <a:p>
                      <a:pPr algn="l" fontAlgn="ctr"/>
                      <a:r>
                        <a:rPr lang="en-GB" sz="900" b="0" i="0" u="none" strike="noStrike" kern="1200" dirty="0">
                          <a:solidFill>
                            <a:srgbClr val="000000"/>
                          </a:solidFill>
                          <a:effectLst/>
                          <a:latin typeface="Tahoma"/>
                          <a:ea typeface="+mn-ea"/>
                          <a:cs typeface="Tahoma"/>
                        </a:rPr>
                        <a:t>Gives the number of entries in range – containing numbers</a:t>
                      </a: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gridSpan="2">
                  <a:txBody>
                    <a:bodyPr/>
                    <a:lstStyle/>
                    <a:p>
                      <a:endParaRPr lang="en-GB" sz="1600" dirty="0"/>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extLst>
                  <a:ext uri="{0D108BD9-81ED-4DB2-BD59-A6C34878D82A}">
                    <a16:rowId xmlns:a16="http://schemas.microsoft.com/office/drawing/2014/main" val="2259470834"/>
                  </a:ext>
                </a:extLst>
              </a:tr>
              <a:tr h="651081">
                <a:tc gridSpan="2">
                  <a:txBody>
                    <a:bodyPr/>
                    <a:lstStyle/>
                    <a:p>
                      <a:pPr marL="0" algn="l" defTabSz="914400" rtl="0" eaLnBrk="1" fontAlgn="ctr" latinLnBrk="0" hangingPunct="1"/>
                      <a:r>
                        <a:rPr lang="en-GB" sz="1400" b="1" i="0" u="none" strike="noStrike" kern="1200" dirty="0">
                          <a:solidFill>
                            <a:srgbClr val="000000"/>
                          </a:solidFill>
                          <a:effectLst/>
                          <a:latin typeface="Trebuchet MS" panose="020B0603020202020204" pitchFamily="34" charset="0"/>
                          <a:ea typeface="+mn-ea"/>
                          <a:cs typeface="Tahoma"/>
                        </a:rPr>
                        <a:t> CountA</a:t>
                      </a: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gridSpan="2">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r>
                        <a:rPr lang="en-GB" sz="900" b="0" i="0" u="none" strike="noStrike" kern="1200" dirty="0">
                          <a:solidFill>
                            <a:srgbClr val="000000"/>
                          </a:solidFill>
                          <a:effectLst/>
                          <a:latin typeface="Tahoma"/>
                          <a:ea typeface="+mn-ea"/>
                          <a:cs typeface="Tahoma"/>
                        </a:rPr>
                        <a:t>Gives the number of entries in range – containing numbers and text</a:t>
                      </a: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gridSpan="2">
                  <a:txBody>
                    <a:bodyPr/>
                    <a:lstStyle/>
                    <a:p>
                      <a:endParaRPr lang="en-GB" sz="1600" dirty="0"/>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extLst>
                  <a:ext uri="{0D108BD9-81ED-4DB2-BD59-A6C34878D82A}">
                    <a16:rowId xmlns:a16="http://schemas.microsoft.com/office/drawing/2014/main" val="800861606"/>
                  </a:ext>
                </a:extLst>
              </a:tr>
              <a:tr h="469549">
                <a:tc gridSpan="2">
                  <a:txBody>
                    <a:bodyPr/>
                    <a:lstStyle/>
                    <a:p>
                      <a:pPr marL="0" algn="l" defTabSz="914400" rtl="0" eaLnBrk="1" fontAlgn="ctr" latinLnBrk="0" hangingPunct="1"/>
                      <a:r>
                        <a:rPr lang="en-GB" sz="1400" b="1" i="0" u="none" strike="noStrike" kern="1200" dirty="0">
                          <a:solidFill>
                            <a:srgbClr val="000000"/>
                          </a:solidFill>
                          <a:effectLst/>
                          <a:latin typeface="Trebuchet MS" panose="020B0603020202020204" pitchFamily="34" charset="0"/>
                          <a:ea typeface="+mn-ea"/>
                          <a:cs typeface="Tahoma"/>
                        </a:rPr>
                        <a:t> IF</a:t>
                      </a: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gridSpan="2">
                  <a:txBody>
                    <a:bodyPr/>
                    <a:lstStyle/>
                    <a:p>
                      <a:pPr algn="l" fontAlgn="ctr"/>
                      <a:r>
                        <a:rPr lang="en-GB" sz="900" b="0" i="0" u="none" strike="noStrike" dirty="0">
                          <a:solidFill>
                            <a:srgbClr val="000000"/>
                          </a:solidFill>
                          <a:effectLst/>
                          <a:latin typeface="Tahoma"/>
                          <a:cs typeface="Tahoma"/>
                        </a:rPr>
                        <a:t>A logical function to test to see if a condition is true</a:t>
                      </a: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gridSpan="2">
                  <a:txBody>
                    <a:bodyPr/>
                    <a:lstStyle/>
                    <a:p>
                      <a:endParaRPr lang="en-GB" sz="1600" dirty="0"/>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extLst>
                  <a:ext uri="{0D108BD9-81ED-4DB2-BD59-A6C34878D82A}">
                    <a16:rowId xmlns:a16="http://schemas.microsoft.com/office/drawing/2014/main" val="3841029513"/>
                  </a:ext>
                </a:extLst>
              </a:tr>
              <a:tr h="256769">
                <a:tc gridSpan="6">
                  <a:txBody>
                    <a:bodyPr/>
                    <a:lstStyle/>
                    <a:p>
                      <a:pPr marL="0" indent="0" algn="l" defTabSz="914400" rtl="0" eaLnBrk="1" fontAlgn="ctr" latinLnBrk="0" hangingPunct="1">
                        <a:buNone/>
                      </a:pPr>
                      <a:r>
                        <a:rPr lang="en-GB" sz="1400" b="0" i="0" u="none" strike="noStrike" kern="1200" dirty="0">
                          <a:solidFill>
                            <a:srgbClr val="000000"/>
                          </a:solidFill>
                          <a:effectLst/>
                          <a:latin typeface="Trebuchet MS" panose="020B0603020202020204" pitchFamily="34" charset="0"/>
                          <a:ea typeface="+mn-ea"/>
                          <a:cs typeface="Tahoma"/>
                        </a:rPr>
                        <a:t>Numerical Operators</a:t>
                      </a:r>
                    </a:p>
                  </a:txBody>
                  <a:tcPr marL="10319" marR="10319" marT="1270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marL="0" algn="l" defTabSz="914400" rtl="0" eaLnBrk="1" fontAlgn="ctr" latinLnBrk="0" hangingPunct="1"/>
                      <a:endParaRPr lang="en-GB" sz="1200" b="1" i="0" u="none" strike="noStrike" kern="1200" dirty="0">
                        <a:solidFill>
                          <a:srgbClr val="000000"/>
                        </a:solidFill>
                        <a:effectLst/>
                        <a:latin typeface="Trebuchet MS" panose="020B0603020202020204" pitchFamily="34" charset="0"/>
                        <a:ea typeface="+mn-ea"/>
                        <a:cs typeface="Tahoma"/>
                      </a:endParaRPr>
                    </a:p>
                  </a:txBody>
                  <a:tcPr marL="12700" marR="12700" marT="1270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l" fontAlgn="ctr"/>
                      <a:endParaRPr lang="en-GB" sz="1000" b="0" i="0" u="none" strike="noStrike" dirty="0">
                        <a:solidFill>
                          <a:srgbClr val="000000"/>
                        </a:solidFill>
                        <a:effectLst/>
                        <a:latin typeface="Tahoma"/>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marL="0" algn="l" defTabSz="914400" rtl="0" eaLnBrk="1" fontAlgn="ctr" latinLnBrk="0" hangingPunct="1"/>
                      <a:endParaRPr lang="en-GB" sz="1200" b="1" i="0" u="none" strike="noStrike" kern="1200" dirty="0">
                        <a:solidFill>
                          <a:srgbClr val="000000"/>
                        </a:solidFill>
                        <a:effectLst/>
                        <a:latin typeface="Trebuchet MS" panose="020B0603020202020204" pitchFamily="34" charset="0"/>
                        <a:ea typeface="+mn-ea"/>
                        <a:cs typeface="Tahoma"/>
                      </a:endParaRPr>
                    </a:p>
                  </a:txBody>
                  <a:tcPr marL="12700" marR="12700" marT="1270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marL="0" algn="l" defTabSz="914400" rtl="0" eaLnBrk="1" fontAlgn="ctr" latinLnBrk="0" hangingPunct="1"/>
                      <a:endParaRPr lang="en-GB" sz="1200" b="1" i="0" u="none" strike="noStrike" kern="1200" dirty="0">
                        <a:solidFill>
                          <a:srgbClr val="000000"/>
                        </a:solidFill>
                        <a:effectLst/>
                        <a:latin typeface="Trebuchet MS" panose="020B0603020202020204" pitchFamily="34" charset="0"/>
                        <a:ea typeface="+mn-ea"/>
                        <a:cs typeface="Tahoma"/>
                      </a:endParaRPr>
                    </a:p>
                  </a:txBody>
                  <a:tcPr marL="12700" marR="12700" marT="1270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744023014"/>
                  </a:ext>
                </a:extLst>
              </a:tr>
              <a:tr h="364613">
                <a:tc>
                  <a:txBody>
                    <a:bodyPr/>
                    <a:lstStyle/>
                    <a:p>
                      <a:pPr marL="0" algn="ctr" defTabSz="914400" rtl="0" eaLnBrk="1" fontAlgn="ctr" latinLnBrk="0" hangingPunct="1"/>
                      <a:r>
                        <a:rPr lang="en-GB" sz="2000" b="1" i="0" u="none" strike="noStrike" kern="1200" dirty="0">
                          <a:solidFill>
                            <a:srgbClr val="000000"/>
                          </a:solidFill>
                          <a:latin typeface="Trebuchet MS"/>
                          <a:ea typeface="+mn-ea"/>
                          <a:cs typeface="Tahoma"/>
                        </a:rPr>
                        <a:t>&gt;</a:t>
                      </a:r>
                      <a:endParaRPr lang="en-GB" sz="2000" b="1" i="0" u="none" strike="noStrike" kern="1200" dirty="0">
                        <a:solidFill>
                          <a:srgbClr val="000000"/>
                        </a:solidFill>
                        <a:effectLst/>
                        <a:latin typeface="Trebuchet MS"/>
                        <a:ea typeface="+mn-ea"/>
                        <a:cs typeface="Tahoma"/>
                      </a:endParaRPr>
                    </a:p>
                  </a:txBody>
                  <a:tcPr marL="10319" marR="10319" marT="12700" marB="0">
                    <a:lnL w="12700" cap="flat" cmpd="sng" algn="ctr">
                      <a:solidFill>
                        <a:scrgbClr r="0" g="0" b="0"/>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marL="0" algn="l" defTabSz="914400" rtl="0" eaLnBrk="1" fontAlgn="ctr" latinLnBrk="0" hangingPunct="1"/>
                      <a:r>
                        <a:rPr lang="en-GB" sz="1100" b="0" i="0" u="none" strike="noStrike" kern="1200" dirty="0">
                          <a:solidFill>
                            <a:srgbClr val="000000"/>
                          </a:solidFill>
                          <a:effectLst/>
                          <a:latin typeface="Trebuchet MS" panose="020B0603020202020204" pitchFamily="34" charset="0"/>
                          <a:ea typeface="+mn-ea"/>
                          <a:cs typeface="Tahoma"/>
                        </a:rPr>
                        <a:t>greater than </a:t>
                      </a:r>
                    </a:p>
                  </a:txBody>
                  <a:tcPr marL="10319" marR="10319" marT="1270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gridSpan="2">
                  <a:txBody>
                    <a:bodyPr/>
                    <a:lstStyle/>
                    <a:p>
                      <a:pPr marL="0" algn="ctr" defTabSz="914400" rtl="0" eaLnBrk="1" fontAlgn="ctr" latinLnBrk="0" hangingPunct="1"/>
                      <a:r>
                        <a:rPr lang="en-GB" sz="2000" b="1" i="0" u="none" strike="noStrike" kern="1200" dirty="0">
                          <a:solidFill>
                            <a:srgbClr val="000000"/>
                          </a:solidFill>
                          <a:latin typeface="Trebuchet MS"/>
                          <a:ea typeface="+mn-ea"/>
                          <a:cs typeface="Tahoma"/>
                        </a:rPr>
                        <a:t>&lt;</a:t>
                      </a:r>
                      <a:endParaRPr lang="en-GB" sz="2000" b="1" i="0" u="none" strike="noStrike" kern="1200" dirty="0">
                        <a:solidFill>
                          <a:srgbClr val="000000"/>
                        </a:solidFill>
                        <a:effectLst/>
                        <a:latin typeface="Trebuchet MS"/>
                        <a:ea typeface="+mn-ea"/>
                        <a:cs typeface="Tahoma"/>
                      </a:endParaRPr>
                    </a:p>
                  </a:txBody>
                  <a:tcPr marL="10319" marR="10319" marT="1270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pPr marL="0" algn="l" defTabSz="914400" rtl="0" eaLnBrk="1" fontAlgn="ctr" latinLnBrk="0" hangingPunct="1"/>
                      <a:r>
                        <a:rPr lang="en-GB" sz="1100" b="0" i="0" u="none" strike="noStrike" kern="1200" dirty="0">
                          <a:solidFill>
                            <a:srgbClr val="000000"/>
                          </a:solidFill>
                          <a:effectLst/>
                          <a:latin typeface="Trebuchet MS" panose="020B0603020202020204" pitchFamily="34" charset="0"/>
                          <a:ea typeface="+mn-ea"/>
                          <a:cs typeface="Tahoma"/>
                        </a:rPr>
                        <a:t>less than</a:t>
                      </a:r>
                    </a:p>
                  </a:txBody>
                  <a:tcPr marL="10319" marR="10319" marT="1270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2154231"/>
                  </a:ext>
                </a:extLst>
              </a:tr>
              <a:tr h="559468">
                <a:tc>
                  <a:txBody>
                    <a:bodyPr/>
                    <a:lstStyle/>
                    <a:p>
                      <a:pPr marL="0" algn="ctr" defTabSz="914400" rtl="0" eaLnBrk="1" fontAlgn="ctr" latinLnBrk="0" hangingPunct="1"/>
                      <a:r>
                        <a:rPr lang="en-GB" sz="2000" b="1" i="0" u="none" strike="noStrike" kern="1200" dirty="0">
                          <a:solidFill>
                            <a:srgbClr val="000000"/>
                          </a:solidFill>
                          <a:effectLst/>
                          <a:latin typeface="Trebuchet MS" panose="020B0603020202020204" pitchFamily="34" charset="0"/>
                          <a:ea typeface="+mn-ea"/>
                          <a:cs typeface="Tahoma"/>
                        </a:rPr>
                        <a:t>&gt;=</a:t>
                      </a:r>
                    </a:p>
                  </a:txBody>
                  <a:tcPr marL="10319" marR="10319" marT="12700" marB="0">
                    <a:lnL w="12700" cap="flat" cmpd="sng" algn="ctr">
                      <a:solidFill>
                        <a:scrgbClr r="0" g="0" b="0"/>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marL="0" algn="l" defTabSz="914400" rtl="0" eaLnBrk="1" fontAlgn="ctr" latinLnBrk="0" hangingPunct="1"/>
                      <a:r>
                        <a:rPr lang="en-GB" sz="1100" b="0" i="0" u="none" strike="noStrike" kern="1200" dirty="0">
                          <a:solidFill>
                            <a:srgbClr val="000000"/>
                          </a:solidFill>
                          <a:effectLst/>
                          <a:latin typeface="Trebuchet MS" panose="020B0603020202020204" pitchFamily="34" charset="0"/>
                          <a:ea typeface="+mn-ea"/>
                          <a:cs typeface="Tahoma"/>
                        </a:rPr>
                        <a:t>Greater than or equal to</a:t>
                      </a:r>
                    </a:p>
                  </a:txBody>
                  <a:tcPr marL="10319" marR="10319" marT="1270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gridSpan="2">
                  <a:txBody>
                    <a:bodyPr/>
                    <a:lstStyle/>
                    <a:p>
                      <a:pPr marL="0" algn="ctr" defTabSz="914400" rtl="0" eaLnBrk="1" fontAlgn="ctr" latinLnBrk="0" hangingPunct="1"/>
                      <a:r>
                        <a:rPr lang="en-GB" sz="2000" b="1" i="0" u="none" strike="noStrike" kern="1200" dirty="0">
                          <a:solidFill>
                            <a:srgbClr val="000000"/>
                          </a:solidFill>
                          <a:effectLst/>
                          <a:latin typeface="Trebuchet MS" panose="020B0603020202020204" pitchFamily="34" charset="0"/>
                          <a:ea typeface="+mn-ea"/>
                          <a:cs typeface="Tahoma"/>
                        </a:rPr>
                        <a:t>&lt;=</a:t>
                      </a:r>
                    </a:p>
                  </a:txBody>
                  <a:tcPr marL="10319" marR="10319" marT="1270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r>
                        <a:rPr lang="en-GB" sz="1100" b="0" i="0" u="none" strike="noStrike" kern="1200" dirty="0">
                          <a:solidFill>
                            <a:srgbClr val="000000"/>
                          </a:solidFill>
                          <a:effectLst/>
                          <a:latin typeface="Trebuchet MS" panose="020B0603020202020204" pitchFamily="34" charset="0"/>
                          <a:ea typeface="+mn-ea"/>
                          <a:cs typeface="Tahoma"/>
                        </a:rPr>
                        <a:t>Less than or equal to</a:t>
                      </a:r>
                    </a:p>
                  </a:txBody>
                  <a:tcPr marL="10319" marR="10319" marT="1270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325845035"/>
                  </a:ext>
                </a:extLst>
              </a:tr>
            </a:tbl>
          </a:graphicData>
        </a:graphic>
      </p:graphicFrame>
      <p:graphicFrame>
        <p:nvGraphicFramePr>
          <p:cNvPr id="11" name="Table 10"/>
          <p:cNvGraphicFramePr>
            <a:graphicFrameLocks noGrp="1"/>
          </p:cNvGraphicFramePr>
          <p:nvPr>
            <p:extLst>
              <p:ext uri="{D42A27DB-BD31-4B8C-83A1-F6EECF244321}">
                <p14:modId xmlns:p14="http://schemas.microsoft.com/office/powerpoint/2010/main" val="2285304829"/>
              </p:ext>
            </p:extLst>
          </p:nvPr>
        </p:nvGraphicFramePr>
        <p:xfrm>
          <a:off x="6228126" y="2484861"/>
          <a:ext cx="3503721" cy="2336215"/>
        </p:xfrm>
        <a:graphic>
          <a:graphicData uri="http://schemas.openxmlformats.org/drawingml/2006/table">
            <a:tbl>
              <a:tblPr firstRow="1" bandRow="1">
                <a:tableStyleId>{5C22544A-7EE6-4342-B048-85BDC9FD1C3A}</a:tableStyleId>
              </a:tblPr>
              <a:tblGrid>
                <a:gridCol w="704916">
                  <a:extLst>
                    <a:ext uri="{9D8B030D-6E8A-4147-A177-3AD203B41FA5}">
                      <a16:colId xmlns:a16="http://schemas.microsoft.com/office/drawing/2014/main" val="20000"/>
                    </a:ext>
                  </a:extLst>
                </a:gridCol>
                <a:gridCol w="2798805">
                  <a:extLst>
                    <a:ext uri="{9D8B030D-6E8A-4147-A177-3AD203B41FA5}">
                      <a16:colId xmlns:a16="http://schemas.microsoft.com/office/drawing/2014/main" val="20001"/>
                    </a:ext>
                  </a:extLst>
                </a:gridCol>
              </a:tblGrid>
              <a:tr h="386691">
                <a:tc gridSpan="2">
                  <a:txBody>
                    <a:bodyPr/>
                    <a:lstStyle/>
                    <a:p>
                      <a:pPr marL="0" algn="ctr" defTabSz="914400" rtl="0" eaLnBrk="1" fontAlgn="ctr" latinLnBrk="0" hangingPunct="1"/>
                      <a:r>
                        <a:rPr lang="en-GB" sz="1400" b="1" i="0" u="none" strike="noStrike" kern="1200" dirty="0">
                          <a:solidFill>
                            <a:schemeClr val="bg1"/>
                          </a:solidFill>
                          <a:effectLst/>
                          <a:latin typeface="Trebuchet MS" panose="020B0603020202020204" pitchFamily="34" charset="0"/>
                          <a:ea typeface="+mn-ea"/>
                          <a:cs typeface="Tahoma"/>
                        </a:rPr>
                        <a:t>Key Elements of a Chart</a:t>
                      </a:r>
                    </a:p>
                    <a:p>
                      <a:pPr algn="l" fontAlgn="b"/>
                      <a:r>
                        <a:rPr lang="en-GB" sz="1000" b="0" i="0" u="none" strike="noStrike" dirty="0">
                          <a:solidFill>
                            <a:schemeClr val="bg1"/>
                          </a:solidFill>
                          <a:effectLst/>
                          <a:latin typeface="Trebuchet MS" panose="020B0603020202020204" pitchFamily="34" charset="0"/>
                          <a:cs typeface="Tahoma"/>
                        </a:rPr>
                        <a:t> </a:t>
                      </a: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tx1"/>
                    </a:solidFill>
                  </a:tcPr>
                </a:tc>
                <a:tc hMerge="1">
                  <a:txBody>
                    <a:bodyPr/>
                    <a:lstStyle/>
                    <a:p>
                      <a:pPr algn="l" fontAlgn="b"/>
                      <a:endParaRPr lang="en-GB" sz="1000" b="0" i="0" u="none" strike="noStrike" dirty="0">
                        <a:solidFill>
                          <a:srgbClr val="000000"/>
                        </a:solidFill>
                        <a:effectLst/>
                        <a:latin typeface="Tahoma"/>
                        <a:cs typeface="Tahoma"/>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645608">
                <a:tc>
                  <a:txBody>
                    <a:bodyPr/>
                    <a:lstStyle/>
                    <a:p>
                      <a:pPr marL="0" indent="0" algn="l" fontAlgn="ctr">
                        <a:buNone/>
                      </a:pPr>
                      <a:r>
                        <a:rPr lang="en-GB" sz="1000" b="1" i="0" u="none" strike="noStrike" dirty="0">
                          <a:solidFill>
                            <a:srgbClr val="000000"/>
                          </a:solidFill>
                          <a:effectLst/>
                          <a:latin typeface="Trebuchet MS" panose="020B0603020202020204" pitchFamily="34" charset="0"/>
                          <a:cs typeface="Tahoma"/>
                        </a:rPr>
                        <a:t>  Title</a:t>
                      </a: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r>
                        <a:rPr lang="en-GB" sz="1000" b="0" i="0" u="none" strike="noStrike" dirty="0">
                          <a:solidFill>
                            <a:srgbClr val="000000"/>
                          </a:solidFill>
                          <a:effectLst/>
                          <a:latin typeface="Trebuchet MS" panose="020B0603020202020204" pitchFamily="34" charset="0"/>
                          <a:cs typeface="Tahoma"/>
                        </a:rPr>
                        <a:t>Think carefully about the title given – consider what it is showing – key the title in UPPERCASE.  Always insert a suitable title even </a:t>
                      </a:r>
                      <a:r>
                        <a:rPr lang="en-GB" sz="1000" b="1" i="0" u="none" strike="noStrike" dirty="0">
                          <a:solidFill>
                            <a:srgbClr val="000000"/>
                          </a:solidFill>
                          <a:effectLst/>
                          <a:latin typeface="Trebuchet MS" panose="020B0603020202020204" pitchFamily="34" charset="0"/>
                          <a:cs typeface="Tahoma"/>
                        </a:rPr>
                        <a:t>if not </a:t>
                      </a:r>
                      <a:r>
                        <a:rPr lang="en-GB" sz="1000" b="0" i="0" u="none" strike="noStrike" dirty="0">
                          <a:solidFill>
                            <a:srgbClr val="000000"/>
                          </a:solidFill>
                          <a:effectLst/>
                          <a:latin typeface="Trebuchet MS" panose="020B0603020202020204" pitchFamily="34" charset="0"/>
                          <a:cs typeface="Tahoma"/>
                        </a:rPr>
                        <a:t>instructed</a:t>
                      </a:r>
                    </a:p>
                  </a:txBody>
                  <a:tcPr marL="10319" marR="10319"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329154">
                <a:tc>
                  <a:txBody>
                    <a:bodyPr/>
                    <a:lstStyle/>
                    <a:p>
                      <a:pPr algn="l" fontAlgn="ctr"/>
                      <a:r>
                        <a:rPr lang="en-GB" sz="1000" b="1" i="0" u="none" strike="noStrike" dirty="0">
                          <a:solidFill>
                            <a:srgbClr val="000000"/>
                          </a:solidFill>
                          <a:effectLst/>
                          <a:latin typeface="Trebuchet MS" panose="020B0603020202020204" pitchFamily="34" charset="0"/>
                          <a:cs typeface="Tahoma"/>
                        </a:rPr>
                        <a:t>  Axes</a:t>
                      </a: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r>
                        <a:rPr lang="en-GB" sz="1000" b="0" i="0" u="none" strike="noStrike" dirty="0">
                          <a:solidFill>
                            <a:srgbClr val="000000"/>
                          </a:solidFill>
                          <a:effectLst/>
                          <a:latin typeface="Trebuchet MS" panose="020B0603020202020204" pitchFamily="34" charset="0"/>
                          <a:cs typeface="Tahoma"/>
                        </a:rPr>
                        <a:t>Label both horizontal and vertical axes – make sure that all info is visible.</a:t>
                      </a:r>
                    </a:p>
                  </a:txBody>
                  <a:tcPr marL="10319" marR="10319"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487381">
                <a:tc>
                  <a:txBody>
                    <a:bodyPr/>
                    <a:lstStyle/>
                    <a:p>
                      <a:pPr algn="l" fontAlgn="ctr"/>
                      <a:r>
                        <a:rPr lang="en-GB" sz="1000" b="1" i="0" u="none" strike="noStrike" dirty="0">
                          <a:solidFill>
                            <a:srgbClr val="000000"/>
                          </a:solidFill>
                          <a:effectLst/>
                          <a:latin typeface="Trebuchet MS" panose="020B0603020202020204" pitchFamily="34" charset="0"/>
                          <a:cs typeface="Tahoma"/>
                        </a:rPr>
                        <a:t>  Legend</a:t>
                      </a: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ctr"/>
                      <a:r>
                        <a:rPr lang="en-GB" sz="1000" b="0" i="0" u="none" strike="noStrike" dirty="0">
                          <a:solidFill>
                            <a:srgbClr val="000000"/>
                          </a:solidFill>
                          <a:effectLst/>
                          <a:latin typeface="Trebuchet MS" panose="020B0603020202020204" pitchFamily="34" charset="0"/>
                          <a:cs typeface="Tahoma"/>
                        </a:rPr>
                        <a:t> Insert this if required (bar/line/column).  Ensure that it makes sense not just series 1 etc.</a:t>
                      </a: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487381">
                <a:tc>
                  <a:txBody>
                    <a:bodyPr/>
                    <a:lstStyle/>
                    <a:p>
                      <a:pPr algn="l" fontAlgn="ctr"/>
                      <a:r>
                        <a:rPr lang="en-GB" sz="1000" b="1" i="0" u="none" strike="noStrike" dirty="0">
                          <a:solidFill>
                            <a:srgbClr val="000000"/>
                          </a:solidFill>
                          <a:effectLst/>
                          <a:latin typeface="Trebuchet MS" panose="020B0603020202020204" pitchFamily="34" charset="0"/>
                          <a:cs typeface="Tahoma"/>
                        </a:rPr>
                        <a:t> Data Labels</a:t>
                      </a: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ctr"/>
                      <a:r>
                        <a:rPr lang="en-GB" sz="1000" b="0" i="0" u="none" strike="noStrike" dirty="0">
                          <a:solidFill>
                            <a:srgbClr val="000000"/>
                          </a:solidFill>
                          <a:effectLst/>
                          <a:latin typeface="Trebuchet MS" panose="020B0603020202020204" pitchFamily="34" charset="0"/>
                          <a:cs typeface="Tahoma"/>
                        </a:rPr>
                        <a:t>These should be inserted if instructed – pay attention to whether it is vale or percentages</a:t>
                      </a:r>
                      <a:r>
                        <a:rPr lang="en-GB" sz="1000" b="1" i="0" u="none" strike="noStrike" dirty="0">
                          <a:solidFill>
                            <a:srgbClr val="000000"/>
                          </a:solidFill>
                          <a:effectLst/>
                          <a:latin typeface="Trebuchet MS" panose="020B0603020202020204" pitchFamily="34" charset="0"/>
                          <a:cs typeface="Tahoma"/>
                        </a:rPr>
                        <a:t>.</a:t>
                      </a: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bl>
          </a:graphicData>
        </a:graphic>
      </p:graphicFrame>
      <p:graphicFrame>
        <p:nvGraphicFramePr>
          <p:cNvPr id="13" name="Table 12"/>
          <p:cNvGraphicFramePr>
            <a:graphicFrameLocks noGrp="1"/>
          </p:cNvGraphicFramePr>
          <p:nvPr>
            <p:extLst>
              <p:ext uri="{D42A27DB-BD31-4B8C-83A1-F6EECF244321}">
                <p14:modId xmlns:p14="http://schemas.microsoft.com/office/powerpoint/2010/main" val="3203494983"/>
              </p:ext>
            </p:extLst>
          </p:nvPr>
        </p:nvGraphicFramePr>
        <p:xfrm>
          <a:off x="6228125" y="4855938"/>
          <a:ext cx="3421932" cy="2074856"/>
        </p:xfrm>
        <a:graphic>
          <a:graphicData uri="http://schemas.openxmlformats.org/drawingml/2006/table">
            <a:tbl>
              <a:tblPr firstRow="1" bandRow="1">
                <a:tableStyleId>{5C22544A-7EE6-4342-B048-85BDC9FD1C3A}</a:tableStyleId>
              </a:tblPr>
              <a:tblGrid>
                <a:gridCol w="3421932">
                  <a:extLst>
                    <a:ext uri="{9D8B030D-6E8A-4147-A177-3AD203B41FA5}">
                      <a16:colId xmlns:a16="http://schemas.microsoft.com/office/drawing/2014/main" val="20000"/>
                    </a:ext>
                  </a:extLst>
                </a:gridCol>
              </a:tblGrid>
              <a:tr h="279585">
                <a:tc>
                  <a:txBody>
                    <a:bodyPr/>
                    <a:lstStyle/>
                    <a:p>
                      <a:pPr marL="0" algn="ctr" defTabSz="914400" rtl="0" eaLnBrk="1" fontAlgn="ctr" latinLnBrk="0" hangingPunct="1"/>
                      <a:r>
                        <a:rPr lang="en-GB" sz="1200" b="1" i="0" u="none" strike="noStrike" kern="1200" dirty="0">
                          <a:solidFill>
                            <a:schemeClr val="bg1"/>
                          </a:solidFill>
                          <a:effectLst/>
                          <a:latin typeface="Trebuchet MS" panose="020B0603020202020204" pitchFamily="34" charset="0"/>
                          <a:ea typeface="+mn-ea"/>
                          <a:cs typeface="Tahoma"/>
                        </a:rPr>
                        <a:t>Printing</a:t>
                      </a:r>
                    </a:p>
                    <a:p>
                      <a:pPr algn="l" fontAlgn="b"/>
                      <a:r>
                        <a:rPr lang="en-GB" sz="1000" b="0" i="0" u="none" strike="noStrike" dirty="0">
                          <a:solidFill>
                            <a:schemeClr val="bg1"/>
                          </a:solidFill>
                          <a:effectLst/>
                          <a:latin typeface="Trebuchet MS" panose="020B0603020202020204" pitchFamily="34" charset="0"/>
                          <a:cs typeface="Tahoma"/>
                        </a:rPr>
                        <a:t> </a:t>
                      </a: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0"/>
                  </a:ext>
                </a:extLst>
              </a:tr>
              <a:tr h="1726876">
                <a:tc>
                  <a:txBody>
                    <a:bodyPr/>
                    <a:lstStyle/>
                    <a:p>
                      <a:pPr algn="l" fontAlgn="ctr"/>
                      <a:endParaRPr lang="en-GB" sz="1000" b="0" i="0" u="none" strike="noStrike" dirty="0">
                        <a:solidFill>
                          <a:srgbClr val="000000"/>
                        </a:solidFill>
                        <a:effectLst/>
                        <a:latin typeface="Trebuchet MS" panose="020B0603020202020204" pitchFamily="34" charset="0"/>
                        <a:cs typeface="Tahoma"/>
                      </a:endParaRPr>
                    </a:p>
                    <a:p>
                      <a:pPr algn="l" fontAlgn="ctr"/>
                      <a:r>
                        <a:rPr lang="en-GB" sz="1000" b="0" i="0" u="none" strike="noStrike" dirty="0">
                          <a:solidFill>
                            <a:srgbClr val="000000"/>
                          </a:solidFill>
                          <a:effectLst/>
                          <a:latin typeface="Trebuchet MS" panose="020B0603020202020204" pitchFamily="34" charset="0"/>
                          <a:cs typeface="Tahoma"/>
                        </a:rPr>
                        <a:t>It is crucial you pay attention to the instructions with regards to </a:t>
                      </a:r>
                      <a:r>
                        <a:rPr lang="en-GB" sz="1000" b="1" i="0" u="none" strike="noStrike" dirty="0">
                          <a:solidFill>
                            <a:srgbClr val="000000"/>
                          </a:solidFill>
                          <a:effectLst/>
                          <a:latin typeface="Trebuchet MS" panose="020B0603020202020204" pitchFamily="34" charset="0"/>
                          <a:cs typeface="Tahoma"/>
                        </a:rPr>
                        <a:t>value view </a:t>
                      </a:r>
                      <a:r>
                        <a:rPr lang="en-GB" sz="1000" b="0" i="0" u="none" strike="noStrike" dirty="0">
                          <a:solidFill>
                            <a:srgbClr val="000000"/>
                          </a:solidFill>
                          <a:effectLst/>
                          <a:latin typeface="Trebuchet MS" panose="020B0603020202020204" pitchFamily="34" charset="0"/>
                          <a:cs typeface="Tahoma"/>
                        </a:rPr>
                        <a:t>and </a:t>
                      </a:r>
                      <a:r>
                        <a:rPr lang="en-GB" sz="1000" b="1" i="0" u="none" strike="noStrike" dirty="0">
                          <a:solidFill>
                            <a:srgbClr val="000000"/>
                          </a:solidFill>
                          <a:effectLst/>
                          <a:latin typeface="Trebuchet MS" panose="020B0603020202020204" pitchFamily="34" charset="0"/>
                          <a:cs typeface="Tahoma"/>
                        </a:rPr>
                        <a:t>formula view. </a:t>
                      </a:r>
                      <a:r>
                        <a:rPr lang="en-GB" sz="1000" b="0" i="0" u="none" strike="noStrike" dirty="0">
                          <a:solidFill>
                            <a:srgbClr val="000000"/>
                          </a:solidFill>
                          <a:effectLst/>
                          <a:latin typeface="Trebuchet MS" panose="020B0603020202020204" pitchFamily="34" charset="0"/>
                          <a:cs typeface="Tahoma"/>
                        </a:rPr>
                        <a:t>Also make sure the entire formula is </a:t>
                      </a:r>
                      <a:r>
                        <a:rPr lang="en-GB" sz="1000" b="1" i="0" u="none" strike="noStrike" dirty="0">
                          <a:solidFill>
                            <a:srgbClr val="000000"/>
                          </a:solidFill>
                          <a:effectLst/>
                          <a:latin typeface="Trebuchet MS" panose="020B0603020202020204" pitchFamily="34" charset="0"/>
                          <a:cs typeface="Tahoma"/>
                        </a:rPr>
                        <a:t>visible</a:t>
                      </a:r>
                      <a:r>
                        <a:rPr lang="en-GB" sz="1000" b="0" i="0" u="none" strike="noStrike" dirty="0">
                          <a:solidFill>
                            <a:srgbClr val="000000"/>
                          </a:solidFill>
                          <a:effectLst/>
                          <a:latin typeface="Trebuchet MS" panose="020B0603020202020204" pitchFamily="34" charset="0"/>
                          <a:cs typeface="Tahoma"/>
                        </a:rPr>
                        <a:t> and no truncation!</a:t>
                      </a:r>
                    </a:p>
                  </a:txBody>
                  <a:tcPr marL="10319" marR="10319" marT="1270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14" name="Table 13"/>
          <p:cNvGraphicFramePr>
            <a:graphicFrameLocks noGrp="1"/>
          </p:cNvGraphicFramePr>
          <p:nvPr>
            <p:extLst>
              <p:ext uri="{D42A27DB-BD31-4B8C-83A1-F6EECF244321}">
                <p14:modId xmlns:p14="http://schemas.microsoft.com/office/powerpoint/2010/main" val="723176499"/>
              </p:ext>
            </p:extLst>
          </p:nvPr>
        </p:nvGraphicFramePr>
        <p:xfrm>
          <a:off x="6228125" y="434821"/>
          <a:ext cx="3503721" cy="349186"/>
        </p:xfrm>
        <a:graphic>
          <a:graphicData uri="http://schemas.openxmlformats.org/drawingml/2006/table">
            <a:tbl>
              <a:tblPr firstRow="1" bandRow="1">
                <a:tableStyleId>{5C22544A-7EE6-4342-B048-85BDC9FD1C3A}</a:tableStyleId>
              </a:tblPr>
              <a:tblGrid>
                <a:gridCol w="3503721">
                  <a:extLst>
                    <a:ext uri="{9D8B030D-6E8A-4147-A177-3AD203B41FA5}">
                      <a16:colId xmlns:a16="http://schemas.microsoft.com/office/drawing/2014/main" val="20000"/>
                    </a:ext>
                  </a:extLst>
                </a:gridCol>
              </a:tblGrid>
              <a:tr h="349186">
                <a:tc>
                  <a:txBody>
                    <a:bodyPr/>
                    <a:lstStyle/>
                    <a:p>
                      <a:pPr marL="0" algn="ctr" defTabSz="914400" rtl="0" eaLnBrk="1" fontAlgn="ctr" latinLnBrk="0" hangingPunct="1"/>
                      <a:r>
                        <a:rPr lang="en-US" sz="1400" b="1" i="0" u="none" strike="noStrike" kern="1200" dirty="0">
                          <a:solidFill>
                            <a:schemeClr val="bg1"/>
                          </a:solidFill>
                          <a:effectLst/>
                          <a:latin typeface="Trebuchet MS" panose="020B0603020202020204" pitchFamily="34" charset="0"/>
                          <a:ea typeface="+mn-ea"/>
                          <a:cs typeface="Tahoma"/>
                        </a:rPr>
                        <a:t>Showing Data Graphically </a:t>
                      </a:r>
                    </a:p>
                  </a:txBody>
                  <a:tcPr marL="74295" marR="74295">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tx1"/>
                    </a:solidFill>
                  </a:tcPr>
                </a:tc>
                <a:extLst>
                  <a:ext uri="{0D108BD9-81ED-4DB2-BD59-A6C34878D82A}">
                    <a16:rowId xmlns:a16="http://schemas.microsoft.com/office/drawing/2014/main" val="10000"/>
                  </a:ext>
                </a:extLst>
              </a:tr>
            </a:tbl>
          </a:graphicData>
        </a:graphic>
      </p:graphicFrame>
      <p:pic>
        <p:nvPicPr>
          <p:cNvPr id="5" name="Picture 4">
            <a:extLst>
              <a:ext uri="{FF2B5EF4-FFF2-40B4-BE49-F238E27FC236}">
                <a16:creationId xmlns:a16="http://schemas.microsoft.com/office/drawing/2014/main" id="{55EEACE2-B540-4C7F-BE38-1ED2CA4503F2}"/>
              </a:ext>
            </a:extLst>
          </p:cNvPr>
          <p:cNvPicPr>
            <a:picLocks noChangeAspect="1"/>
          </p:cNvPicPr>
          <p:nvPr/>
        </p:nvPicPr>
        <p:blipFill rotWithShape="1">
          <a:blip r:embed="rId3"/>
          <a:srcRect l="6149" r="6964" b="4627"/>
          <a:stretch/>
        </p:blipFill>
        <p:spPr>
          <a:xfrm>
            <a:off x="7890797" y="808526"/>
            <a:ext cx="1841051" cy="1661769"/>
          </a:xfrm>
          <a:prstGeom prst="rect">
            <a:avLst/>
          </a:prstGeom>
          <a:ln w="22225">
            <a:solidFill>
              <a:schemeClr val="tx1"/>
            </a:solidFill>
          </a:ln>
        </p:spPr>
      </p:pic>
      <p:pic>
        <p:nvPicPr>
          <p:cNvPr id="6" name="Picture 5">
            <a:extLst>
              <a:ext uri="{FF2B5EF4-FFF2-40B4-BE49-F238E27FC236}">
                <a16:creationId xmlns:a16="http://schemas.microsoft.com/office/drawing/2014/main" id="{96387AE8-6ADC-49C5-9A09-7D89C2E33567}"/>
              </a:ext>
            </a:extLst>
          </p:cNvPr>
          <p:cNvPicPr>
            <a:picLocks noChangeAspect="1"/>
          </p:cNvPicPr>
          <p:nvPr/>
        </p:nvPicPr>
        <p:blipFill rotWithShape="1">
          <a:blip r:embed="rId4"/>
          <a:srcRect l="8993" r="6835" b="6263"/>
          <a:stretch/>
        </p:blipFill>
        <p:spPr>
          <a:xfrm>
            <a:off x="6228127" y="813143"/>
            <a:ext cx="1662670" cy="1642580"/>
          </a:xfrm>
          <a:prstGeom prst="rect">
            <a:avLst/>
          </a:prstGeom>
          <a:ln w="22225">
            <a:solidFill>
              <a:schemeClr val="tx1"/>
            </a:solidFill>
          </a:ln>
        </p:spPr>
      </p:pic>
      <p:pic>
        <p:nvPicPr>
          <p:cNvPr id="8" name="Picture 7">
            <a:extLst>
              <a:ext uri="{FF2B5EF4-FFF2-40B4-BE49-F238E27FC236}">
                <a16:creationId xmlns:a16="http://schemas.microsoft.com/office/drawing/2014/main" id="{F7DC0118-6D99-4335-95F5-8685304D109A}"/>
              </a:ext>
            </a:extLst>
          </p:cNvPr>
          <p:cNvPicPr>
            <a:picLocks noChangeAspect="1"/>
          </p:cNvPicPr>
          <p:nvPr/>
        </p:nvPicPr>
        <p:blipFill rotWithShape="1">
          <a:blip r:embed="rId5"/>
          <a:srcRect l="4828" t="13610" r="3093" b="34104"/>
          <a:stretch/>
        </p:blipFill>
        <p:spPr>
          <a:xfrm>
            <a:off x="4993064" y="1225575"/>
            <a:ext cx="1153406" cy="181081"/>
          </a:xfrm>
          <a:prstGeom prst="rect">
            <a:avLst/>
          </a:prstGeom>
        </p:spPr>
      </p:pic>
      <p:pic>
        <p:nvPicPr>
          <p:cNvPr id="9" name="Picture 8">
            <a:extLst>
              <a:ext uri="{FF2B5EF4-FFF2-40B4-BE49-F238E27FC236}">
                <a16:creationId xmlns:a16="http://schemas.microsoft.com/office/drawing/2014/main" id="{F23DF533-7F84-4077-B429-F1A5C1B780D0}"/>
              </a:ext>
            </a:extLst>
          </p:cNvPr>
          <p:cNvPicPr>
            <a:picLocks noChangeAspect="1"/>
          </p:cNvPicPr>
          <p:nvPr/>
        </p:nvPicPr>
        <p:blipFill rotWithShape="1">
          <a:blip r:embed="rId6"/>
          <a:srcRect l="10207" t="29727" r="20436" b="15077"/>
          <a:stretch/>
        </p:blipFill>
        <p:spPr>
          <a:xfrm>
            <a:off x="5027543" y="1741955"/>
            <a:ext cx="1086317" cy="260261"/>
          </a:xfrm>
          <a:prstGeom prst="rect">
            <a:avLst/>
          </a:prstGeom>
        </p:spPr>
      </p:pic>
      <p:pic>
        <p:nvPicPr>
          <p:cNvPr id="12" name="Picture 11">
            <a:extLst>
              <a:ext uri="{FF2B5EF4-FFF2-40B4-BE49-F238E27FC236}">
                <a16:creationId xmlns:a16="http://schemas.microsoft.com/office/drawing/2014/main" id="{EE27EC93-676F-452B-8A39-236464AFFF25}"/>
              </a:ext>
            </a:extLst>
          </p:cNvPr>
          <p:cNvPicPr>
            <a:picLocks noChangeAspect="1"/>
          </p:cNvPicPr>
          <p:nvPr/>
        </p:nvPicPr>
        <p:blipFill rotWithShape="1">
          <a:blip r:embed="rId7"/>
          <a:srcRect t="1" b="6546"/>
          <a:stretch/>
        </p:blipFill>
        <p:spPr>
          <a:xfrm>
            <a:off x="4953000" y="2222007"/>
            <a:ext cx="1084448" cy="294180"/>
          </a:xfrm>
          <a:prstGeom prst="rect">
            <a:avLst/>
          </a:prstGeom>
        </p:spPr>
      </p:pic>
      <p:pic>
        <p:nvPicPr>
          <p:cNvPr id="15" name="Picture 14">
            <a:extLst>
              <a:ext uri="{FF2B5EF4-FFF2-40B4-BE49-F238E27FC236}">
                <a16:creationId xmlns:a16="http://schemas.microsoft.com/office/drawing/2014/main" id="{A818E4EF-8DCD-435C-8026-2676D1B67326}"/>
              </a:ext>
            </a:extLst>
          </p:cNvPr>
          <p:cNvPicPr>
            <a:picLocks noChangeAspect="1"/>
          </p:cNvPicPr>
          <p:nvPr/>
        </p:nvPicPr>
        <p:blipFill rotWithShape="1">
          <a:blip r:embed="rId8"/>
          <a:srcRect t="6810" b="24736"/>
          <a:stretch/>
        </p:blipFill>
        <p:spPr>
          <a:xfrm>
            <a:off x="4963149" y="2673223"/>
            <a:ext cx="1171385" cy="294180"/>
          </a:xfrm>
          <a:prstGeom prst="rect">
            <a:avLst/>
          </a:prstGeom>
        </p:spPr>
      </p:pic>
      <p:pic>
        <p:nvPicPr>
          <p:cNvPr id="16" name="Picture 15">
            <a:extLst>
              <a:ext uri="{FF2B5EF4-FFF2-40B4-BE49-F238E27FC236}">
                <a16:creationId xmlns:a16="http://schemas.microsoft.com/office/drawing/2014/main" id="{D9393D3A-716A-480C-AB20-29373C68F236}"/>
              </a:ext>
            </a:extLst>
          </p:cNvPr>
          <p:cNvPicPr>
            <a:picLocks noChangeAspect="1"/>
          </p:cNvPicPr>
          <p:nvPr/>
        </p:nvPicPr>
        <p:blipFill rotWithShape="1">
          <a:blip r:embed="rId9"/>
          <a:srcRect t="17131" r="11749" b="27083"/>
          <a:stretch/>
        </p:blipFill>
        <p:spPr>
          <a:xfrm>
            <a:off x="4953000" y="3235678"/>
            <a:ext cx="1171808" cy="222535"/>
          </a:xfrm>
          <a:prstGeom prst="rect">
            <a:avLst/>
          </a:prstGeom>
        </p:spPr>
      </p:pic>
      <p:pic>
        <p:nvPicPr>
          <p:cNvPr id="17" name="Picture 16">
            <a:extLst>
              <a:ext uri="{FF2B5EF4-FFF2-40B4-BE49-F238E27FC236}">
                <a16:creationId xmlns:a16="http://schemas.microsoft.com/office/drawing/2014/main" id="{4B69AB7A-982F-44F6-854E-9801C78BD815}"/>
              </a:ext>
            </a:extLst>
          </p:cNvPr>
          <p:cNvPicPr>
            <a:picLocks noChangeAspect="1"/>
          </p:cNvPicPr>
          <p:nvPr/>
        </p:nvPicPr>
        <p:blipFill rotWithShape="1">
          <a:blip r:embed="rId10"/>
          <a:srcRect t="15349" r="8304" b="26441"/>
          <a:stretch/>
        </p:blipFill>
        <p:spPr>
          <a:xfrm>
            <a:off x="4963149" y="3893040"/>
            <a:ext cx="1138930" cy="206347"/>
          </a:xfrm>
          <a:prstGeom prst="rect">
            <a:avLst/>
          </a:prstGeom>
        </p:spPr>
      </p:pic>
      <p:pic>
        <p:nvPicPr>
          <p:cNvPr id="19" name="Picture 18">
            <a:extLst>
              <a:ext uri="{FF2B5EF4-FFF2-40B4-BE49-F238E27FC236}">
                <a16:creationId xmlns:a16="http://schemas.microsoft.com/office/drawing/2014/main" id="{F1F4AD36-AE00-4E1C-A759-468915E49F9B}"/>
              </a:ext>
            </a:extLst>
          </p:cNvPr>
          <p:cNvPicPr>
            <a:picLocks noChangeAspect="1"/>
          </p:cNvPicPr>
          <p:nvPr/>
        </p:nvPicPr>
        <p:blipFill rotWithShape="1">
          <a:blip r:embed="rId11"/>
          <a:srcRect t="23447" r="8021" b="13682"/>
          <a:stretch/>
        </p:blipFill>
        <p:spPr>
          <a:xfrm>
            <a:off x="4953000" y="4475926"/>
            <a:ext cx="1157748" cy="194793"/>
          </a:xfrm>
          <a:prstGeom prst="rect">
            <a:avLst/>
          </a:prstGeom>
        </p:spPr>
      </p:pic>
      <p:pic>
        <p:nvPicPr>
          <p:cNvPr id="20" name="Picture 19">
            <a:extLst>
              <a:ext uri="{FF2B5EF4-FFF2-40B4-BE49-F238E27FC236}">
                <a16:creationId xmlns:a16="http://schemas.microsoft.com/office/drawing/2014/main" id="{171B4B17-52E0-4BB8-AD59-32C8296CFBF8}"/>
              </a:ext>
            </a:extLst>
          </p:cNvPr>
          <p:cNvPicPr>
            <a:picLocks noChangeAspect="1"/>
          </p:cNvPicPr>
          <p:nvPr/>
        </p:nvPicPr>
        <p:blipFill rotWithShape="1">
          <a:blip r:embed="rId12"/>
          <a:srcRect l="43263" t="21101" r="35546" b="30660"/>
          <a:stretch/>
        </p:blipFill>
        <p:spPr>
          <a:xfrm>
            <a:off x="3446556" y="57279"/>
            <a:ext cx="348714" cy="661346"/>
          </a:xfrm>
          <a:prstGeom prst="rect">
            <a:avLst/>
          </a:prstGeom>
          <a:ln w="25400">
            <a:solidFill>
              <a:schemeClr val="tx1"/>
            </a:solidFill>
          </a:ln>
        </p:spPr>
      </p:pic>
      <p:pic>
        <p:nvPicPr>
          <p:cNvPr id="21" name="Picture 20">
            <a:extLst>
              <a:ext uri="{FF2B5EF4-FFF2-40B4-BE49-F238E27FC236}">
                <a16:creationId xmlns:a16="http://schemas.microsoft.com/office/drawing/2014/main" id="{3C49C997-656C-49CE-A63A-9A6705200139}"/>
              </a:ext>
            </a:extLst>
          </p:cNvPr>
          <p:cNvPicPr>
            <a:picLocks noChangeAspect="1"/>
          </p:cNvPicPr>
          <p:nvPr/>
        </p:nvPicPr>
        <p:blipFill>
          <a:blip r:embed="rId13"/>
          <a:stretch>
            <a:fillRect/>
          </a:stretch>
        </p:blipFill>
        <p:spPr>
          <a:xfrm>
            <a:off x="9362644" y="4880781"/>
            <a:ext cx="431694" cy="531316"/>
          </a:xfrm>
          <a:prstGeom prst="rect">
            <a:avLst/>
          </a:prstGeom>
        </p:spPr>
      </p:pic>
      <p:pic>
        <p:nvPicPr>
          <p:cNvPr id="23" name="Picture 22">
            <a:extLst>
              <a:ext uri="{FF2B5EF4-FFF2-40B4-BE49-F238E27FC236}">
                <a16:creationId xmlns:a16="http://schemas.microsoft.com/office/drawing/2014/main" id="{52877FDE-F4F3-4E48-912C-1CE9A92FAA23}"/>
              </a:ext>
            </a:extLst>
          </p:cNvPr>
          <p:cNvPicPr>
            <a:picLocks noChangeAspect="1"/>
          </p:cNvPicPr>
          <p:nvPr/>
        </p:nvPicPr>
        <p:blipFill rotWithShape="1">
          <a:blip r:embed="rId14"/>
          <a:srcRect l="18533" t="28223" r="12371" b="27246"/>
          <a:stretch/>
        </p:blipFill>
        <p:spPr>
          <a:xfrm>
            <a:off x="8952849" y="4564630"/>
            <a:ext cx="625642" cy="250257"/>
          </a:xfrm>
          <a:prstGeom prst="rect">
            <a:avLst/>
          </a:prstGeom>
        </p:spPr>
      </p:pic>
      <p:grpSp>
        <p:nvGrpSpPr>
          <p:cNvPr id="29" name="Group 28">
            <a:extLst>
              <a:ext uri="{FF2B5EF4-FFF2-40B4-BE49-F238E27FC236}">
                <a16:creationId xmlns:a16="http://schemas.microsoft.com/office/drawing/2014/main" id="{A4CFBC6B-C2FF-459B-A4A8-E0CDEE93ACDE}"/>
              </a:ext>
            </a:extLst>
          </p:cNvPr>
          <p:cNvGrpSpPr/>
          <p:nvPr/>
        </p:nvGrpSpPr>
        <p:grpSpPr>
          <a:xfrm>
            <a:off x="6228126" y="5855562"/>
            <a:ext cx="2278726" cy="984751"/>
            <a:chOff x="7890235" y="5519733"/>
            <a:chExt cx="2682364" cy="984382"/>
          </a:xfrm>
        </p:grpSpPr>
        <p:pic>
          <p:nvPicPr>
            <p:cNvPr id="22" name="Picture 21">
              <a:extLst>
                <a:ext uri="{FF2B5EF4-FFF2-40B4-BE49-F238E27FC236}">
                  <a16:creationId xmlns:a16="http://schemas.microsoft.com/office/drawing/2014/main" id="{F9970D34-4056-4C46-B117-4E405FCC573B}"/>
                </a:ext>
              </a:extLst>
            </p:cNvPr>
            <p:cNvPicPr>
              <a:picLocks noChangeAspect="1"/>
            </p:cNvPicPr>
            <p:nvPr/>
          </p:nvPicPr>
          <p:blipFill rotWithShape="1">
            <a:blip r:embed="rId15"/>
            <a:srcRect l="11623" t="10741" r="7034" b="7154"/>
            <a:stretch/>
          </p:blipFill>
          <p:spPr>
            <a:xfrm>
              <a:off x="8641767" y="5563506"/>
              <a:ext cx="886598" cy="921873"/>
            </a:xfrm>
            <a:prstGeom prst="rect">
              <a:avLst/>
            </a:prstGeom>
            <a:ln w="12700">
              <a:solidFill>
                <a:schemeClr val="tx1"/>
              </a:solidFill>
            </a:ln>
          </p:spPr>
        </p:pic>
        <p:pic>
          <p:nvPicPr>
            <p:cNvPr id="24" name="Picture 23">
              <a:extLst>
                <a:ext uri="{FF2B5EF4-FFF2-40B4-BE49-F238E27FC236}">
                  <a16:creationId xmlns:a16="http://schemas.microsoft.com/office/drawing/2014/main" id="{D3BDAE4B-C5DA-41AE-9493-2DC560ED9454}"/>
                </a:ext>
              </a:extLst>
            </p:cNvPr>
            <p:cNvPicPr>
              <a:picLocks noChangeAspect="1"/>
            </p:cNvPicPr>
            <p:nvPr/>
          </p:nvPicPr>
          <p:blipFill rotWithShape="1">
            <a:blip r:embed="rId16"/>
            <a:srcRect l="15271" t="12404" r="20600" b="18274"/>
            <a:stretch/>
          </p:blipFill>
          <p:spPr>
            <a:xfrm>
              <a:off x="7890235" y="5563507"/>
              <a:ext cx="623054" cy="940608"/>
            </a:xfrm>
            <a:prstGeom prst="rect">
              <a:avLst/>
            </a:prstGeom>
            <a:ln w="12700">
              <a:solidFill>
                <a:schemeClr val="tx1"/>
              </a:solidFill>
            </a:ln>
          </p:spPr>
        </p:pic>
        <p:pic>
          <p:nvPicPr>
            <p:cNvPr id="25" name="Picture 24">
              <a:extLst>
                <a:ext uri="{FF2B5EF4-FFF2-40B4-BE49-F238E27FC236}">
                  <a16:creationId xmlns:a16="http://schemas.microsoft.com/office/drawing/2014/main" id="{86AEE93E-4E19-412E-BE38-5F9957BF9437}"/>
                </a:ext>
              </a:extLst>
            </p:cNvPr>
            <p:cNvPicPr>
              <a:picLocks noChangeAspect="1"/>
            </p:cNvPicPr>
            <p:nvPr/>
          </p:nvPicPr>
          <p:blipFill rotWithShape="1">
            <a:blip r:embed="rId17"/>
            <a:srcRect t="8309" b="6814"/>
            <a:stretch/>
          </p:blipFill>
          <p:spPr>
            <a:xfrm>
              <a:off x="9686001" y="5519733"/>
              <a:ext cx="886598" cy="967845"/>
            </a:xfrm>
            <a:prstGeom prst="rect">
              <a:avLst/>
            </a:prstGeom>
            <a:ln w="12700">
              <a:solidFill>
                <a:schemeClr val="tx1"/>
              </a:solidFill>
            </a:ln>
          </p:spPr>
        </p:pic>
      </p:grpSp>
      <p:pic>
        <p:nvPicPr>
          <p:cNvPr id="26" name="Picture 25">
            <a:extLst>
              <a:ext uri="{FF2B5EF4-FFF2-40B4-BE49-F238E27FC236}">
                <a16:creationId xmlns:a16="http://schemas.microsoft.com/office/drawing/2014/main" id="{14DFFADD-4F7E-48E6-82E6-F9676168C1D9}"/>
              </a:ext>
            </a:extLst>
          </p:cNvPr>
          <p:cNvPicPr>
            <a:picLocks noChangeAspect="1"/>
          </p:cNvPicPr>
          <p:nvPr/>
        </p:nvPicPr>
        <p:blipFill>
          <a:blip r:embed="rId18"/>
          <a:stretch>
            <a:fillRect/>
          </a:stretch>
        </p:blipFill>
        <p:spPr>
          <a:xfrm>
            <a:off x="8676367" y="5847505"/>
            <a:ext cx="847996" cy="978596"/>
          </a:xfrm>
          <a:prstGeom prst="rect">
            <a:avLst/>
          </a:prstGeom>
          <a:ln w="12700">
            <a:solidFill>
              <a:schemeClr val="tx1"/>
            </a:solidFill>
          </a:ln>
        </p:spPr>
      </p:pic>
      <p:pic>
        <p:nvPicPr>
          <p:cNvPr id="27" name="Picture 26">
            <a:extLst>
              <a:ext uri="{FF2B5EF4-FFF2-40B4-BE49-F238E27FC236}">
                <a16:creationId xmlns:a16="http://schemas.microsoft.com/office/drawing/2014/main" id="{27515BC1-BFE2-485C-959F-4E56E671E605}"/>
              </a:ext>
            </a:extLst>
          </p:cNvPr>
          <p:cNvPicPr>
            <a:picLocks noChangeAspect="1"/>
          </p:cNvPicPr>
          <p:nvPr/>
        </p:nvPicPr>
        <p:blipFill rotWithShape="1">
          <a:blip r:embed="rId19"/>
          <a:srcRect l="21929" t="62783" r="21481" b="3009"/>
          <a:stretch/>
        </p:blipFill>
        <p:spPr>
          <a:xfrm>
            <a:off x="6432287" y="4885138"/>
            <a:ext cx="627175" cy="261301"/>
          </a:xfrm>
          <a:prstGeom prst="rect">
            <a:avLst/>
          </a:prstGeom>
          <a:ln w="19050">
            <a:solidFill>
              <a:schemeClr val="tx1"/>
            </a:solidFill>
          </a:ln>
        </p:spPr>
      </p:pic>
      <p:pic>
        <p:nvPicPr>
          <p:cNvPr id="30" name="Picture 29">
            <a:extLst>
              <a:ext uri="{FF2B5EF4-FFF2-40B4-BE49-F238E27FC236}">
                <a16:creationId xmlns:a16="http://schemas.microsoft.com/office/drawing/2014/main" id="{63E4968F-B89A-4F38-AB20-5AF726DA03DC}"/>
              </a:ext>
            </a:extLst>
          </p:cNvPr>
          <p:cNvPicPr>
            <a:picLocks noChangeAspect="1"/>
          </p:cNvPicPr>
          <p:nvPr/>
        </p:nvPicPr>
        <p:blipFill rotWithShape="1">
          <a:blip r:embed="rId20"/>
          <a:srcRect l="9299" t="10974" r="10702" b="9402"/>
          <a:stretch/>
        </p:blipFill>
        <p:spPr>
          <a:xfrm>
            <a:off x="2600103" y="4326439"/>
            <a:ext cx="308640" cy="378081"/>
          </a:xfrm>
          <a:prstGeom prst="rect">
            <a:avLst/>
          </a:prstGeom>
        </p:spPr>
      </p:pic>
      <p:pic>
        <p:nvPicPr>
          <p:cNvPr id="2050" name="Picture 2"/>
          <p:cNvPicPr>
            <a:picLocks noChangeAspect="1" noChangeArrowheads="1"/>
          </p:cNvPicPr>
          <p:nvPr/>
        </p:nvPicPr>
        <p:blipFill>
          <a:blip r:embed="rId21" cstate="print">
            <a:extLst>
              <a:ext uri="{28A0092B-C50C-407E-A947-70E740481C1C}">
                <a14:useLocalDpi xmlns:a14="http://schemas.microsoft.com/office/drawing/2010/main" val="0"/>
              </a:ext>
            </a:extLst>
          </a:blip>
          <a:srcRect/>
          <a:stretch>
            <a:fillRect/>
          </a:stretch>
        </p:blipFill>
        <p:spPr bwMode="auto">
          <a:xfrm>
            <a:off x="1856754" y="2750826"/>
            <a:ext cx="618462" cy="514518"/>
          </a:xfrm>
          <a:prstGeom prst="rect">
            <a:avLst/>
          </a:prstGeom>
          <a:noFill/>
          <a:ln w="1587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 name="Picture 3"/>
          <p:cNvPicPr>
            <a:picLocks noChangeAspect="1" noChangeArrowheads="1"/>
          </p:cNvPicPr>
          <p:nvPr/>
        </p:nvPicPr>
        <p:blipFill rotWithShape="1">
          <a:blip r:embed="rId22">
            <a:extLst>
              <a:ext uri="{28A0092B-C50C-407E-A947-70E740481C1C}">
                <a14:useLocalDpi xmlns:a14="http://schemas.microsoft.com/office/drawing/2010/main" val="0"/>
              </a:ext>
            </a:extLst>
          </a:blip>
          <a:srcRect l="19393" t="14448" r="71953" b="83600"/>
          <a:stretch/>
        </p:blipFill>
        <p:spPr bwMode="auto">
          <a:xfrm>
            <a:off x="2308943" y="3861919"/>
            <a:ext cx="550221" cy="3035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1" name="Picture 4"/>
          <p:cNvPicPr>
            <a:picLocks noChangeAspect="1" noChangeArrowheads="1"/>
          </p:cNvPicPr>
          <p:nvPr/>
        </p:nvPicPr>
        <p:blipFill rotWithShape="1">
          <a:blip r:embed="rId23">
            <a:extLst>
              <a:ext uri="{28A0092B-C50C-407E-A947-70E740481C1C}">
                <a14:useLocalDpi xmlns:a14="http://schemas.microsoft.com/office/drawing/2010/main" val="0"/>
              </a:ext>
            </a:extLst>
          </a:blip>
          <a:srcRect l="19748" t="14480" r="69681" b="83306"/>
          <a:stretch/>
        </p:blipFill>
        <p:spPr bwMode="auto">
          <a:xfrm>
            <a:off x="1685382" y="3458213"/>
            <a:ext cx="1200933" cy="232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2" name="Picture 2"/>
          <p:cNvPicPr>
            <a:picLocks noChangeAspect="1" noChangeArrowheads="1"/>
          </p:cNvPicPr>
          <p:nvPr/>
        </p:nvPicPr>
        <p:blipFill rotWithShape="1">
          <a:blip r:embed="rId24">
            <a:extLst>
              <a:ext uri="{28A0092B-C50C-407E-A947-70E740481C1C}">
                <a14:useLocalDpi xmlns:a14="http://schemas.microsoft.com/office/drawing/2010/main" val="0"/>
              </a:ext>
            </a:extLst>
          </a:blip>
          <a:srcRect l="15488" t="47379" r="79907" b="47536"/>
          <a:stretch/>
        </p:blipFill>
        <p:spPr bwMode="auto">
          <a:xfrm>
            <a:off x="2446909" y="1286519"/>
            <a:ext cx="439406" cy="335957"/>
          </a:xfrm>
          <a:prstGeom prst="rect">
            <a:avLst/>
          </a:prstGeom>
          <a:noFill/>
          <a:ln w="1587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rotWithShape="1">
          <a:blip r:embed="rId25">
            <a:extLst>
              <a:ext uri="{28A0092B-C50C-407E-A947-70E740481C1C}">
                <a14:useLocalDpi xmlns:a14="http://schemas.microsoft.com/office/drawing/2010/main" val="0"/>
              </a:ext>
            </a:extLst>
          </a:blip>
          <a:srcRect r="38043" b="33513"/>
          <a:stretch/>
        </p:blipFill>
        <p:spPr bwMode="auto">
          <a:xfrm>
            <a:off x="2449703" y="1674200"/>
            <a:ext cx="436612" cy="382328"/>
          </a:xfrm>
          <a:prstGeom prst="rect">
            <a:avLst/>
          </a:prstGeom>
          <a:noFill/>
          <a:ln w="1587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3" name="Picture 3"/>
          <p:cNvPicPr>
            <a:picLocks noChangeAspect="1" noChangeArrowheads="1"/>
          </p:cNvPicPr>
          <p:nvPr/>
        </p:nvPicPr>
        <p:blipFill rotWithShape="1">
          <a:blip r:embed="rId26">
            <a:extLst>
              <a:ext uri="{28A0092B-C50C-407E-A947-70E740481C1C}">
                <a14:useLocalDpi xmlns:a14="http://schemas.microsoft.com/office/drawing/2010/main" val="0"/>
              </a:ext>
            </a:extLst>
          </a:blip>
          <a:srcRect l="32163" t="5457" r="63721" b="87075"/>
          <a:stretch/>
        </p:blipFill>
        <p:spPr bwMode="auto">
          <a:xfrm>
            <a:off x="1736338" y="3834038"/>
            <a:ext cx="316208" cy="397174"/>
          </a:xfrm>
          <a:prstGeom prst="rect">
            <a:avLst/>
          </a:prstGeom>
          <a:noFill/>
          <a:ln w="1587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27">
            <a:extLst>
              <a:ext uri="{28A0092B-C50C-407E-A947-70E740481C1C}">
                <a14:useLocalDpi xmlns:a14="http://schemas.microsoft.com/office/drawing/2010/main" val="0"/>
              </a:ext>
            </a:extLst>
          </a:blip>
          <a:srcRect/>
          <a:stretch>
            <a:fillRect/>
          </a:stretch>
        </p:blipFill>
        <p:spPr bwMode="auto">
          <a:xfrm>
            <a:off x="2556747" y="4836691"/>
            <a:ext cx="309611" cy="5038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28" cstate="print">
            <a:extLst>
              <a:ext uri="{28A0092B-C50C-407E-A947-70E740481C1C}">
                <a14:useLocalDpi xmlns:a14="http://schemas.microsoft.com/office/drawing/2010/main" val="0"/>
              </a:ext>
            </a:extLst>
          </a:blip>
          <a:srcRect/>
          <a:stretch>
            <a:fillRect/>
          </a:stretch>
        </p:blipFill>
        <p:spPr bwMode="auto">
          <a:xfrm>
            <a:off x="1777119" y="2088782"/>
            <a:ext cx="1003324" cy="40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37" name="Table 36"/>
          <p:cNvGraphicFramePr>
            <a:graphicFrameLocks noGrp="1"/>
          </p:cNvGraphicFramePr>
          <p:nvPr>
            <p:extLst>
              <p:ext uri="{D42A27DB-BD31-4B8C-83A1-F6EECF244321}">
                <p14:modId xmlns:p14="http://schemas.microsoft.com/office/powerpoint/2010/main" val="561769638"/>
              </p:ext>
            </p:extLst>
          </p:nvPr>
        </p:nvGraphicFramePr>
        <p:xfrm>
          <a:off x="3495116" y="5998173"/>
          <a:ext cx="2413598" cy="827834"/>
        </p:xfrm>
        <a:graphic>
          <a:graphicData uri="http://schemas.openxmlformats.org/drawingml/2006/table">
            <a:tbl>
              <a:tblPr firstRow="1" bandRow="1">
                <a:tableStyleId>{5C22544A-7EE6-4342-B048-85BDC9FD1C3A}</a:tableStyleId>
              </a:tblPr>
              <a:tblGrid>
                <a:gridCol w="2413598">
                  <a:extLst>
                    <a:ext uri="{9D8B030D-6E8A-4147-A177-3AD203B41FA5}">
                      <a16:colId xmlns:a16="http://schemas.microsoft.com/office/drawing/2014/main" val="20000"/>
                    </a:ext>
                  </a:extLst>
                </a:gridCol>
              </a:tblGrid>
              <a:tr h="369799">
                <a:tc>
                  <a:txBody>
                    <a:bodyPr/>
                    <a:lstStyle/>
                    <a:p>
                      <a:pPr marL="0" algn="ctr" defTabSz="914400" rtl="0" eaLnBrk="1" fontAlgn="ctr" latinLnBrk="0" hangingPunct="1"/>
                      <a:r>
                        <a:rPr lang="en-GB" sz="1200" b="1" i="0" u="none" strike="noStrike" kern="1200" dirty="0">
                          <a:solidFill>
                            <a:schemeClr val="bg1"/>
                          </a:solidFill>
                          <a:effectLst/>
                          <a:latin typeface="Trebuchet MS" panose="020B0603020202020204" pitchFamily="34" charset="0"/>
                          <a:ea typeface="+mn-ea"/>
                          <a:cs typeface="Tahoma"/>
                        </a:rPr>
                        <a:t>Calculating % Change </a:t>
                      </a: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0"/>
                  </a:ext>
                </a:extLst>
              </a:tr>
              <a:tr h="458035">
                <a:tc>
                  <a:txBody>
                    <a:bodyPr/>
                    <a:lstStyle/>
                    <a:p>
                      <a:pPr marL="0" indent="0" algn="ctr" fontAlgn="ctr">
                        <a:buNone/>
                      </a:pPr>
                      <a:r>
                        <a:rPr lang="en-GB" sz="1100" b="1" i="0" u="none" strike="noStrike" dirty="0">
                          <a:solidFill>
                            <a:srgbClr val="000000"/>
                          </a:solidFill>
                          <a:effectLst/>
                          <a:latin typeface="Trebuchet MS" panose="020B0603020202020204" pitchFamily="34" charset="0"/>
                          <a:cs typeface="Tahoma"/>
                        </a:rPr>
                        <a:t> </a:t>
                      </a:r>
                      <a:r>
                        <a:rPr lang="en-GB" sz="1200" b="1" i="0" u="none" strike="noStrike" dirty="0">
                          <a:solidFill>
                            <a:srgbClr val="000000"/>
                          </a:solidFill>
                          <a:effectLst/>
                          <a:latin typeface="Trebuchet MS" panose="020B0603020202020204" pitchFamily="34" charset="0"/>
                          <a:cs typeface="Tahoma"/>
                        </a:rPr>
                        <a:t>(NEW-OLD)/OLD</a:t>
                      </a:r>
                      <a:r>
                        <a:rPr lang="en-GB" sz="1200" b="1" i="0" u="none" strike="noStrike" baseline="0" dirty="0">
                          <a:solidFill>
                            <a:srgbClr val="000000"/>
                          </a:solidFill>
                          <a:effectLst/>
                          <a:latin typeface="Trebuchet MS" panose="020B0603020202020204" pitchFamily="34" charset="0"/>
                          <a:cs typeface="Tahoma"/>
                        </a:rPr>
                        <a:t> </a:t>
                      </a:r>
                    </a:p>
                    <a:p>
                      <a:pPr marL="0" indent="0" algn="ctr" fontAlgn="ctr">
                        <a:buNone/>
                      </a:pPr>
                      <a:r>
                        <a:rPr lang="en-GB" sz="900" b="1" i="0" u="none" strike="noStrike" baseline="0" dirty="0">
                          <a:solidFill>
                            <a:srgbClr val="000000"/>
                          </a:solidFill>
                          <a:effectLst/>
                          <a:latin typeface="Trebuchet MS" panose="020B0603020202020204" pitchFamily="34" charset="0"/>
                          <a:cs typeface="Tahoma"/>
                        </a:rPr>
                        <a:t>(FORMAT TO PERCENTAGE!)</a:t>
                      </a:r>
                      <a:endParaRPr lang="en-GB" sz="800" b="0" i="0" u="none" strike="noStrike" dirty="0">
                        <a:solidFill>
                          <a:srgbClr val="000000"/>
                        </a:solidFill>
                        <a:effectLst/>
                        <a:latin typeface="Trebuchet MS" panose="020B0603020202020204" pitchFamily="34" charset="0"/>
                        <a:cs typeface="Tahoma"/>
                      </a:endParaRP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6944276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4134599437"/>
              </p:ext>
            </p:extLst>
          </p:nvPr>
        </p:nvGraphicFramePr>
        <p:xfrm>
          <a:off x="126407" y="446696"/>
          <a:ext cx="2850343" cy="3280715"/>
        </p:xfrm>
        <a:graphic>
          <a:graphicData uri="http://schemas.openxmlformats.org/drawingml/2006/table">
            <a:tbl>
              <a:tblPr firstRow="1" bandRow="1">
                <a:tableStyleId>{5C22544A-7EE6-4342-B048-85BDC9FD1C3A}</a:tableStyleId>
              </a:tblPr>
              <a:tblGrid>
                <a:gridCol w="1131163">
                  <a:extLst>
                    <a:ext uri="{9D8B030D-6E8A-4147-A177-3AD203B41FA5}">
                      <a16:colId xmlns:a16="http://schemas.microsoft.com/office/drawing/2014/main" val="20000"/>
                    </a:ext>
                  </a:extLst>
                </a:gridCol>
                <a:gridCol w="1396242">
                  <a:extLst>
                    <a:ext uri="{9D8B030D-6E8A-4147-A177-3AD203B41FA5}">
                      <a16:colId xmlns:a16="http://schemas.microsoft.com/office/drawing/2014/main" val="20002"/>
                    </a:ext>
                  </a:extLst>
                </a:gridCol>
                <a:gridCol w="322938">
                  <a:extLst>
                    <a:ext uri="{9D8B030D-6E8A-4147-A177-3AD203B41FA5}">
                      <a16:colId xmlns:a16="http://schemas.microsoft.com/office/drawing/2014/main" val="20004"/>
                    </a:ext>
                  </a:extLst>
                </a:gridCol>
              </a:tblGrid>
              <a:tr h="300798">
                <a:tc gridSpan="2">
                  <a:txBody>
                    <a:bodyPr/>
                    <a:lstStyle/>
                    <a:p>
                      <a:pPr marL="0" algn="ctr" defTabSz="914400" rtl="0" eaLnBrk="1" fontAlgn="ctr" latinLnBrk="0" hangingPunct="1"/>
                      <a:r>
                        <a:rPr lang="en-GB" sz="1400" b="1" i="0" u="none" strike="noStrike" kern="1200" dirty="0">
                          <a:solidFill>
                            <a:schemeClr val="bg1"/>
                          </a:solidFill>
                          <a:effectLst/>
                          <a:latin typeface="Trebuchet MS" panose="020B0603020202020204" pitchFamily="34" charset="0"/>
                          <a:ea typeface="+mn-ea"/>
                          <a:cs typeface="Tahoma"/>
                        </a:rPr>
                        <a:t>Basic Key Terms </a:t>
                      </a: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tx1"/>
                    </a:solidFill>
                  </a:tcPr>
                </a:tc>
                <a:tc hMerge="1">
                  <a:txBody>
                    <a:bodyPr/>
                    <a:lstStyle/>
                    <a:p>
                      <a:pPr algn="l" fontAlgn="b"/>
                      <a:endParaRPr lang="en-GB" sz="1000" b="0" i="0" u="none" strike="noStrike" dirty="0">
                        <a:solidFill>
                          <a:schemeClr val="bg1"/>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l" fontAlgn="b"/>
                      <a:endParaRPr lang="en-GB" sz="1000" b="0" i="0" u="none" strike="noStrike" dirty="0">
                        <a:solidFill>
                          <a:schemeClr val="bg1"/>
                        </a:solidFill>
                        <a:effectLst/>
                        <a:latin typeface="Trebuchet MS" panose="020B0603020202020204" pitchFamily="34" charset="0"/>
                        <a:cs typeface="Tahoma"/>
                      </a:endParaRPr>
                    </a:p>
                  </a:txBody>
                  <a:tcPr marL="10319" marR="10319"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0"/>
                  </a:ext>
                </a:extLst>
              </a:tr>
              <a:tr h="301264">
                <a:tc>
                  <a:txBody>
                    <a:bodyPr/>
                    <a:lstStyle/>
                    <a:p>
                      <a:pPr algn="ctr" fontAlgn="ctr"/>
                      <a:r>
                        <a:rPr lang="en-GB" sz="1000" b="1" i="0" u="none" strike="noStrike" dirty="0">
                          <a:solidFill>
                            <a:schemeClr val="tx1"/>
                          </a:solidFill>
                          <a:effectLst/>
                          <a:latin typeface="Trebuchet MS" panose="020B0603020202020204" pitchFamily="34" charset="0"/>
                          <a:cs typeface="Tahoma"/>
                        </a:rPr>
                        <a:t>Key Terms</a:t>
                      </a: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gridSpan="2">
                  <a:txBody>
                    <a:bodyPr/>
                    <a:lstStyle/>
                    <a:p>
                      <a:pPr algn="ctr" fontAlgn="b"/>
                      <a:r>
                        <a:rPr lang="en-GB" sz="1000" b="1" i="0" u="none" strike="noStrike" dirty="0">
                          <a:solidFill>
                            <a:schemeClr val="tx1"/>
                          </a:solidFill>
                          <a:effectLst/>
                          <a:latin typeface="Trebuchet MS" panose="020B0603020202020204" pitchFamily="34" charset="0"/>
                          <a:cs typeface="Tahoma"/>
                        </a:rPr>
                        <a:t>Definition?</a:t>
                      </a: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hMerge="1">
                  <a:txBody>
                    <a:bodyPr/>
                    <a:lstStyle/>
                    <a:p>
                      <a:pPr algn="ctr" fontAlgn="b"/>
                      <a:endParaRPr lang="en-GB" sz="1000" b="1" i="0" u="none" strike="noStrike" dirty="0">
                        <a:solidFill>
                          <a:schemeClr val="tx1"/>
                        </a:solidFill>
                        <a:effectLst/>
                        <a:latin typeface="Trebuchet MS" panose="020B0603020202020204" pitchFamily="34" charset="0"/>
                        <a:cs typeface="Tahoma"/>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0001"/>
                  </a:ext>
                </a:extLst>
              </a:tr>
              <a:tr h="487381">
                <a:tc>
                  <a:txBody>
                    <a:bodyPr/>
                    <a:lstStyle/>
                    <a:p>
                      <a:pPr marL="0" indent="0" algn="l" fontAlgn="ctr">
                        <a:buNone/>
                      </a:pPr>
                      <a:r>
                        <a:rPr lang="en-GB" sz="1100" b="0" i="0" u="none" strike="noStrike" dirty="0">
                          <a:solidFill>
                            <a:srgbClr val="000000"/>
                          </a:solidFill>
                          <a:effectLst/>
                          <a:latin typeface="Trebuchet MS" panose="020B0603020202020204" pitchFamily="34" charset="0"/>
                          <a:cs typeface="Tahoma"/>
                        </a:rPr>
                        <a:t> Field</a:t>
                      </a: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b="0" i="0" u="none" strike="noStrike" dirty="0">
                          <a:solidFill>
                            <a:srgbClr val="000000"/>
                          </a:solidFill>
                          <a:effectLst/>
                          <a:latin typeface="Trebuchet MS" panose="020B0603020202020204" pitchFamily="34" charset="0"/>
                          <a:cs typeface="Tahoma"/>
                        </a:rPr>
                        <a:t>A</a:t>
                      </a:r>
                      <a:r>
                        <a:rPr lang="en-GB" sz="1000" b="0" i="0" u="none" strike="noStrike" baseline="0" dirty="0">
                          <a:solidFill>
                            <a:srgbClr val="000000"/>
                          </a:solidFill>
                          <a:effectLst/>
                          <a:latin typeface="Trebuchet MS" panose="020B0603020202020204" pitchFamily="34" charset="0"/>
                          <a:cs typeface="Tahoma"/>
                        </a:rPr>
                        <a:t> single piece of information about the person/thing </a:t>
                      </a:r>
                      <a:r>
                        <a:rPr lang="en-GB" sz="1000" b="0" i="0" u="none" strike="noStrike" baseline="0" dirty="0" err="1">
                          <a:solidFill>
                            <a:srgbClr val="000000"/>
                          </a:solidFill>
                          <a:effectLst/>
                          <a:latin typeface="Trebuchet MS" panose="020B0603020202020204" pitchFamily="34" charset="0"/>
                          <a:cs typeface="Tahoma"/>
                        </a:rPr>
                        <a:t>eg</a:t>
                      </a:r>
                      <a:r>
                        <a:rPr lang="en-GB" sz="1000" b="0" i="0" u="none" strike="noStrike" baseline="0" dirty="0">
                          <a:solidFill>
                            <a:srgbClr val="000000"/>
                          </a:solidFill>
                          <a:effectLst/>
                          <a:latin typeface="Trebuchet MS" panose="020B0603020202020204" pitchFamily="34" charset="0"/>
                          <a:cs typeface="Tahoma"/>
                        </a:rPr>
                        <a:t> Surname</a:t>
                      </a:r>
                      <a:endParaRPr lang="en-GB" sz="1000" dirty="0">
                        <a:latin typeface="Trebuchet MS" panose="020B0603020202020204" pitchFamily="34" charset="0"/>
                      </a:endParaRPr>
                    </a:p>
                  </a:txBody>
                  <a:tcPr marL="10319" marR="10319" marT="1270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b"/>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487381">
                <a:tc>
                  <a:txBody>
                    <a:bodyPr/>
                    <a:lstStyle/>
                    <a:p>
                      <a:pPr algn="l" fontAlgn="ctr"/>
                      <a:r>
                        <a:rPr lang="en-GB" sz="1100" b="0" i="0" u="none" strike="noStrike" dirty="0">
                          <a:solidFill>
                            <a:srgbClr val="000000"/>
                          </a:solidFill>
                          <a:effectLst/>
                          <a:latin typeface="Trebuchet MS" panose="020B0603020202020204" pitchFamily="34" charset="0"/>
                          <a:cs typeface="Tahoma"/>
                        </a:rPr>
                        <a:t> Record</a:t>
                      </a: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b="0" i="0" u="none" strike="noStrike" dirty="0">
                          <a:solidFill>
                            <a:srgbClr val="000000"/>
                          </a:solidFill>
                          <a:effectLst/>
                          <a:latin typeface="Trebuchet MS" panose="020B0603020202020204" pitchFamily="34" charset="0"/>
                          <a:cs typeface="Tahoma"/>
                        </a:rPr>
                        <a:t> A collection of fields that provides information</a:t>
                      </a:r>
                      <a:r>
                        <a:rPr lang="en-GB" sz="1000" b="0" i="0" u="none" strike="noStrike" baseline="0" dirty="0">
                          <a:solidFill>
                            <a:srgbClr val="000000"/>
                          </a:solidFill>
                          <a:effectLst/>
                          <a:latin typeface="Trebuchet MS" panose="020B0603020202020204" pitchFamily="34" charset="0"/>
                          <a:cs typeface="Tahoma"/>
                        </a:rPr>
                        <a:t> about one person/thing</a:t>
                      </a:r>
                      <a:endParaRPr lang="en-GB" sz="1000" b="0" i="0" u="none" strike="noStrike" dirty="0">
                        <a:solidFill>
                          <a:srgbClr val="000000"/>
                        </a:solidFill>
                        <a:effectLst/>
                        <a:latin typeface="Trebuchet MS" panose="020B0603020202020204" pitchFamily="34" charset="0"/>
                        <a:cs typeface="Tahoma"/>
                      </a:endParaRPr>
                    </a:p>
                  </a:txBody>
                  <a:tcPr marL="10319" marR="10319"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b"/>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513365">
                <a:tc>
                  <a:txBody>
                    <a:bodyPr/>
                    <a:lstStyle/>
                    <a:p>
                      <a:pPr algn="l" fontAlgn="ctr"/>
                      <a:r>
                        <a:rPr lang="en-GB" sz="1100" b="0" i="0" u="none" strike="noStrike" dirty="0">
                          <a:solidFill>
                            <a:srgbClr val="000000"/>
                          </a:solidFill>
                          <a:effectLst/>
                          <a:latin typeface="Trebuchet MS" panose="020B0603020202020204" pitchFamily="34" charset="0"/>
                          <a:cs typeface="Tahoma"/>
                        </a:rPr>
                        <a:t> Relational </a:t>
                      </a:r>
                    </a:p>
                    <a:p>
                      <a:pPr algn="l" fontAlgn="ctr"/>
                      <a:r>
                        <a:rPr lang="en-GB" sz="1100" b="0" i="0" u="none" strike="noStrike" dirty="0">
                          <a:solidFill>
                            <a:srgbClr val="000000"/>
                          </a:solidFill>
                          <a:effectLst/>
                          <a:latin typeface="Trebuchet MS" panose="020B0603020202020204" pitchFamily="34" charset="0"/>
                          <a:cs typeface="Tahoma"/>
                        </a:rPr>
                        <a:t> database</a:t>
                      </a: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fontAlgn="ctr"/>
                      <a:r>
                        <a:rPr lang="en-GB" sz="1000" b="0" i="0" u="none" strike="noStrike" dirty="0">
                          <a:solidFill>
                            <a:srgbClr val="000000"/>
                          </a:solidFill>
                          <a:effectLst/>
                          <a:latin typeface="Trebuchet MS" panose="020B0603020202020204" pitchFamily="34" charset="0"/>
                          <a:cs typeface="Tahoma"/>
                        </a:rPr>
                        <a:t>A database using more than one table which are linked through common fields</a:t>
                      </a: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ct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487381">
                <a:tc>
                  <a:txBody>
                    <a:bodyPr/>
                    <a:lstStyle/>
                    <a:p>
                      <a:pPr algn="l" fontAlgn="ctr"/>
                      <a:r>
                        <a:rPr lang="en-GB" sz="1100" b="0" i="0" u="none" strike="noStrike" dirty="0">
                          <a:solidFill>
                            <a:srgbClr val="000000"/>
                          </a:solidFill>
                          <a:effectLst/>
                          <a:latin typeface="Trebuchet MS" panose="020B0603020202020204" pitchFamily="34" charset="0"/>
                          <a:cs typeface="Tahoma"/>
                        </a:rPr>
                        <a:t> Query</a:t>
                      </a: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l" fontAlgn="ctr"/>
                      <a:endParaRPr lang="en-GB" sz="1000" b="0" i="0" u="none" strike="noStrike" dirty="0">
                        <a:solidFill>
                          <a:srgbClr val="000000"/>
                        </a:solidFill>
                        <a:effectLst/>
                        <a:latin typeface="Trebuchet MS" panose="020B0603020202020204" pitchFamily="34" charset="0"/>
                        <a:cs typeface="Tahoma"/>
                      </a:endParaRPr>
                    </a:p>
                    <a:p>
                      <a:pPr algn="l" fontAlgn="ctr"/>
                      <a:r>
                        <a:rPr lang="en-GB" sz="1000" b="0" i="0" u="none" strike="noStrike" dirty="0">
                          <a:solidFill>
                            <a:srgbClr val="000000"/>
                          </a:solidFill>
                          <a:effectLst/>
                          <a:latin typeface="Trebuchet MS" panose="020B0603020202020204" pitchFamily="34" charset="0"/>
                          <a:cs typeface="Tahoma"/>
                        </a:rPr>
                        <a:t> A search made within a database</a:t>
                      </a:r>
                    </a:p>
                  </a:txBody>
                  <a:tcPr marL="10319" marR="10319" marT="1270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ct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r h="703145">
                <a:tc>
                  <a:txBody>
                    <a:bodyPr/>
                    <a:lstStyle/>
                    <a:p>
                      <a:pPr algn="l" fontAlgn="ctr"/>
                      <a:r>
                        <a:rPr lang="en-GB" sz="1100" b="0" i="0" u="none" strike="noStrike" dirty="0">
                          <a:solidFill>
                            <a:srgbClr val="000000"/>
                          </a:solidFill>
                          <a:effectLst/>
                          <a:latin typeface="Tahoma"/>
                          <a:cs typeface="Tahoma"/>
                        </a:rPr>
                        <a:t> </a:t>
                      </a:r>
                    </a:p>
                    <a:p>
                      <a:pPr algn="l" fontAlgn="ctr"/>
                      <a:r>
                        <a:rPr lang="en-GB" sz="1100" b="0" i="0" u="none" strike="noStrike" dirty="0">
                          <a:solidFill>
                            <a:srgbClr val="000000"/>
                          </a:solidFill>
                          <a:effectLst/>
                          <a:latin typeface="Trebuchet MS" panose="020B0603020202020204" pitchFamily="34" charset="0"/>
                          <a:cs typeface="Tahoma"/>
                        </a:rPr>
                        <a:t> Primary </a:t>
                      </a:r>
                    </a:p>
                    <a:p>
                      <a:pPr algn="l" fontAlgn="ctr"/>
                      <a:r>
                        <a:rPr lang="en-GB" sz="1100" b="0" i="0" u="none" strike="noStrike" dirty="0">
                          <a:solidFill>
                            <a:srgbClr val="000000"/>
                          </a:solidFill>
                          <a:effectLst/>
                          <a:latin typeface="Trebuchet MS" panose="020B0603020202020204" pitchFamily="34" charset="0"/>
                          <a:cs typeface="Tahoma"/>
                        </a:rPr>
                        <a:t>  key</a:t>
                      </a:r>
                      <a:endParaRPr lang="en-GB" sz="1100" b="0" i="0" u="none" strike="noStrike" dirty="0">
                        <a:solidFill>
                          <a:srgbClr val="000000"/>
                        </a:solidFill>
                        <a:effectLst/>
                        <a:latin typeface="Tahoma"/>
                        <a:cs typeface="Tahoma"/>
                      </a:endParaRPr>
                    </a:p>
                    <a:p>
                      <a:pPr algn="l" fontAlgn="ctr"/>
                      <a:r>
                        <a:rPr lang="en-GB" sz="1100" b="0" i="0" u="none" strike="noStrike" dirty="0">
                          <a:solidFill>
                            <a:srgbClr val="000000"/>
                          </a:solidFill>
                          <a:effectLst/>
                          <a:latin typeface="Tahoma"/>
                          <a:cs typeface="Tahoma"/>
                        </a:rPr>
                        <a:t> </a:t>
                      </a: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fontAlgn="ctr"/>
                      <a:r>
                        <a:rPr lang="en-GB" sz="1000" b="0" i="0" u="none" strike="noStrike" dirty="0">
                          <a:solidFill>
                            <a:srgbClr val="000000"/>
                          </a:solidFill>
                          <a:effectLst/>
                          <a:latin typeface="Tahoma"/>
                          <a:cs typeface="Tahoma"/>
                        </a:rPr>
                        <a:t>A unique field that prevents 2 records having</a:t>
                      </a:r>
                      <a:r>
                        <a:rPr lang="en-GB" sz="1000" b="0" i="0" u="none" strike="noStrike" baseline="0" dirty="0">
                          <a:solidFill>
                            <a:srgbClr val="000000"/>
                          </a:solidFill>
                          <a:effectLst/>
                          <a:latin typeface="Tahoma"/>
                          <a:cs typeface="Tahoma"/>
                        </a:rPr>
                        <a:t> the same information</a:t>
                      </a:r>
                      <a:endParaRPr lang="en-GB" sz="1000" b="0" i="0" u="none" strike="noStrike" dirty="0">
                        <a:solidFill>
                          <a:srgbClr val="000000"/>
                        </a:solidFill>
                        <a:effectLst/>
                        <a:latin typeface="Tahoma"/>
                        <a:cs typeface="Tahoma"/>
                      </a:endParaRP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ctr"/>
                      <a:endParaRPr lang="en-GB" sz="1000" b="0" i="0" u="none" strike="noStrike" dirty="0">
                        <a:solidFill>
                          <a:srgbClr val="000000"/>
                        </a:solidFill>
                        <a:effectLst/>
                        <a:latin typeface="Tahoma"/>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6"/>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1133756110"/>
              </p:ext>
            </p:extLst>
          </p:nvPr>
        </p:nvGraphicFramePr>
        <p:xfrm>
          <a:off x="104886" y="65622"/>
          <a:ext cx="9352250" cy="522968"/>
        </p:xfrm>
        <a:graphic>
          <a:graphicData uri="http://schemas.openxmlformats.org/drawingml/2006/table">
            <a:tbl>
              <a:tblPr firstRow="1" bandRow="1">
                <a:tableStyleId>{5C22544A-7EE6-4342-B048-85BDC9FD1C3A}</a:tableStyleId>
              </a:tblPr>
              <a:tblGrid>
                <a:gridCol w="9352250">
                  <a:extLst>
                    <a:ext uri="{9D8B030D-6E8A-4147-A177-3AD203B41FA5}">
                      <a16:colId xmlns:a16="http://schemas.microsoft.com/office/drawing/2014/main" val="20000"/>
                    </a:ext>
                  </a:extLst>
                </a:gridCol>
              </a:tblGrid>
              <a:tr h="522968">
                <a:tc>
                  <a:txBody>
                    <a:bodyPr/>
                    <a:lstStyle/>
                    <a:p>
                      <a:r>
                        <a:rPr lang="en-US" sz="1400" dirty="0">
                          <a:solidFill>
                            <a:schemeClr val="bg1">
                              <a:lumMod val="95000"/>
                            </a:schemeClr>
                          </a:solidFill>
                          <a:latin typeface="Tahoma"/>
                          <a:cs typeface="Tahoma"/>
                        </a:rPr>
                        <a:t>N5 Administration &amp; IT                                                               Databases                                                           Knowledge Organiser </a:t>
                      </a:r>
                    </a:p>
                  </a:txBody>
                  <a:tcPr marL="74295" marR="74295">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tx1"/>
                    </a:solidFill>
                  </a:tcPr>
                </a:tc>
                <a:extLst>
                  <a:ext uri="{0D108BD9-81ED-4DB2-BD59-A6C34878D82A}">
                    <a16:rowId xmlns:a16="http://schemas.microsoft.com/office/drawing/2014/main" val="10000"/>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4035365297"/>
              </p:ext>
            </p:extLst>
          </p:nvPr>
        </p:nvGraphicFramePr>
        <p:xfrm>
          <a:off x="3073358" y="434824"/>
          <a:ext cx="3092752" cy="5887333"/>
        </p:xfrm>
        <a:graphic>
          <a:graphicData uri="http://schemas.openxmlformats.org/drawingml/2006/table">
            <a:tbl>
              <a:tblPr firstRow="1" bandRow="1">
                <a:tableStyleId>{5C22544A-7EE6-4342-B048-85BDC9FD1C3A}</a:tableStyleId>
              </a:tblPr>
              <a:tblGrid>
                <a:gridCol w="801506">
                  <a:extLst>
                    <a:ext uri="{9D8B030D-6E8A-4147-A177-3AD203B41FA5}">
                      <a16:colId xmlns:a16="http://schemas.microsoft.com/office/drawing/2014/main" val="20000"/>
                    </a:ext>
                  </a:extLst>
                </a:gridCol>
                <a:gridCol w="2291246">
                  <a:extLst>
                    <a:ext uri="{9D8B030D-6E8A-4147-A177-3AD203B41FA5}">
                      <a16:colId xmlns:a16="http://schemas.microsoft.com/office/drawing/2014/main" val="20001"/>
                    </a:ext>
                  </a:extLst>
                </a:gridCol>
              </a:tblGrid>
              <a:tr h="391926">
                <a:tc gridSpan="2">
                  <a:txBody>
                    <a:bodyPr/>
                    <a:lstStyle/>
                    <a:p>
                      <a:pPr algn="ctr" fontAlgn="ctr"/>
                      <a:r>
                        <a:rPr lang="en-GB" sz="1400" b="1" i="0" u="none" strike="noStrike" dirty="0">
                          <a:solidFill>
                            <a:schemeClr val="bg1"/>
                          </a:solidFill>
                          <a:effectLst/>
                          <a:latin typeface="Trebuchet MS" panose="020B0603020202020204" pitchFamily="34" charset="0"/>
                          <a:cs typeface="Tahoma"/>
                        </a:rPr>
                        <a:t>Forms</a:t>
                      </a:r>
                    </a:p>
                    <a:p>
                      <a:pPr algn="l" fontAlgn="b"/>
                      <a:r>
                        <a:rPr lang="en-GB" sz="1000" b="0" i="0" u="none" strike="noStrike" dirty="0">
                          <a:solidFill>
                            <a:schemeClr val="bg1"/>
                          </a:solidFill>
                          <a:effectLst/>
                          <a:latin typeface="Trebuchet MS" panose="020B0603020202020204" pitchFamily="34" charset="0"/>
                          <a:cs typeface="Tahoma"/>
                        </a:rPr>
                        <a:t> </a:t>
                      </a:r>
                    </a:p>
                  </a:txBody>
                  <a:tcPr marL="10319" marR="10319"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tx1"/>
                    </a:solidFill>
                  </a:tcPr>
                </a:tc>
                <a:tc hMerge="1">
                  <a:txBody>
                    <a:bodyPr/>
                    <a:lstStyle/>
                    <a:p>
                      <a:pPr algn="l" fontAlgn="b"/>
                      <a:endParaRPr lang="en-GB" sz="1000" b="0" i="0" u="none" strike="noStrike" dirty="0">
                        <a:solidFill>
                          <a:srgbClr val="000000"/>
                        </a:solidFill>
                        <a:effectLst/>
                        <a:latin typeface="Tahoma"/>
                        <a:cs typeface="Tahoma"/>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1573553">
                <a:tc gridSpan="2">
                  <a:txBody>
                    <a:bodyPr/>
                    <a:lstStyle/>
                    <a:p>
                      <a:pPr marL="0" indent="0" algn="ctr" fontAlgn="ctr">
                        <a:buNone/>
                      </a:pPr>
                      <a:r>
                        <a:rPr lang="en-GB" sz="1600" dirty="0" err="1"/>
                        <a:t>professio</a:t>
                      </a:r>
                      <a:endParaRPr lang="en-GB" sz="1600" b="1" i="0" u="none" strike="noStrike" dirty="0">
                        <a:solidFill>
                          <a:srgbClr val="000000"/>
                        </a:solidFill>
                        <a:effectLst/>
                        <a:latin typeface="Trebuchet MS" panose="020B0603020202020204" pitchFamily="34" charset="0"/>
                        <a:cs typeface="Tahoma"/>
                      </a:endParaRP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l" fontAlgn="b"/>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1206595">
                <a:tc gridSpan="2">
                  <a:txBody>
                    <a:bodyPr/>
                    <a:lstStyle/>
                    <a:p>
                      <a:pPr marL="0" algn="l" defTabSz="914400" rtl="0" eaLnBrk="1" fontAlgn="ctr" latinLnBrk="0" hangingPunct="1"/>
                      <a:r>
                        <a:rPr lang="en-GB" sz="1600" b="1" i="0" u="none" strike="noStrike" kern="1200" dirty="0">
                          <a:solidFill>
                            <a:srgbClr val="000000"/>
                          </a:solidFill>
                          <a:effectLst/>
                          <a:latin typeface="Trebuchet MS" panose="020B0603020202020204" pitchFamily="34" charset="0"/>
                          <a:ea typeface="+mn-ea"/>
                          <a:cs typeface="Tahoma"/>
                        </a:rPr>
                        <a:t> </a:t>
                      </a:r>
                      <a:r>
                        <a:rPr lang="en-GB" sz="1000" b="0" i="0" u="none" strike="noStrike" kern="1200" dirty="0">
                          <a:solidFill>
                            <a:srgbClr val="000000"/>
                          </a:solidFill>
                          <a:effectLst/>
                          <a:latin typeface="Tahoma"/>
                          <a:ea typeface="+mn-ea"/>
                          <a:cs typeface="Tahoma"/>
                        </a:rPr>
                        <a:t>You should be able to create a form using selected fields from</a:t>
                      </a:r>
                    </a:p>
                    <a:p>
                      <a:pPr marL="0" marR="0" indent="0" algn="l" defTabSz="914400" rtl="0" eaLnBrk="1" fontAlgn="ctr" latinLnBrk="0" hangingPunct="1">
                        <a:lnSpc>
                          <a:spcPct val="100000"/>
                        </a:lnSpc>
                        <a:spcBef>
                          <a:spcPts val="0"/>
                        </a:spcBef>
                        <a:spcAft>
                          <a:spcPts val="0"/>
                        </a:spcAft>
                        <a:buClrTx/>
                        <a:buSzTx/>
                        <a:buFontTx/>
                        <a:buNone/>
                        <a:tabLst/>
                        <a:defRPr/>
                      </a:pPr>
                      <a:r>
                        <a:rPr lang="en-GB" sz="1000" b="0" i="0" u="none" strike="noStrike" kern="1200" dirty="0">
                          <a:solidFill>
                            <a:srgbClr val="000000"/>
                          </a:solidFill>
                          <a:effectLst/>
                          <a:latin typeface="Tahoma"/>
                          <a:ea typeface="+mn-ea"/>
                          <a:cs typeface="Tahoma"/>
                        </a:rPr>
                        <a:t>  more than one table. Be careful when Naming the form – key in </a:t>
                      </a:r>
                    </a:p>
                    <a:p>
                      <a:pPr marL="0" marR="0" indent="0" algn="l" defTabSz="914400" rtl="0" eaLnBrk="1" fontAlgn="ctr" latinLnBrk="0" hangingPunct="1">
                        <a:lnSpc>
                          <a:spcPct val="100000"/>
                        </a:lnSpc>
                        <a:spcBef>
                          <a:spcPts val="0"/>
                        </a:spcBef>
                        <a:spcAft>
                          <a:spcPts val="0"/>
                        </a:spcAft>
                        <a:buClrTx/>
                        <a:buSzTx/>
                        <a:buFontTx/>
                        <a:buNone/>
                        <a:tabLst/>
                        <a:defRPr/>
                      </a:pPr>
                      <a:r>
                        <a:rPr lang="en-GB" sz="1000" b="0" i="0" u="none" strike="noStrike" kern="1200" baseline="0" dirty="0">
                          <a:solidFill>
                            <a:srgbClr val="000000"/>
                          </a:solidFill>
                          <a:effectLst/>
                          <a:latin typeface="Tahoma"/>
                          <a:ea typeface="+mn-ea"/>
                          <a:cs typeface="Tahoma"/>
                        </a:rPr>
                        <a:t>  UPPERCASE to avoid losing marks for inappropriate use of initial </a:t>
                      </a:r>
                    </a:p>
                    <a:p>
                      <a:pPr marL="0" marR="0" indent="0" algn="l" defTabSz="914400" rtl="0" eaLnBrk="1" fontAlgn="ctr" latinLnBrk="0" hangingPunct="1">
                        <a:lnSpc>
                          <a:spcPct val="100000"/>
                        </a:lnSpc>
                        <a:spcBef>
                          <a:spcPts val="0"/>
                        </a:spcBef>
                        <a:spcAft>
                          <a:spcPts val="0"/>
                        </a:spcAft>
                        <a:buClrTx/>
                        <a:buSzTx/>
                        <a:buFontTx/>
                        <a:buNone/>
                        <a:tabLst/>
                        <a:defRPr/>
                      </a:pPr>
                      <a:r>
                        <a:rPr lang="en-GB" sz="1000" b="0" i="0" u="none" strike="noStrike" kern="1200" baseline="0" dirty="0">
                          <a:solidFill>
                            <a:srgbClr val="000000"/>
                          </a:solidFill>
                          <a:effectLst/>
                          <a:latin typeface="Tahoma"/>
                          <a:ea typeface="+mn-ea"/>
                          <a:cs typeface="Tahoma"/>
                        </a:rPr>
                        <a:t>  caps</a:t>
                      </a:r>
                      <a:endParaRPr lang="en-GB" sz="1000" b="0" i="0" u="none" strike="noStrike" kern="1200" dirty="0">
                        <a:solidFill>
                          <a:srgbClr val="000000"/>
                        </a:solidFill>
                        <a:effectLst/>
                        <a:latin typeface="Tahoma"/>
                        <a:ea typeface="+mn-ea"/>
                        <a:cs typeface="Tahoma"/>
                      </a:endParaRP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l" fontAlgn="ctr"/>
                      <a:endParaRPr lang="en-GB" sz="1000" b="0" i="0" u="none" strike="noStrike" dirty="0">
                        <a:solidFill>
                          <a:srgbClr val="000000"/>
                        </a:solidFill>
                        <a:effectLst/>
                        <a:latin typeface="Tahoma"/>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7"/>
                  </a:ext>
                </a:extLst>
              </a:tr>
              <a:tr h="1594970">
                <a:tc>
                  <a:txBody>
                    <a:bodyPr/>
                    <a:lstStyle/>
                    <a:p>
                      <a:pPr marL="0" algn="l" defTabSz="914400" rtl="0" eaLnBrk="1" fontAlgn="ctr" latinLnBrk="0" hangingPunct="1"/>
                      <a:endParaRPr lang="en-GB" sz="1600" b="1" i="0" u="none" strike="noStrike" kern="1200" dirty="0">
                        <a:solidFill>
                          <a:srgbClr val="000000"/>
                        </a:solidFill>
                        <a:effectLst/>
                        <a:latin typeface="Trebuchet MS" panose="020B0603020202020204" pitchFamily="34" charset="0"/>
                        <a:ea typeface="+mn-ea"/>
                        <a:cs typeface="Tahoma"/>
                      </a:endParaRP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ctr"/>
                      <a:r>
                        <a:rPr lang="en-GB" sz="1000" b="0" i="0" u="none" strike="noStrike" kern="1200" dirty="0">
                          <a:solidFill>
                            <a:srgbClr val="000000"/>
                          </a:solidFill>
                          <a:effectLst/>
                          <a:latin typeface="Tahoma"/>
                          <a:ea typeface="+mn-ea"/>
                          <a:cs typeface="Tahoma"/>
                        </a:rPr>
                        <a:t>When working with forms you may need</a:t>
                      </a:r>
                      <a:r>
                        <a:rPr lang="en-GB" sz="1000" b="0" i="0" u="none" strike="noStrike" kern="1200" baseline="0" dirty="0">
                          <a:solidFill>
                            <a:srgbClr val="000000"/>
                          </a:solidFill>
                          <a:effectLst/>
                          <a:latin typeface="Tahoma"/>
                          <a:ea typeface="+mn-ea"/>
                          <a:cs typeface="Tahoma"/>
                        </a:rPr>
                        <a:t> to work between </a:t>
                      </a:r>
                      <a:r>
                        <a:rPr lang="en-GB" sz="1000" b="1" i="0" u="none" strike="noStrike" kern="1200" baseline="0" dirty="0">
                          <a:solidFill>
                            <a:srgbClr val="000000"/>
                          </a:solidFill>
                          <a:effectLst/>
                          <a:latin typeface="Tahoma"/>
                          <a:ea typeface="+mn-ea"/>
                          <a:cs typeface="Tahoma"/>
                        </a:rPr>
                        <a:t>Design view</a:t>
                      </a:r>
                      <a:r>
                        <a:rPr lang="en-GB" sz="1000" b="0" i="0" u="none" strike="noStrike" kern="1200" baseline="0" dirty="0">
                          <a:solidFill>
                            <a:srgbClr val="000000"/>
                          </a:solidFill>
                          <a:effectLst/>
                          <a:latin typeface="Tahoma"/>
                          <a:ea typeface="+mn-ea"/>
                          <a:cs typeface="Tahoma"/>
                        </a:rPr>
                        <a:t> and </a:t>
                      </a:r>
                      <a:r>
                        <a:rPr lang="en-GB" sz="1000" b="1" i="0" u="none" strike="noStrike" kern="1200" baseline="0" dirty="0">
                          <a:solidFill>
                            <a:srgbClr val="000000"/>
                          </a:solidFill>
                          <a:effectLst/>
                          <a:latin typeface="Tahoma"/>
                          <a:ea typeface="+mn-ea"/>
                          <a:cs typeface="Tahoma"/>
                        </a:rPr>
                        <a:t>Form view</a:t>
                      </a:r>
                    </a:p>
                    <a:p>
                      <a:pPr algn="l" fontAlgn="ctr"/>
                      <a:endParaRPr lang="en-GB" sz="1000" b="0" i="0" u="none" strike="noStrike" kern="1200" dirty="0">
                        <a:solidFill>
                          <a:srgbClr val="000000"/>
                        </a:solidFill>
                        <a:effectLst/>
                        <a:latin typeface="Tahoma"/>
                        <a:ea typeface="+mn-ea"/>
                        <a:cs typeface="Tahoma"/>
                      </a:endParaRPr>
                    </a:p>
                    <a:p>
                      <a:pPr marL="0" marR="0" lvl="0" indent="0" algn="l" defTabSz="914400" rtl="0" eaLnBrk="1" fontAlgn="ctr" latinLnBrk="0" hangingPunct="1">
                        <a:lnSpc>
                          <a:spcPct val="100000"/>
                        </a:lnSpc>
                        <a:spcBef>
                          <a:spcPts val="0"/>
                        </a:spcBef>
                        <a:spcAft>
                          <a:spcPts val="0"/>
                        </a:spcAft>
                        <a:buClrTx/>
                        <a:buSzTx/>
                        <a:buFontTx/>
                        <a:buNone/>
                        <a:tabLst/>
                        <a:defRPr/>
                      </a:pPr>
                      <a:r>
                        <a:rPr lang="en-GB" sz="1000" b="0" i="0" u="none" strike="noStrike" kern="1200" dirty="0">
                          <a:solidFill>
                            <a:srgbClr val="000000"/>
                          </a:solidFill>
                          <a:effectLst/>
                          <a:latin typeface="Tahoma"/>
                          <a:ea typeface="+mn-ea"/>
                          <a:cs typeface="Tahoma"/>
                        </a:rPr>
                        <a:t>This will allow you to ensure that all data</a:t>
                      </a:r>
                      <a:r>
                        <a:rPr lang="en-GB" sz="1000" b="0" i="0" u="none" strike="noStrike" kern="1200" baseline="0" dirty="0">
                          <a:solidFill>
                            <a:srgbClr val="000000"/>
                          </a:solidFill>
                          <a:effectLst/>
                          <a:latin typeface="Tahoma"/>
                          <a:ea typeface="+mn-ea"/>
                          <a:cs typeface="Tahoma"/>
                        </a:rPr>
                        <a:t> is </a:t>
                      </a:r>
                      <a:r>
                        <a:rPr lang="en-GB" sz="1000" b="1" i="0" u="none" strike="noStrike" kern="1200" baseline="0" dirty="0">
                          <a:solidFill>
                            <a:srgbClr val="000000"/>
                          </a:solidFill>
                          <a:effectLst/>
                          <a:latin typeface="Tahoma"/>
                          <a:ea typeface="+mn-ea"/>
                          <a:cs typeface="Tahoma"/>
                        </a:rPr>
                        <a:t>visible </a:t>
                      </a:r>
                      <a:r>
                        <a:rPr lang="en-GB" sz="1000" b="0" i="0" u="none" strike="noStrike" kern="1200" baseline="0" dirty="0">
                          <a:solidFill>
                            <a:srgbClr val="000000"/>
                          </a:solidFill>
                          <a:effectLst/>
                          <a:latin typeface="Tahoma"/>
                          <a:ea typeface="+mn-ea"/>
                          <a:cs typeface="Tahoma"/>
                        </a:rPr>
                        <a:t> and will allow you to add in any footers that are requested.</a:t>
                      </a:r>
                      <a:endParaRPr lang="en-GB" sz="1000" b="1" i="0" u="none" strike="noStrike" kern="1200" dirty="0">
                        <a:solidFill>
                          <a:srgbClr val="000000"/>
                        </a:solidFill>
                        <a:effectLst/>
                        <a:latin typeface="Tahoma"/>
                        <a:ea typeface="+mn-ea"/>
                        <a:cs typeface="Tahoma"/>
                      </a:endParaRPr>
                    </a:p>
                    <a:p>
                      <a:pPr algn="l" fontAlgn="ctr"/>
                      <a:endParaRPr lang="en-GB" sz="1000" b="0" i="0" u="none" strike="noStrike" dirty="0">
                        <a:solidFill>
                          <a:srgbClr val="000000"/>
                        </a:solidFill>
                        <a:effectLst/>
                        <a:latin typeface="Tahoma"/>
                        <a:cs typeface="Tahoma"/>
                      </a:endParaRPr>
                    </a:p>
                    <a:p>
                      <a:pPr algn="l" fontAlgn="ctr"/>
                      <a:r>
                        <a:rPr lang="en-GB" sz="1000" b="0" i="0" u="none" strike="noStrike" dirty="0">
                          <a:solidFill>
                            <a:srgbClr val="000000"/>
                          </a:solidFill>
                          <a:effectLst/>
                          <a:latin typeface="Tahoma"/>
                          <a:cs typeface="Tahoma"/>
                        </a:rPr>
                        <a:t>              Use this icon to add the footer text</a:t>
                      </a:r>
                    </a:p>
                  </a:txBody>
                  <a:tcPr marL="10319" marR="10319" marT="1270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259470834"/>
                  </a:ext>
                </a:extLst>
              </a:tr>
              <a:tr h="1120289">
                <a:tc>
                  <a:txBody>
                    <a:bodyPr/>
                    <a:lstStyle/>
                    <a:p>
                      <a:pPr marL="0" algn="l" defTabSz="914400" rtl="0" eaLnBrk="1" fontAlgn="ctr" latinLnBrk="0" hangingPunct="1"/>
                      <a:endParaRPr lang="en-GB" sz="1600" b="1" i="0" u="none" strike="noStrike" kern="1200" dirty="0">
                        <a:solidFill>
                          <a:srgbClr val="000000"/>
                        </a:solidFill>
                        <a:effectLst/>
                        <a:latin typeface="Trebuchet MS" panose="020B0603020202020204" pitchFamily="34" charset="0"/>
                        <a:ea typeface="+mn-ea"/>
                        <a:cs typeface="Tahoma"/>
                      </a:endParaRP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ctr"/>
                      <a:r>
                        <a:rPr lang="en-GB" sz="1000" b="0" i="0" u="none" strike="noStrike" dirty="0">
                          <a:solidFill>
                            <a:srgbClr val="000000"/>
                          </a:solidFill>
                          <a:effectLst/>
                          <a:latin typeface="Tahoma"/>
                          <a:cs typeface="Tahoma"/>
                        </a:rPr>
                        <a:t>Print forms d</a:t>
                      </a:r>
                      <a:r>
                        <a:rPr lang="en-GB" sz="1000" b="1" i="0" u="none" strike="noStrike" dirty="0">
                          <a:solidFill>
                            <a:srgbClr val="000000"/>
                          </a:solidFill>
                          <a:effectLst/>
                          <a:latin typeface="Tahoma"/>
                          <a:cs typeface="Tahoma"/>
                        </a:rPr>
                        <a:t>irectly</a:t>
                      </a:r>
                      <a:r>
                        <a:rPr lang="en-GB" sz="1000" b="0" i="0" u="none" strike="noStrike" baseline="0" dirty="0">
                          <a:solidFill>
                            <a:srgbClr val="000000"/>
                          </a:solidFill>
                          <a:effectLst/>
                          <a:latin typeface="Tahoma"/>
                          <a:cs typeface="Tahoma"/>
                        </a:rPr>
                        <a:t> from the </a:t>
                      </a:r>
                      <a:r>
                        <a:rPr lang="en-GB" sz="1000" b="1" i="0" u="none" strike="noStrike" baseline="0" dirty="0">
                          <a:solidFill>
                            <a:srgbClr val="000000"/>
                          </a:solidFill>
                          <a:effectLst/>
                          <a:latin typeface="Tahoma"/>
                          <a:cs typeface="Tahoma"/>
                        </a:rPr>
                        <a:t>database</a:t>
                      </a:r>
                      <a:r>
                        <a:rPr lang="en-GB" sz="1000" b="0" i="0" u="none" strike="noStrike" baseline="0" dirty="0">
                          <a:solidFill>
                            <a:srgbClr val="000000"/>
                          </a:solidFill>
                          <a:effectLst/>
                          <a:latin typeface="Tahoma"/>
                          <a:cs typeface="Tahoma"/>
                        </a:rPr>
                        <a:t> – when selecting Print use the  Print option NOT quick print – this allows you to print the selected record or to choose which records to print – you will NOT be asked to Print all.</a:t>
                      </a:r>
                      <a:endParaRPr lang="en-GB" sz="1000" b="0" i="0" u="none" strike="noStrike" dirty="0">
                        <a:solidFill>
                          <a:srgbClr val="000000"/>
                        </a:solidFill>
                        <a:effectLst/>
                        <a:latin typeface="Tahoma"/>
                        <a:cs typeface="Tahoma"/>
                      </a:endParaRP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841029513"/>
                  </a:ext>
                </a:extLst>
              </a:tr>
            </a:tbl>
          </a:graphicData>
        </a:graphic>
      </p:graphicFrame>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2950" y="1960296"/>
            <a:ext cx="582631" cy="4121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AutoShape 5" descr="Image result for primary key icon access"/>
          <p:cNvSpPr>
            <a:spLocks noChangeAspect="1" noChangeArrowheads="1"/>
          </p:cNvSpPr>
          <p:nvPr/>
        </p:nvSpPr>
        <p:spPr bwMode="auto">
          <a:xfrm>
            <a:off x="126406" y="-144463"/>
            <a:ext cx="24765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prstTxWarp prst="textNoShape">
              <a:avLst/>
            </a:prstTxWarp>
          </a:bodyPr>
          <a:lstStyle/>
          <a:p>
            <a:endParaRPr lang="en-GB"/>
          </a:p>
        </p:txBody>
      </p:sp>
      <p:graphicFrame>
        <p:nvGraphicFramePr>
          <p:cNvPr id="7" name="Table 6"/>
          <p:cNvGraphicFramePr>
            <a:graphicFrameLocks noGrp="1"/>
          </p:cNvGraphicFramePr>
          <p:nvPr>
            <p:extLst>
              <p:ext uri="{D42A27DB-BD31-4B8C-83A1-F6EECF244321}">
                <p14:modId xmlns:p14="http://schemas.microsoft.com/office/powerpoint/2010/main" val="1347559473"/>
              </p:ext>
            </p:extLst>
          </p:nvPr>
        </p:nvGraphicFramePr>
        <p:xfrm>
          <a:off x="126405" y="3590696"/>
          <a:ext cx="2845395" cy="3922051"/>
        </p:xfrm>
        <a:graphic>
          <a:graphicData uri="http://schemas.openxmlformats.org/drawingml/2006/table">
            <a:tbl>
              <a:tblPr firstRow="1" bandRow="1">
                <a:tableStyleId>{5C22544A-7EE6-4342-B048-85BDC9FD1C3A}</a:tableStyleId>
              </a:tblPr>
              <a:tblGrid>
                <a:gridCol w="384373">
                  <a:extLst>
                    <a:ext uri="{9D8B030D-6E8A-4147-A177-3AD203B41FA5}">
                      <a16:colId xmlns:a16="http://schemas.microsoft.com/office/drawing/2014/main" val="20000"/>
                    </a:ext>
                  </a:extLst>
                </a:gridCol>
                <a:gridCol w="859036">
                  <a:extLst>
                    <a:ext uri="{9D8B030D-6E8A-4147-A177-3AD203B41FA5}">
                      <a16:colId xmlns:a16="http://schemas.microsoft.com/office/drawing/2014/main" val="20001"/>
                    </a:ext>
                  </a:extLst>
                </a:gridCol>
                <a:gridCol w="371475">
                  <a:extLst>
                    <a:ext uri="{9D8B030D-6E8A-4147-A177-3AD203B41FA5}">
                      <a16:colId xmlns:a16="http://schemas.microsoft.com/office/drawing/2014/main" val="20002"/>
                    </a:ext>
                  </a:extLst>
                </a:gridCol>
                <a:gridCol w="1230511">
                  <a:extLst>
                    <a:ext uri="{9D8B030D-6E8A-4147-A177-3AD203B41FA5}">
                      <a16:colId xmlns:a16="http://schemas.microsoft.com/office/drawing/2014/main" val="20003"/>
                    </a:ext>
                  </a:extLst>
                </a:gridCol>
              </a:tblGrid>
              <a:tr h="402630">
                <a:tc gridSpan="4">
                  <a:txBody>
                    <a:bodyPr/>
                    <a:lstStyle/>
                    <a:p>
                      <a:pPr algn="ctr" fontAlgn="ctr"/>
                      <a:r>
                        <a:rPr lang="en-GB" sz="1400" b="1" i="0" u="none" strike="noStrike" dirty="0">
                          <a:solidFill>
                            <a:schemeClr val="bg1"/>
                          </a:solidFill>
                          <a:effectLst/>
                          <a:latin typeface="Trebuchet MS" panose="020B0603020202020204" pitchFamily="34" charset="0"/>
                          <a:cs typeface="Tahoma"/>
                        </a:rPr>
                        <a:t>Searching –</a:t>
                      </a:r>
                      <a:r>
                        <a:rPr lang="en-GB" sz="1400" b="1" i="0" u="none" strike="noStrike" baseline="0" dirty="0">
                          <a:solidFill>
                            <a:schemeClr val="bg1"/>
                          </a:solidFill>
                          <a:effectLst/>
                          <a:latin typeface="Trebuchet MS" panose="020B0603020202020204" pitchFamily="34" charset="0"/>
                          <a:cs typeface="Tahoma"/>
                        </a:rPr>
                        <a:t> Queries</a:t>
                      </a:r>
                      <a:endParaRPr lang="en-GB" sz="1400" b="1" i="0" u="none" strike="noStrike" dirty="0">
                        <a:solidFill>
                          <a:schemeClr val="bg1"/>
                        </a:solidFill>
                        <a:effectLst/>
                        <a:latin typeface="Trebuchet MS" panose="020B0603020202020204" pitchFamily="34" charset="0"/>
                        <a:cs typeface="Tahoma"/>
                      </a:endParaRPr>
                    </a:p>
                    <a:p>
                      <a:pPr algn="l" fontAlgn="b"/>
                      <a:r>
                        <a:rPr lang="en-GB" sz="1000" b="0" i="0" u="none" strike="noStrike" dirty="0">
                          <a:solidFill>
                            <a:schemeClr val="bg1"/>
                          </a:solidFill>
                          <a:effectLst/>
                          <a:latin typeface="Trebuchet MS" panose="020B0603020202020204" pitchFamily="34" charset="0"/>
                          <a:cs typeface="Tahoma"/>
                        </a:rPr>
                        <a:t> </a:t>
                      </a:r>
                    </a:p>
                  </a:txBody>
                  <a:tcPr marL="10319" marR="10319"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tx1"/>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487381">
                <a:tc gridSpan="4">
                  <a:txBody>
                    <a:bodyPr/>
                    <a:lstStyle/>
                    <a:p>
                      <a:pPr marL="0" algn="l" defTabSz="914400" rtl="0" eaLnBrk="1" fontAlgn="ctr" latinLnBrk="0" hangingPunct="1"/>
                      <a:r>
                        <a:rPr lang="en-GB" sz="1000" b="0" i="0" u="none" strike="noStrike" dirty="0">
                          <a:solidFill>
                            <a:srgbClr val="000000"/>
                          </a:solidFill>
                          <a:effectLst/>
                          <a:latin typeface="Tahoma"/>
                          <a:cs typeface="Tahoma"/>
                        </a:rPr>
                        <a:t>You should be able to search for</a:t>
                      </a:r>
                      <a:r>
                        <a:rPr lang="en-GB" sz="1000" b="0" i="0" u="none" strike="noStrike" baseline="0" dirty="0">
                          <a:solidFill>
                            <a:srgbClr val="000000"/>
                          </a:solidFill>
                          <a:effectLst/>
                          <a:latin typeface="Tahoma"/>
                          <a:cs typeface="Tahoma"/>
                        </a:rPr>
                        <a:t> an exact match in one or more fields of for a range within fields. Search is called </a:t>
                      </a:r>
                      <a:r>
                        <a:rPr lang="en-GB" sz="1000" b="1" i="0" u="none" strike="noStrike" baseline="0" dirty="0">
                          <a:solidFill>
                            <a:srgbClr val="000000"/>
                          </a:solidFill>
                          <a:effectLst/>
                          <a:latin typeface="Tahoma"/>
                          <a:cs typeface="Tahoma"/>
                        </a:rPr>
                        <a:t>CRITERIA</a:t>
                      </a:r>
                      <a:r>
                        <a:rPr lang="en-GB" sz="1000" b="0" i="0" u="none" strike="noStrike" baseline="0" dirty="0">
                          <a:solidFill>
                            <a:srgbClr val="000000"/>
                          </a:solidFill>
                          <a:effectLst/>
                          <a:latin typeface="Tahoma"/>
                          <a:cs typeface="Tahoma"/>
                        </a:rPr>
                        <a:t>.</a:t>
                      </a:r>
                      <a:endParaRPr lang="en-GB" sz="1000" b="0" i="0" u="none" strike="noStrike" dirty="0">
                        <a:solidFill>
                          <a:srgbClr val="000000"/>
                        </a:solidFill>
                        <a:effectLst/>
                        <a:latin typeface="Tahoma"/>
                        <a:cs typeface="Tahoma"/>
                      </a:endParaRP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257233">
                <a:tc gridSpan="4">
                  <a:txBody>
                    <a:bodyPr/>
                    <a:lstStyle/>
                    <a:p>
                      <a:pPr marL="0" indent="0" algn="l" defTabSz="914400" rtl="0" eaLnBrk="1" fontAlgn="ctr" latinLnBrk="0" hangingPunct="1">
                        <a:buNone/>
                      </a:pPr>
                      <a:r>
                        <a:rPr lang="en-GB" sz="1600" b="0" i="0" u="none" strike="noStrike" kern="1200" dirty="0">
                          <a:solidFill>
                            <a:srgbClr val="000000"/>
                          </a:solidFill>
                          <a:effectLst/>
                          <a:latin typeface="Trebuchet MS" panose="020B0603020202020204" pitchFamily="34" charset="0"/>
                          <a:ea typeface="+mn-ea"/>
                          <a:cs typeface="Tahoma"/>
                        </a:rPr>
                        <a:t>Search Operators</a:t>
                      </a:r>
                    </a:p>
                  </a:txBody>
                  <a:tcPr marL="10319" marR="10319" marT="1270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marL="0" algn="l" defTabSz="914400" rtl="0" eaLnBrk="1" fontAlgn="ctr" latinLnBrk="0" hangingPunct="1"/>
                      <a:endParaRPr lang="en-GB" sz="1200" b="1" i="0" u="none" strike="noStrike" kern="1200" dirty="0">
                        <a:solidFill>
                          <a:srgbClr val="000000"/>
                        </a:solidFill>
                        <a:effectLst/>
                        <a:latin typeface="Trebuchet MS" panose="020B0603020202020204" pitchFamily="34" charset="0"/>
                        <a:ea typeface="+mn-ea"/>
                        <a:cs typeface="Tahoma"/>
                      </a:endParaRPr>
                    </a:p>
                  </a:txBody>
                  <a:tcPr marL="12700" marR="12700" marT="1270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marL="0" algn="l" defTabSz="914400" rtl="0" eaLnBrk="1" fontAlgn="ctr" latinLnBrk="0" hangingPunct="1"/>
                      <a:endParaRPr lang="en-GB" sz="1200" b="1" i="0" u="none" strike="noStrike" kern="1200" dirty="0">
                        <a:solidFill>
                          <a:srgbClr val="000000"/>
                        </a:solidFill>
                        <a:effectLst/>
                        <a:latin typeface="Trebuchet MS" panose="020B0603020202020204" pitchFamily="34" charset="0"/>
                        <a:ea typeface="+mn-ea"/>
                        <a:cs typeface="Tahoma"/>
                      </a:endParaRPr>
                    </a:p>
                  </a:txBody>
                  <a:tcPr marL="12700" marR="12700" marT="1270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marL="0" algn="l" defTabSz="914400" rtl="0" eaLnBrk="1" fontAlgn="ctr" latinLnBrk="0" hangingPunct="1"/>
                      <a:endParaRPr lang="en-GB" sz="1200" b="1" i="0" u="none" strike="noStrike" kern="1200" dirty="0">
                        <a:solidFill>
                          <a:srgbClr val="000000"/>
                        </a:solidFill>
                        <a:effectLst/>
                        <a:latin typeface="Trebuchet MS" panose="020B0603020202020204" pitchFamily="34" charset="0"/>
                        <a:ea typeface="+mn-ea"/>
                        <a:cs typeface="Tahoma"/>
                      </a:endParaRPr>
                    </a:p>
                  </a:txBody>
                  <a:tcPr marL="12700" marR="12700" marT="1270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386691">
                <a:tc>
                  <a:txBody>
                    <a:bodyPr/>
                    <a:lstStyle/>
                    <a:p>
                      <a:pPr marL="0" algn="ctr" defTabSz="914400" rtl="0" eaLnBrk="1" fontAlgn="ctr" latinLnBrk="0" hangingPunct="1"/>
                      <a:r>
                        <a:rPr lang="en-GB" sz="1800" b="1" i="0" u="none" strike="noStrike" kern="1200" dirty="0">
                          <a:solidFill>
                            <a:srgbClr val="000000"/>
                          </a:solidFill>
                          <a:latin typeface="Trebuchet MS"/>
                          <a:ea typeface="+mn-ea"/>
                          <a:cs typeface="Tahoma"/>
                        </a:rPr>
                        <a:t>&gt;</a:t>
                      </a:r>
                      <a:endParaRPr lang="en-GB" sz="1800" b="1" i="0" u="none" strike="noStrike" kern="1200" dirty="0">
                        <a:solidFill>
                          <a:srgbClr val="000000"/>
                        </a:solidFill>
                        <a:effectLst/>
                        <a:latin typeface="Trebuchet MS"/>
                        <a:ea typeface="+mn-ea"/>
                        <a:cs typeface="Tahoma"/>
                      </a:endParaRPr>
                    </a:p>
                  </a:txBody>
                  <a:tcPr marL="10319" marR="10319" marT="12700" marB="0">
                    <a:lnL w="12700" cap="flat" cmpd="sng" algn="ctr">
                      <a:solidFill>
                        <a:scrgbClr r="0" g="0" b="0"/>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l" defTabSz="914400" rtl="0" eaLnBrk="1" fontAlgn="ctr" latinLnBrk="0" hangingPunct="1"/>
                      <a:r>
                        <a:rPr lang="en-GB" sz="1200" b="0" i="0" u="none" strike="noStrike" kern="1200" dirty="0">
                          <a:solidFill>
                            <a:srgbClr val="000000"/>
                          </a:solidFill>
                          <a:effectLst/>
                          <a:latin typeface="Trebuchet MS" panose="020B0603020202020204" pitchFamily="34" charset="0"/>
                          <a:ea typeface="+mn-ea"/>
                          <a:cs typeface="Tahoma"/>
                        </a:rPr>
                        <a:t>Greater than </a:t>
                      </a:r>
                    </a:p>
                  </a:txBody>
                  <a:tcPr marL="10319" marR="10319" marT="1270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GB" sz="1800" b="1" i="0" u="none" strike="noStrike" kern="1200" dirty="0">
                          <a:solidFill>
                            <a:srgbClr val="000000"/>
                          </a:solidFill>
                          <a:latin typeface="Trebuchet MS"/>
                          <a:ea typeface="+mn-ea"/>
                          <a:cs typeface="Tahoma"/>
                        </a:rPr>
                        <a:t>&lt;</a:t>
                      </a:r>
                      <a:endParaRPr lang="en-GB" sz="1800" b="1" i="0" u="none" strike="noStrike" kern="1200" dirty="0">
                        <a:solidFill>
                          <a:srgbClr val="000000"/>
                        </a:solidFill>
                        <a:effectLst/>
                        <a:latin typeface="Trebuchet MS"/>
                        <a:ea typeface="+mn-ea"/>
                        <a:cs typeface="Tahoma"/>
                      </a:endParaRPr>
                    </a:p>
                  </a:txBody>
                  <a:tcPr marL="10319" marR="10319" marT="1270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l" defTabSz="914400" rtl="0" eaLnBrk="1" fontAlgn="ctr" latinLnBrk="0" hangingPunct="1"/>
                      <a:r>
                        <a:rPr lang="en-GB" sz="1200" b="0" i="0" u="none" strike="noStrike" kern="1200" dirty="0">
                          <a:solidFill>
                            <a:srgbClr val="000000"/>
                          </a:solidFill>
                          <a:effectLst/>
                          <a:latin typeface="Trebuchet MS" panose="020B0603020202020204" pitchFamily="34" charset="0"/>
                          <a:ea typeface="+mn-ea"/>
                          <a:cs typeface="Tahoma"/>
                        </a:rPr>
                        <a:t>Less than</a:t>
                      </a:r>
                    </a:p>
                  </a:txBody>
                  <a:tcPr marL="10319" marR="10319" marT="1270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573687">
                <a:tc>
                  <a:txBody>
                    <a:bodyPr/>
                    <a:lstStyle/>
                    <a:p>
                      <a:pPr marL="0" algn="ctr" defTabSz="914400" rtl="0" eaLnBrk="1" fontAlgn="ctr" latinLnBrk="0" hangingPunct="1"/>
                      <a:r>
                        <a:rPr lang="en-GB" sz="1800" b="1" i="0" u="none" strike="noStrike" kern="1200" dirty="0">
                          <a:solidFill>
                            <a:srgbClr val="000000"/>
                          </a:solidFill>
                          <a:effectLst/>
                          <a:latin typeface="Trebuchet MS" panose="020B0603020202020204" pitchFamily="34" charset="0"/>
                          <a:ea typeface="+mn-ea"/>
                          <a:cs typeface="Tahoma"/>
                        </a:rPr>
                        <a:t>&gt;=</a:t>
                      </a:r>
                    </a:p>
                  </a:txBody>
                  <a:tcPr marL="10319" marR="10319" marT="12700" marB="0">
                    <a:lnL w="12700" cap="flat" cmpd="sng" algn="ctr">
                      <a:solidFill>
                        <a:scrgbClr r="0" g="0" b="0"/>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l" defTabSz="914400" rtl="0" eaLnBrk="1" fontAlgn="ctr" latinLnBrk="0" hangingPunct="1"/>
                      <a:r>
                        <a:rPr lang="en-GB" sz="1200" b="0" i="0" u="none" strike="noStrike" kern="1200" dirty="0">
                          <a:solidFill>
                            <a:srgbClr val="000000"/>
                          </a:solidFill>
                          <a:effectLst/>
                          <a:latin typeface="Trebuchet MS" panose="020B0603020202020204" pitchFamily="34" charset="0"/>
                          <a:ea typeface="+mn-ea"/>
                          <a:cs typeface="Tahoma"/>
                        </a:rPr>
                        <a:t>Greater than or equal to</a:t>
                      </a:r>
                    </a:p>
                  </a:txBody>
                  <a:tcPr marL="10319" marR="10319" marT="1270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GB" sz="1800" b="1" i="0" u="none" strike="noStrike" kern="1200" dirty="0">
                          <a:solidFill>
                            <a:srgbClr val="000000"/>
                          </a:solidFill>
                          <a:effectLst/>
                          <a:latin typeface="Trebuchet MS" panose="020B0603020202020204" pitchFamily="34" charset="0"/>
                          <a:ea typeface="+mn-ea"/>
                          <a:cs typeface="Tahoma"/>
                        </a:rPr>
                        <a:t>&lt;=</a:t>
                      </a:r>
                    </a:p>
                  </a:txBody>
                  <a:tcPr marL="10319" marR="10319" marT="1270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r>
                        <a:rPr lang="en-GB" sz="1200" b="0" i="0" u="none" strike="noStrike" kern="1200" dirty="0">
                          <a:solidFill>
                            <a:srgbClr val="000000"/>
                          </a:solidFill>
                          <a:effectLst/>
                          <a:latin typeface="Trebuchet MS" panose="020B0603020202020204" pitchFamily="34" charset="0"/>
                          <a:ea typeface="+mn-ea"/>
                          <a:cs typeface="Tahoma"/>
                        </a:rPr>
                        <a:t>Less than or equal to</a:t>
                      </a:r>
                    </a:p>
                  </a:txBody>
                  <a:tcPr marL="10319" marR="10319" marT="1270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492760">
                <a:tc>
                  <a:txBody>
                    <a:bodyPr/>
                    <a:lstStyle/>
                    <a:p>
                      <a:pPr marL="0" algn="ctr" defTabSz="914400" rtl="0" eaLnBrk="1" fontAlgn="ctr" latinLnBrk="0" hangingPunct="1"/>
                      <a:r>
                        <a:rPr lang="en-GB" sz="1600" b="1" i="0" u="none" strike="noStrike" kern="1200" dirty="0">
                          <a:solidFill>
                            <a:srgbClr val="000000"/>
                          </a:solidFill>
                          <a:effectLst/>
                          <a:latin typeface="Trebuchet MS" panose="020B0603020202020204" pitchFamily="34" charset="0"/>
                          <a:ea typeface="+mn-ea"/>
                          <a:cs typeface="Tahoma"/>
                        </a:rPr>
                        <a:t>Or</a:t>
                      </a:r>
                    </a:p>
                  </a:txBody>
                  <a:tcPr marL="10319" marR="10319" marT="12700" marB="0">
                    <a:lnL w="12700" cap="flat" cmpd="sng" algn="ctr">
                      <a:solidFill>
                        <a:scrgbClr r="0" g="0" b="0"/>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l" defTabSz="914400" rtl="0" eaLnBrk="1" fontAlgn="ctr" latinLnBrk="0" hangingPunct="1"/>
                      <a:r>
                        <a:rPr lang="en-GB" sz="1000" b="0" i="0" u="none" strike="noStrike" kern="1200" dirty="0">
                          <a:solidFill>
                            <a:srgbClr val="000000"/>
                          </a:solidFill>
                          <a:effectLst/>
                          <a:latin typeface="Trebuchet MS" panose="020B0603020202020204" pitchFamily="34" charset="0"/>
                          <a:ea typeface="+mn-ea"/>
                          <a:cs typeface="Tahoma"/>
                        </a:rPr>
                        <a:t>Used</a:t>
                      </a:r>
                      <a:r>
                        <a:rPr lang="en-GB" sz="1000" b="0" i="0" u="none" strike="noStrike" kern="1200" baseline="0" dirty="0">
                          <a:solidFill>
                            <a:srgbClr val="000000"/>
                          </a:solidFill>
                          <a:effectLst/>
                          <a:latin typeface="Trebuchet MS" panose="020B0603020202020204" pitchFamily="34" charset="0"/>
                          <a:ea typeface="+mn-ea"/>
                          <a:cs typeface="Tahoma"/>
                        </a:rPr>
                        <a:t> when 2 search criteria</a:t>
                      </a:r>
                      <a:endParaRPr lang="en-GB" sz="1000" b="0" i="0" u="none" strike="noStrike" kern="1200" dirty="0">
                        <a:solidFill>
                          <a:srgbClr val="000000"/>
                        </a:solidFill>
                        <a:effectLst/>
                        <a:latin typeface="Trebuchet MS" panose="020B0603020202020204" pitchFamily="34" charset="0"/>
                        <a:ea typeface="+mn-ea"/>
                        <a:cs typeface="Tahoma"/>
                      </a:endParaRPr>
                    </a:p>
                  </a:txBody>
                  <a:tcPr marL="10319" marR="10319" marT="1270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GB" sz="1600" b="1" i="0" u="none" strike="noStrike" kern="1200" dirty="0">
                          <a:solidFill>
                            <a:srgbClr val="000000"/>
                          </a:solidFill>
                          <a:effectLst/>
                          <a:latin typeface="Trebuchet MS" panose="020B0603020202020204" pitchFamily="34" charset="0"/>
                          <a:ea typeface="+mn-ea"/>
                          <a:cs typeface="Tahoma"/>
                        </a:rPr>
                        <a:t>Not</a:t>
                      </a:r>
                    </a:p>
                  </a:txBody>
                  <a:tcPr marL="10319" marR="10319" marT="1270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r>
                        <a:rPr lang="en-GB" sz="1000" b="0" i="0" u="none" strike="noStrike" kern="1200" dirty="0">
                          <a:solidFill>
                            <a:srgbClr val="000000"/>
                          </a:solidFill>
                          <a:effectLst/>
                          <a:latin typeface="Trebuchet MS" panose="020B0603020202020204" pitchFamily="34" charset="0"/>
                          <a:ea typeface="+mn-ea"/>
                          <a:cs typeface="Tahoma"/>
                        </a:rPr>
                        <a:t>Used when you want to eliminate something</a:t>
                      </a:r>
                    </a:p>
                  </a:txBody>
                  <a:tcPr marL="10319" marR="10319" marT="1270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r h="1321669">
                <a:tc gridSpan="4">
                  <a:txBody>
                    <a:bodyPr/>
                    <a:lstStyle/>
                    <a:p>
                      <a:pPr marL="0" indent="0" algn="l" defTabSz="914400" rtl="0" eaLnBrk="1" fontAlgn="ctr" latinLnBrk="0" hangingPunct="1">
                        <a:buNone/>
                      </a:pPr>
                      <a:r>
                        <a:rPr lang="en-GB" sz="1600" b="0" i="0" u="none" strike="noStrike" kern="1200" dirty="0" err="1">
                          <a:solidFill>
                            <a:srgbClr val="000000"/>
                          </a:solidFill>
                          <a:effectLst/>
                          <a:latin typeface="Trebuchet MS" panose="020B0603020202020204" pitchFamily="34" charset="0"/>
                          <a:ea typeface="+mn-ea"/>
                          <a:cs typeface="Tahoma"/>
                        </a:rPr>
                        <a:t>WildCards</a:t>
                      </a:r>
                      <a:endParaRPr lang="en-GB" sz="1600" b="0" i="0" u="none" strike="noStrike" kern="1200" dirty="0">
                        <a:solidFill>
                          <a:srgbClr val="000000"/>
                        </a:solidFill>
                        <a:effectLst/>
                        <a:latin typeface="Trebuchet MS" panose="020B0603020202020204" pitchFamily="34" charset="0"/>
                        <a:ea typeface="+mn-ea"/>
                        <a:cs typeface="Tahoma"/>
                      </a:endParaRPr>
                    </a:p>
                    <a:p>
                      <a:pPr marL="0" algn="l" defTabSz="914400" rtl="0" eaLnBrk="1" fontAlgn="ctr" latinLnBrk="0" hangingPunct="1"/>
                      <a:r>
                        <a:rPr lang="en-GB" sz="1100" b="0" i="0" u="none" strike="noStrike" kern="1200" dirty="0">
                          <a:solidFill>
                            <a:srgbClr val="000000"/>
                          </a:solidFill>
                          <a:effectLst/>
                          <a:latin typeface="Trebuchet MS" panose="020B0603020202020204" pitchFamily="34" charset="0"/>
                          <a:ea typeface="+mn-ea"/>
                          <a:cs typeface="Tahoma"/>
                        </a:rPr>
                        <a:t>Use this to search for incomplete or partial data – placement of * is important.</a:t>
                      </a:r>
                    </a:p>
                    <a:p>
                      <a:pPr marL="0" algn="l" defTabSz="914400" rtl="0" eaLnBrk="1" fontAlgn="ctr" latinLnBrk="0" hangingPunct="1"/>
                      <a:r>
                        <a:rPr lang="en-GB" sz="1800" b="0" i="0" u="none" strike="noStrike" kern="1200" baseline="0" dirty="0">
                          <a:solidFill>
                            <a:srgbClr val="000000"/>
                          </a:solidFill>
                          <a:effectLst/>
                          <a:latin typeface="Trebuchet MS" panose="020B0603020202020204" pitchFamily="34" charset="0"/>
                          <a:ea typeface="+mn-ea"/>
                          <a:cs typeface="Tahoma"/>
                        </a:rPr>
                        <a:t>  </a:t>
                      </a:r>
                      <a:r>
                        <a:rPr lang="en-GB" sz="1800" b="1" i="0" u="none" strike="noStrike" kern="1200" dirty="0">
                          <a:solidFill>
                            <a:srgbClr val="000000"/>
                          </a:solidFill>
                          <a:effectLst/>
                          <a:latin typeface="Trebuchet MS" panose="020B0603020202020204" pitchFamily="34" charset="0"/>
                          <a:ea typeface="+mn-ea"/>
                          <a:cs typeface="Tahoma"/>
                        </a:rPr>
                        <a:t>     *</a:t>
                      </a:r>
                      <a:r>
                        <a:rPr lang="en-GB" sz="1100" b="1" i="0" u="none" strike="noStrike" kern="1200" dirty="0">
                          <a:solidFill>
                            <a:srgbClr val="000000"/>
                          </a:solidFill>
                          <a:effectLst/>
                          <a:latin typeface="Trebuchet MS" panose="020B0603020202020204" pitchFamily="34" charset="0"/>
                          <a:ea typeface="+mn-ea"/>
                          <a:cs typeface="Tahoma"/>
                        </a:rPr>
                        <a:t>admin         </a:t>
                      </a:r>
                      <a:r>
                        <a:rPr lang="en-GB" sz="1100" b="1" i="0" u="none" strike="noStrike" kern="1200" dirty="0" err="1">
                          <a:solidFill>
                            <a:srgbClr val="000000"/>
                          </a:solidFill>
                          <a:effectLst/>
                          <a:latin typeface="Trebuchet MS" panose="020B0603020202020204" pitchFamily="34" charset="0"/>
                          <a:ea typeface="+mn-ea"/>
                          <a:cs typeface="Tahoma"/>
                        </a:rPr>
                        <a:t>admin</a:t>
                      </a:r>
                      <a:r>
                        <a:rPr lang="en-GB" sz="1100" b="1" i="0" u="none" strike="noStrike" kern="1200" baseline="0" dirty="0">
                          <a:solidFill>
                            <a:srgbClr val="000000"/>
                          </a:solidFill>
                          <a:effectLst/>
                          <a:latin typeface="Trebuchet MS" panose="020B0603020202020204" pitchFamily="34" charset="0"/>
                          <a:ea typeface="+mn-ea"/>
                          <a:cs typeface="Tahoma"/>
                        </a:rPr>
                        <a:t> </a:t>
                      </a:r>
                      <a:r>
                        <a:rPr lang="en-GB" sz="1800" b="1" i="0" u="none" strike="noStrike" kern="1200" baseline="0" dirty="0">
                          <a:solidFill>
                            <a:srgbClr val="000000"/>
                          </a:solidFill>
                          <a:effectLst/>
                          <a:latin typeface="Trebuchet MS" panose="020B0603020202020204" pitchFamily="34" charset="0"/>
                          <a:ea typeface="+mn-ea"/>
                          <a:cs typeface="Tahoma"/>
                        </a:rPr>
                        <a:t>*</a:t>
                      </a:r>
                      <a:r>
                        <a:rPr lang="en-GB" sz="1100" b="1" i="0" u="none" strike="noStrike" kern="1200" baseline="0" dirty="0">
                          <a:solidFill>
                            <a:srgbClr val="000000"/>
                          </a:solidFill>
                          <a:effectLst/>
                          <a:latin typeface="Trebuchet MS" panose="020B0603020202020204" pitchFamily="34" charset="0"/>
                          <a:ea typeface="+mn-ea"/>
                          <a:cs typeface="Tahoma"/>
                        </a:rPr>
                        <a:t>            </a:t>
                      </a:r>
                      <a:r>
                        <a:rPr lang="en-GB" sz="1800" b="1" i="0" u="none" strike="noStrike" kern="1200" baseline="0" dirty="0">
                          <a:solidFill>
                            <a:srgbClr val="000000"/>
                          </a:solidFill>
                          <a:effectLst/>
                          <a:latin typeface="Trebuchet MS" panose="020B0603020202020204" pitchFamily="34" charset="0"/>
                          <a:ea typeface="+mn-ea"/>
                          <a:cs typeface="Tahoma"/>
                        </a:rPr>
                        <a:t>*</a:t>
                      </a:r>
                      <a:r>
                        <a:rPr lang="en-GB" sz="1100" b="1" i="0" u="none" strike="noStrike" kern="1200" baseline="0" dirty="0">
                          <a:solidFill>
                            <a:srgbClr val="000000"/>
                          </a:solidFill>
                          <a:effectLst/>
                          <a:latin typeface="Trebuchet MS" panose="020B0603020202020204" pitchFamily="34" charset="0"/>
                          <a:ea typeface="+mn-ea"/>
                          <a:cs typeface="Tahoma"/>
                        </a:rPr>
                        <a:t>admin</a:t>
                      </a:r>
                      <a:r>
                        <a:rPr lang="en-GB" sz="1800" b="1" i="0" u="none" strike="noStrike" kern="1200" baseline="0" dirty="0">
                          <a:solidFill>
                            <a:srgbClr val="000000"/>
                          </a:solidFill>
                          <a:effectLst/>
                          <a:latin typeface="Trebuchet MS" panose="020B0603020202020204" pitchFamily="34" charset="0"/>
                          <a:ea typeface="+mn-ea"/>
                          <a:cs typeface="Tahoma"/>
                        </a:rPr>
                        <a:t>*</a:t>
                      </a:r>
                      <a:endParaRPr lang="en-GB" sz="3200" b="1" i="0" u="none" strike="noStrike" kern="1200" baseline="0" dirty="0">
                        <a:solidFill>
                          <a:srgbClr val="000000"/>
                        </a:solidFill>
                        <a:effectLst/>
                        <a:latin typeface="Trebuchet MS" panose="020B0603020202020204" pitchFamily="34" charset="0"/>
                        <a:ea typeface="+mn-ea"/>
                        <a:cs typeface="Tahoma"/>
                      </a:endParaRPr>
                    </a:p>
                    <a:p>
                      <a:pPr marL="0" algn="l" defTabSz="914400" rtl="0" eaLnBrk="1" fontAlgn="ctr" latinLnBrk="0" hangingPunct="1"/>
                      <a:endParaRPr lang="en-GB" sz="1100" b="1" i="0" u="none" strike="noStrike" kern="1200" dirty="0">
                        <a:solidFill>
                          <a:srgbClr val="000000"/>
                        </a:solidFill>
                        <a:effectLst/>
                        <a:latin typeface="Trebuchet MS" panose="020B0603020202020204" pitchFamily="34" charset="0"/>
                        <a:ea typeface="+mn-ea"/>
                        <a:cs typeface="Tahoma"/>
                      </a:endParaRPr>
                    </a:p>
                  </a:txBody>
                  <a:tcPr marL="10319" marR="10319" marT="12700" marB="0">
                    <a:lnL w="12700" cap="flat" cmpd="sng" algn="ctr">
                      <a:solidFill>
                        <a:scrgbClr r="0" g="0" b="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marL="0" algn="l" defTabSz="914400" rtl="0" eaLnBrk="1" fontAlgn="ctr" latinLnBrk="0" hangingPunct="1"/>
                      <a:endParaRPr lang="en-GB" sz="1200" b="0" i="0" u="none" strike="noStrike" kern="1200" dirty="0">
                        <a:solidFill>
                          <a:srgbClr val="000000"/>
                        </a:solidFill>
                        <a:effectLst/>
                        <a:latin typeface="Trebuchet MS" panose="020B0603020202020204" pitchFamily="34" charset="0"/>
                        <a:ea typeface="+mn-ea"/>
                        <a:cs typeface="Tahoma"/>
                      </a:endParaRPr>
                    </a:p>
                  </a:txBody>
                  <a:tcPr marL="12700" marR="12700" marT="1270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marL="0" algn="ctr" defTabSz="914400" rtl="0" eaLnBrk="1" fontAlgn="ctr" latinLnBrk="0" hangingPunct="1"/>
                      <a:endParaRPr lang="en-GB" sz="2400" b="1" i="0" u="none" strike="noStrike" kern="1200" dirty="0">
                        <a:solidFill>
                          <a:srgbClr val="000000"/>
                        </a:solidFill>
                        <a:effectLst/>
                        <a:latin typeface="Trebuchet MS" panose="020B0603020202020204" pitchFamily="34" charset="0"/>
                        <a:ea typeface="+mn-ea"/>
                        <a:cs typeface="Tahoma"/>
                      </a:endParaRPr>
                    </a:p>
                  </a:txBody>
                  <a:tcPr marL="12700" marR="12700" marT="1270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endParaRPr lang="en-GB" sz="1200" b="0" i="0" u="none" strike="noStrike" kern="1200" dirty="0">
                        <a:solidFill>
                          <a:srgbClr val="000000"/>
                        </a:solidFill>
                        <a:effectLst/>
                        <a:latin typeface="Trebuchet MS" panose="020B0603020202020204" pitchFamily="34" charset="0"/>
                        <a:ea typeface="+mn-ea"/>
                        <a:cs typeface="Tahoma"/>
                      </a:endParaRPr>
                    </a:p>
                  </a:txBody>
                  <a:tcPr marL="12700" marR="12700" marT="1270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6"/>
                  </a:ext>
                </a:extLst>
              </a:tr>
            </a:tbl>
          </a:graphicData>
        </a:graphic>
      </p:graphicFrame>
      <p:pic>
        <p:nvPicPr>
          <p:cNvPr id="1026" name="Picture 2"/>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3030" t="22145" r="35049" b="23435"/>
          <a:stretch/>
        </p:blipFill>
        <p:spPr bwMode="auto">
          <a:xfrm>
            <a:off x="3446981" y="881285"/>
            <a:ext cx="2089546" cy="15162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rotWithShape="1">
          <a:blip r:embed="rId5">
            <a:extLst>
              <a:ext uri="{28A0092B-C50C-407E-A947-70E740481C1C}">
                <a14:useLocalDpi xmlns:a14="http://schemas.microsoft.com/office/drawing/2010/main" val="0"/>
              </a:ext>
            </a:extLst>
          </a:blip>
          <a:srcRect t="5919" r="90638" b="70381"/>
          <a:stretch/>
        </p:blipFill>
        <p:spPr bwMode="auto">
          <a:xfrm>
            <a:off x="3090983" y="3264921"/>
            <a:ext cx="711994" cy="1247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rotWithShape="1">
          <a:blip r:embed="rId6">
            <a:extLst>
              <a:ext uri="{28A0092B-C50C-407E-A947-70E740481C1C}">
                <a14:useLocalDpi xmlns:a14="http://schemas.microsoft.com/office/drawing/2010/main" val="0"/>
              </a:ext>
            </a:extLst>
          </a:blip>
          <a:srcRect l="15561" t="6757" r="81069" b="88599"/>
          <a:stretch/>
        </p:blipFill>
        <p:spPr bwMode="auto">
          <a:xfrm>
            <a:off x="3939184" y="4076700"/>
            <a:ext cx="309563" cy="2952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3" name="Picture 32">
            <a:extLst>
              <a:ext uri="{FF2B5EF4-FFF2-40B4-BE49-F238E27FC236}">
                <a16:creationId xmlns:a16="http://schemas.microsoft.com/office/drawing/2014/main" id="{3C49C997-656C-49CE-A63A-9A6705200139}"/>
              </a:ext>
            </a:extLst>
          </p:cNvPr>
          <p:cNvPicPr>
            <a:picLocks noChangeAspect="1"/>
          </p:cNvPicPr>
          <p:nvPr/>
        </p:nvPicPr>
        <p:blipFill>
          <a:blip r:embed="rId7"/>
          <a:stretch>
            <a:fillRect/>
          </a:stretch>
        </p:blipFill>
        <p:spPr>
          <a:xfrm>
            <a:off x="3231132" y="4636926"/>
            <a:ext cx="431694" cy="531316"/>
          </a:xfrm>
          <a:prstGeom prst="rect">
            <a:avLst/>
          </a:prstGeom>
        </p:spPr>
      </p:pic>
      <p:pic>
        <p:nvPicPr>
          <p:cNvPr id="1029" name="Picture 5"/>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34336" t="3180" r="34516" b="48264"/>
          <a:stretch/>
        </p:blipFill>
        <p:spPr bwMode="auto">
          <a:xfrm>
            <a:off x="6421984" y="895163"/>
            <a:ext cx="1352725" cy="13457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36" name="Table 35"/>
          <p:cNvGraphicFramePr>
            <a:graphicFrameLocks noGrp="1"/>
          </p:cNvGraphicFramePr>
          <p:nvPr>
            <p:extLst>
              <p:ext uri="{D42A27DB-BD31-4B8C-83A1-F6EECF244321}">
                <p14:modId xmlns:p14="http://schemas.microsoft.com/office/powerpoint/2010/main" val="1842358642"/>
              </p:ext>
            </p:extLst>
          </p:nvPr>
        </p:nvGraphicFramePr>
        <p:xfrm>
          <a:off x="6370198" y="434821"/>
          <a:ext cx="3092752" cy="5814605"/>
        </p:xfrm>
        <a:graphic>
          <a:graphicData uri="http://schemas.openxmlformats.org/drawingml/2006/table">
            <a:tbl>
              <a:tblPr firstRow="1" bandRow="1">
                <a:tableStyleId>{5C22544A-7EE6-4342-B048-85BDC9FD1C3A}</a:tableStyleId>
              </a:tblPr>
              <a:tblGrid>
                <a:gridCol w="801506">
                  <a:extLst>
                    <a:ext uri="{9D8B030D-6E8A-4147-A177-3AD203B41FA5}">
                      <a16:colId xmlns:a16="http://schemas.microsoft.com/office/drawing/2014/main" val="20000"/>
                    </a:ext>
                  </a:extLst>
                </a:gridCol>
                <a:gridCol w="2291246">
                  <a:extLst>
                    <a:ext uri="{9D8B030D-6E8A-4147-A177-3AD203B41FA5}">
                      <a16:colId xmlns:a16="http://schemas.microsoft.com/office/drawing/2014/main" val="20001"/>
                    </a:ext>
                  </a:extLst>
                </a:gridCol>
              </a:tblGrid>
              <a:tr h="408975">
                <a:tc gridSpan="2">
                  <a:txBody>
                    <a:bodyPr/>
                    <a:lstStyle/>
                    <a:p>
                      <a:pPr algn="ctr" fontAlgn="ctr"/>
                      <a:r>
                        <a:rPr lang="en-GB" sz="1400" b="1" i="0" u="none" strike="noStrike" dirty="0">
                          <a:solidFill>
                            <a:schemeClr val="bg1"/>
                          </a:solidFill>
                          <a:effectLst/>
                          <a:latin typeface="Trebuchet MS" panose="020B0603020202020204" pitchFamily="34" charset="0"/>
                          <a:cs typeface="Tahoma"/>
                        </a:rPr>
                        <a:t>Reports</a:t>
                      </a:r>
                    </a:p>
                    <a:p>
                      <a:pPr algn="l" fontAlgn="b"/>
                      <a:r>
                        <a:rPr lang="en-GB" sz="1000" b="0" i="0" u="none" strike="noStrike" dirty="0">
                          <a:solidFill>
                            <a:schemeClr val="bg1"/>
                          </a:solidFill>
                          <a:effectLst/>
                          <a:latin typeface="Trebuchet MS" panose="020B0603020202020204" pitchFamily="34" charset="0"/>
                          <a:cs typeface="Tahoma"/>
                        </a:rPr>
                        <a:t> </a:t>
                      </a:r>
                    </a:p>
                  </a:txBody>
                  <a:tcPr marL="10319" marR="10319"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tx1"/>
                    </a:solidFill>
                  </a:tcPr>
                </a:tc>
                <a:tc hMerge="1">
                  <a:txBody>
                    <a:bodyPr/>
                    <a:lstStyle/>
                    <a:p>
                      <a:pPr algn="l" fontAlgn="b"/>
                      <a:endParaRPr lang="en-GB" sz="1000" b="0" i="0" u="none" strike="noStrike" dirty="0">
                        <a:solidFill>
                          <a:srgbClr val="000000"/>
                        </a:solidFill>
                        <a:effectLst/>
                        <a:latin typeface="Tahoma"/>
                        <a:cs typeface="Tahoma"/>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1642003">
                <a:tc gridSpan="2">
                  <a:txBody>
                    <a:bodyPr/>
                    <a:lstStyle/>
                    <a:p>
                      <a:pPr marL="0" indent="0" algn="ctr" fontAlgn="ctr">
                        <a:buNone/>
                      </a:pPr>
                      <a:endParaRPr lang="en-GB" sz="1600" b="1" i="0" u="none" strike="noStrike" dirty="0">
                        <a:solidFill>
                          <a:srgbClr val="000000"/>
                        </a:solidFill>
                        <a:effectLst/>
                        <a:latin typeface="Trebuchet MS" panose="020B0603020202020204" pitchFamily="34" charset="0"/>
                        <a:cs typeface="Tahoma"/>
                      </a:endParaRP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l" fontAlgn="b"/>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1206595">
                <a:tc gridSpan="2">
                  <a:txBody>
                    <a:bodyPr/>
                    <a:lstStyle/>
                    <a:p>
                      <a:pPr marL="0" algn="l" defTabSz="914400" rtl="0" eaLnBrk="1" fontAlgn="ctr" latinLnBrk="0" hangingPunct="1"/>
                      <a:r>
                        <a:rPr lang="en-GB" sz="1600" b="1" i="0" u="none" strike="noStrike" kern="1200" dirty="0">
                          <a:solidFill>
                            <a:srgbClr val="000000"/>
                          </a:solidFill>
                          <a:effectLst/>
                          <a:latin typeface="Trebuchet MS" panose="020B0603020202020204" pitchFamily="34" charset="0"/>
                          <a:ea typeface="+mn-ea"/>
                          <a:cs typeface="Tahoma"/>
                        </a:rPr>
                        <a:t> </a:t>
                      </a:r>
                      <a:r>
                        <a:rPr lang="en-GB" sz="1000" b="0" i="0" u="none" strike="noStrike" kern="1200" dirty="0">
                          <a:solidFill>
                            <a:srgbClr val="000000"/>
                          </a:solidFill>
                          <a:effectLst/>
                          <a:latin typeface="Tahoma"/>
                          <a:ea typeface="+mn-ea"/>
                          <a:cs typeface="Tahoma"/>
                        </a:rPr>
                        <a:t>You should be able to create a REPORT using selected fields from</a:t>
                      </a:r>
                    </a:p>
                    <a:p>
                      <a:pPr marL="0" marR="0" indent="0" algn="l" defTabSz="914400" rtl="0" eaLnBrk="1" fontAlgn="ctr" latinLnBrk="0" hangingPunct="1">
                        <a:lnSpc>
                          <a:spcPct val="100000"/>
                        </a:lnSpc>
                        <a:spcBef>
                          <a:spcPts val="0"/>
                        </a:spcBef>
                        <a:spcAft>
                          <a:spcPts val="0"/>
                        </a:spcAft>
                        <a:buClrTx/>
                        <a:buSzTx/>
                        <a:buFontTx/>
                        <a:buNone/>
                        <a:tabLst/>
                        <a:defRPr/>
                      </a:pPr>
                      <a:r>
                        <a:rPr lang="en-GB" sz="1000" b="0" i="0" u="none" strike="noStrike" kern="1200" dirty="0">
                          <a:solidFill>
                            <a:srgbClr val="000000"/>
                          </a:solidFill>
                          <a:effectLst/>
                          <a:latin typeface="Tahoma"/>
                          <a:ea typeface="+mn-ea"/>
                          <a:cs typeface="Tahoma"/>
                        </a:rPr>
                        <a:t>  more than one table. Be careful when Naming </a:t>
                      </a:r>
                      <a:r>
                        <a:rPr lang="en-GB" sz="1000" b="0" i="0" u="none" strike="noStrike" kern="1200">
                          <a:solidFill>
                            <a:srgbClr val="000000"/>
                          </a:solidFill>
                          <a:effectLst/>
                          <a:latin typeface="Tahoma"/>
                          <a:ea typeface="+mn-ea"/>
                          <a:cs typeface="Tahoma"/>
                        </a:rPr>
                        <a:t>the Report– </a:t>
                      </a:r>
                      <a:r>
                        <a:rPr lang="en-GB" sz="1000" b="0" i="0" u="none" strike="noStrike" kern="1200" dirty="0">
                          <a:solidFill>
                            <a:srgbClr val="000000"/>
                          </a:solidFill>
                          <a:effectLst/>
                          <a:latin typeface="Tahoma"/>
                          <a:ea typeface="+mn-ea"/>
                          <a:cs typeface="Tahoma"/>
                        </a:rPr>
                        <a:t>key in </a:t>
                      </a:r>
                    </a:p>
                    <a:p>
                      <a:pPr marL="0" marR="0" indent="0" algn="l" defTabSz="914400" rtl="0" eaLnBrk="1" fontAlgn="ctr" latinLnBrk="0" hangingPunct="1">
                        <a:lnSpc>
                          <a:spcPct val="100000"/>
                        </a:lnSpc>
                        <a:spcBef>
                          <a:spcPts val="0"/>
                        </a:spcBef>
                        <a:spcAft>
                          <a:spcPts val="0"/>
                        </a:spcAft>
                        <a:buClrTx/>
                        <a:buSzTx/>
                        <a:buFontTx/>
                        <a:buNone/>
                        <a:tabLst/>
                        <a:defRPr/>
                      </a:pPr>
                      <a:r>
                        <a:rPr lang="en-GB" sz="1000" b="0" i="0" u="none" strike="noStrike" kern="1200" baseline="0" dirty="0">
                          <a:solidFill>
                            <a:srgbClr val="000000"/>
                          </a:solidFill>
                          <a:effectLst/>
                          <a:latin typeface="Tahoma"/>
                          <a:ea typeface="+mn-ea"/>
                          <a:cs typeface="Tahoma"/>
                        </a:rPr>
                        <a:t>  UPPERCASE to avoid losing marks for inappropriate use of initial </a:t>
                      </a:r>
                    </a:p>
                    <a:p>
                      <a:pPr marL="0" marR="0" indent="0" algn="l" defTabSz="914400" rtl="0" eaLnBrk="1" fontAlgn="ctr" latinLnBrk="0" hangingPunct="1">
                        <a:lnSpc>
                          <a:spcPct val="100000"/>
                        </a:lnSpc>
                        <a:spcBef>
                          <a:spcPts val="0"/>
                        </a:spcBef>
                        <a:spcAft>
                          <a:spcPts val="0"/>
                        </a:spcAft>
                        <a:buClrTx/>
                        <a:buSzTx/>
                        <a:buFontTx/>
                        <a:buNone/>
                        <a:tabLst/>
                        <a:defRPr/>
                      </a:pPr>
                      <a:r>
                        <a:rPr lang="en-GB" sz="1000" b="0" i="0" u="none" strike="noStrike" kern="1200" baseline="0" dirty="0">
                          <a:solidFill>
                            <a:srgbClr val="000000"/>
                          </a:solidFill>
                          <a:effectLst/>
                          <a:latin typeface="Tahoma"/>
                          <a:ea typeface="+mn-ea"/>
                          <a:cs typeface="Tahoma"/>
                        </a:rPr>
                        <a:t>  caps</a:t>
                      </a:r>
                      <a:endParaRPr lang="en-GB" sz="1000" b="0" i="0" u="none" strike="noStrike" kern="1200" dirty="0">
                        <a:solidFill>
                          <a:srgbClr val="000000"/>
                        </a:solidFill>
                        <a:effectLst/>
                        <a:latin typeface="Tahoma"/>
                        <a:ea typeface="+mn-ea"/>
                        <a:cs typeface="Tahoma"/>
                      </a:endParaRP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l" fontAlgn="ctr"/>
                      <a:endParaRPr lang="en-GB" sz="1000" b="0" i="0" u="none" strike="noStrike" dirty="0">
                        <a:solidFill>
                          <a:srgbClr val="000000"/>
                        </a:solidFill>
                        <a:effectLst/>
                        <a:latin typeface="Tahoma"/>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7"/>
                  </a:ext>
                </a:extLst>
              </a:tr>
              <a:tr h="1594970">
                <a:tc>
                  <a:txBody>
                    <a:bodyPr/>
                    <a:lstStyle/>
                    <a:p>
                      <a:pPr marL="0" algn="l" defTabSz="914400" rtl="0" eaLnBrk="1" fontAlgn="ctr" latinLnBrk="0" hangingPunct="1"/>
                      <a:endParaRPr lang="en-GB" sz="1600" b="1" i="0" u="none" strike="noStrike" kern="1200" dirty="0">
                        <a:solidFill>
                          <a:srgbClr val="000000"/>
                        </a:solidFill>
                        <a:effectLst/>
                        <a:latin typeface="Trebuchet MS" panose="020B0603020202020204" pitchFamily="34" charset="0"/>
                        <a:ea typeface="+mn-ea"/>
                        <a:cs typeface="Tahoma"/>
                      </a:endParaRP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ctr"/>
                      <a:r>
                        <a:rPr lang="en-GB" sz="1000" b="0" i="0" u="none" strike="noStrike" kern="1200" dirty="0">
                          <a:solidFill>
                            <a:srgbClr val="000000"/>
                          </a:solidFill>
                          <a:effectLst/>
                          <a:latin typeface="Tahoma"/>
                          <a:ea typeface="+mn-ea"/>
                          <a:cs typeface="Tahoma"/>
                        </a:rPr>
                        <a:t>When working with Reports you may need</a:t>
                      </a:r>
                      <a:r>
                        <a:rPr lang="en-GB" sz="1000" b="0" i="0" u="none" strike="noStrike" kern="1200" baseline="0" dirty="0">
                          <a:solidFill>
                            <a:srgbClr val="000000"/>
                          </a:solidFill>
                          <a:effectLst/>
                          <a:latin typeface="Tahoma"/>
                          <a:ea typeface="+mn-ea"/>
                          <a:cs typeface="Tahoma"/>
                        </a:rPr>
                        <a:t> to work between </a:t>
                      </a:r>
                      <a:r>
                        <a:rPr lang="en-GB" sz="1000" b="1" i="0" u="none" strike="noStrike" kern="1200" baseline="0" dirty="0">
                          <a:solidFill>
                            <a:srgbClr val="000000"/>
                          </a:solidFill>
                          <a:effectLst/>
                          <a:latin typeface="Tahoma"/>
                          <a:ea typeface="+mn-ea"/>
                          <a:cs typeface="Tahoma"/>
                        </a:rPr>
                        <a:t>Design view</a:t>
                      </a:r>
                      <a:r>
                        <a:rPr lang="en-GB" sz="1000" b="0" i="0" u="none" strike="noStrike" kern="1200" baseline="0" dirty="0">
                          <a:solidFill>
                            <a:srgbClr val="000000"/>
                          </a:solidFill>
                          <a:effectLst/>
                          <a:latin typeface="Tahoma"/>
                          <a:ea typeface="+mn-ea"/>
                          <a:cs typeface="Tahoma"/>
                        </a:rPr>
                        <a:t> and </a:t>
                      </a:r>
                      <a:r>
                        <a:rPr lang="en-GB" sz="1000" b="1" i="0" u="none" strike="noStrike" kern="1200" baseline="0" dirty="0">
                          <a:solidFill>
                            <a:srgbClr val="000000"/>
                          </a:solidFill>
                          <a:effectLst/>
                          <a:latin typeface="Tahoma"/>
                          <a:ea typeface="+mn-ea"/>
                          <a:cs typeface="Tahoma"/>
                        </a:rPr>
                        <a:t>Form view</a:t>
                      </a:r>
                    </a:p>
                    <a:p>
                      <a:pPr algn="l" fontAlgn="ctr"/>
                      <a:endParaRPr lang="en-GB" sz="1000" b="0" i="0" u="none" strike="noStrike" kern="1200" dirty="0">
                        <a:solidFill>
                          <a:srgbClr val="000000"/>
                        </a:solidFill>
                        <a:effectLst/>
                        <a:latin typeface="Tahoma"/>
                        <a:ea typeface="+mn-ea"/>
                        <a:cs typeface="Tahoma"/>
                      </a:endParaRPr>
                    </a:p>
                    <a:p>
                      <a:pPr marL="0" marR="0" lvl="0" indent="0" algn="l" defTabSz="914400" rtl="0" eaLnBrk="1" fontAlgn="ctr" latinLnBrk="0" hangingPunct="1">
                        <a:lnSpc>
                          <a:spcPct val="100000"/>
                        </a:lnSpc>
                        <a:spcBef>
                          <a:spcPts val="0"/>
                        </a:spcBef>
                        <a:spcAft>
                          <a:spcPts val="0"/>
                        </a:spcAft>
                        <a:buClrTx/>
                        <a:buSzTx/>
                        <a:buFontTx/>
                        <a:buNone/>
                        <a:tabLst/>
                        <a:defRPr/>
                      </a:pPr>
                      <a:r>
                        <a:rPr lang="en-GB" sz="1000" b="0" i="0" u="none" strike="noStrike" kern="1200" dirty="0">
                          <a:solidFill>
                            <a:srgbClr val="000000"/>
                          </a:solidFill>
                          <a:effectLst/>
                          <a:latin typeface="Tahoma"/>
                          <a:ea typeface="+mn-ea"/>
                          <a:cs typeface="Tahoma"/>
                        </a:rPr>
                        <a:t>This will allow you to ensure that all data</a:t>
                      </a:r>
                      <a:r>
                        <a:rPr lang="en-GB" sz="1000" b="0" i="0" u="none" strike="noStrike" kern="1200" baseline="0" dirty="0">
                          <a:solidFill>
                            <a:srgbClr val="000000"/>
                          </a:solidFill>
                          <a:effectLst/>
                          <a:latin typeface="Tahoma"/>
                          <a:ea typeface="+mn-ea"/>
                          <a:cs typeface="Tahoma"/>
                        </a:rPr>
                        <a:t> is </a:t>
                      </a:r>
                      <a:r>
                        <a:rPr lang="en-GB" sz="1000" b="1" i="0" u="none" strike="noStrike" kern="1200" baseline="0" dirty="0">
                          <a:solidFill>
                            <a:srgbClr val="000000"/>
                          </a:solidFill>
                          <a:effectLst/>
                          <a:latin typeface="Tahoma"/>
                          <a:ea typeface="+mn-ea"/>
                          <a:cs typeface="Tahoma"/>
                        </a:rPr>
                        <a:t>visible </a:t>
                      </a:r>
                      <a:r>
                        <a:rPr lang="en-GB" sz="1000" b="0" i="0" u="none" strike="noStrike" kern="1200" baseline="0" dirty="0">
                          <a:solidFill>
                            <a:srgbClr val="000000"/>
                          </a:solidFill>
                          <a:effectLst/>
                          <a:latin typeface="Tahoma"/>
                          <a:ea typeface="+mn-ea"/>
                          <a:cs typeface="Tahoma"/>
                        </a:rPr>
                        <a:t> and will allow you to add in any footers that are requested and Graphics.</a:t>
                      </a:r>
                    </a:p>
                    <a:p>
                      <a:pPr marL="0" marR="0" lvl="0" indent="0" algn="l" defTabSz="914400" rtl="0" eaLnBrk="1" fontAlgn="ctr" latinLnBrk="0" hangingPunct="1">
                        <a:lnSpc>
                          <a:spcPct val="100000"/>
                        </a:lnSpc>
                        <a:spcBef>
                          <a:spcPts val="0"/>
                        </a:spcBef>
                        <a:spcAft>
                          <a:spcPts val="0"/>
                        </a:spcAft>
                        <a:buClrTx/>
                        <a:buSzTx/>
                        <a:buFontTx/>
                        <a:buNone/>
                        <a:tabLst/>
                        <a:defRPr/>
                      </a:pPr>
                      <a:endParaRPr lang="en-GB" sz="1000" b="0" i="0" u="none" strike="noStrike" kern="1200" baseline="0" dirty="0">
                        <a:solidFill>
                          <a:srgbClr val="000000"/>
                        </a:solidFill>
                        <a:effectLst/>
                        <a:latin typeface="Tahoma"/>
                        <a:ea typeface="+mn-ea"/>
                        <a:cs typeface="Tahoma"/>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lang="en-GB" sz="1000" b="1" i="0" u="none" strike="noStrike" kern="1200" dirty="0">
                        <a:solidFill>
                          <a:srgbClr val="000000"/>
                        </a:solidFill>
                        <a:effectLst/>
                        <a:latin typeface="Tahoma"/>
                        <a:ea typeface="+mn-ea"/>
                        <a:cs typeface="Tahoma"/>
                      </a:endParaRPr>
                    </a:p>
                  </a:txBody>
                  <a:tcPr marL="10319" marR="10319" marT="1270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259470834"/>
                  </a:ext>
                </a:extLst>
              </a:tr>
              <a:tr h="962062">
                <a:tc>
                  <a:txBody>
                    <a:bodyPr/>
                    <a:lstStyle/>
                    <a:p>
                      <a:pPr marL="0" algn="l" defTabSz="914400" rtl="0" eaLnBrk="1" fontAlgn="ctr" latinLnBrk="0" hangingPunct="1"/>
                      <a:endParaRPr lang="en-GB" sz="1600" b="1" i="0" u="none" strike="noStrike" kern="1200" dirty="0">
                        <a:solidFill>
                          <a:srgbClr val="000000"/>
                        </a:solidFill>
                        <a:effectLst/>
                        <a:latin typeface="Trebuchet MS" panose="020B0603020202020204" pitchFamily="34" charset="0"/>
                        <a:ea typeface="+mn-ea"/>
                        <a:cs typeface="Tahoma"/>
                      </a:endParaRP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ctr"/>
                      <a:r>
                        <a:rPr lang="en-GB" sz="1000" b="0" i="0" u="none" strike="noStrike" dirty="0">
                          <a:solidFill>
                            <a:srgbClr val="000000"/>
                          </a:solidFill>
                          <a:effectLst/>
                          <a:latin typeface="Tahoma"/>
                          <a:cs typeface="Tahoma"/>
                        </a:rPr>
                        <a:t>Print reports </a:t>
                      </a:r>
                      <a:r>
                        <a:rPr lang="en-GB" sz="1000" b="1" i="0" u="none" strike="noStrike" dirty="0">
                          <a:solidFill>
                            <a:srgbClr val="000000"/>
                          </a:solidFill>
                          <a:effectLst/>
                          <a:latin typeface="Tahoma"/>
                          <a:cs typeface="Tahoma"/>
                        </a:rPr>
                        <a:t>directly</a:t>
                      </a:r>
                      <a:r>
                        <a:rPr lang="en-GB" sz="1000" b="0" i="0" u="none" strike="noStrike" baseline="0" dirty="0">
                          <a:solidFill>
                            <a:srgbClr val="000000"/>
                          </a:solidFill>
                          <a:effectLst/>
                          <a:latin typeface="Tahoma"/>
                          <a:cs typeface="Tahoma"/>
                        </a:rPr>
                        <a:t> from the </a:t>
                      </a:r>
                      <a:r>
                        <a:rPr lang="en-GB" sz="1000" b="1" i="0" u="none" strike="noStrike" baseline="0" dirty="0">
                          <a:solidFill>
                            <a:srgbClr val="000000"/>
                          </a:solidFill>
                          <a:effectLst/>
                          <a:latin typeface="Tahoma"/>
                          <a:cs typeface="Tahoma"/>
                        </a:rPr>
                        <a:t>database</a:t>
                      </a:r>
                      <a:r>
                        <a:rPr lang="en-GB" sz="1000" b="0" i="0" u="none" strike="noStrike" baseline="0" dirty="0">
                          <a:solidFill>
                            <a:srgbClr val="000000"/>
                          </a:solidFill>
                          <a:effectLst/>
                          <a:latin typeface="Tahoma"/>
                          <a:cs typeface="Tahoma"/>
                        </a:rPr>
                        <a:t>.  Ensure ALL data is visible and that any imported graphics are not covering text.  Check if it is to be landscape or portrait and whether it should be displayed on one page.</a:t>
                      </a:r>
                      <a:endParaRPr lang="en-GB" sz="1000" b="0" i="0" u="none" strike="noStrike" dirty="0">
                        <a:solidFill>
                          <a:srgbClr val="000000"/>
                        </a:solidFill>
                        <a:effectLst/>
                        <a:latin typeface="Tahoma"/>
                        <a:cs typeface="Tahoma"/>
                      </a:endParaRP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841029513"/>
                  </a:ext>
                </a:extLst>
              </a:tr>
            </a:tbl>
          </a:graphicData>
        </a:graphic>
      </p:graphicFrame>
      <p:sp>
        <p:nvSpPr>
          <p:cNvPr id="18" name="TextBox 17"/>
          <p:cNvSpPr txBox="1"/>
          <p:nvPr/>
        </p:nvSpPr>
        <p:spPr>
          <a:xfrm>
            <a:off x="7963496" y="895163"/>
            <a:ext cx="1393031" cy="1631204"/>
          </a:xfrm>
          <a:prstGeom prst="rect">
            <a:avLst/>
          </a:prstGeom>
          <a:noFill/>
        </p:spPr>
        <p:txBody>
          <a:bodyPr wrap="square" lIns="91428" tIns="45714" rIns="91428" bIns="45714" rtlCol="0">
            <a:spAutoFit/>
          </a:bodyPr>
          <a:lstStyle/>
          <a:p>
            <a:pPr fontAlgn="ctr"/>
            <a:r>
              <a:rPr lang="en-GB" sz="1000" dirty="0">
                <a:solidFill>
                  <a:srgbClr val="000000"/>
                </a:solidFill>
                <a:latin typeface="Tahoma"/>
                <a:cs typeface="Tahoma"/>
              </a:rPr>
              <a:t>Use the </a:t>
            </a:r>
            <a:r>
              <a:rPr lang="en-GB" sz="1000" b="1" dirty="0">
                <a:solidFill>
                  <a:srgbClr val="000000"/>
                </a:solidFill>
                <a:latin typeface="Tahoma"/>
                <a:cs typeface="Tahoma"/>
              </a:rPr>
              <a:t>Report Wizard </a:t>
            </a:r>
            <a:r>
              <a:rPr lang="en-GB" sz="1000" dirty="0">
                <a:solidFill>
                  <a:srgbClr val="000000"/>
                </a:solidFill>
                <a:latin typeface="Tahoma"/>
                <a:cs typeface="Tahoma"/>
              </a:rPr>
              <a:t>and select the fields you require from the Tables or from the Queries in the drop down list</a:t>
            </a:r>
          </a:p>
          <a:p>
            <a:pPr fontAlgn="ctr"/>
            <a:endParaRPr lang="en-GB" sz="1000" dirty="0">
              <a:solidFill>
                <a:srgbClr val="000000"/>
              </a:solidFill>
              <a:latin typeface="Tahoma"/>
              <a:cs typeface="Tahoma"/>
            </a:endParaRPr>
          </a:p>
          <a:p>
            <a:pPr fontAlgn="ctr"/>
            <a:r>
              <a:rPr lang="en-GB" sz="1000" dirty="0">
                <a:solidFill>
                  <a:srgbClr val="000000"/>
                </a:solidFill>
                <a:latin typeface="Tahoma"/>
                <a:cs typeface="Tahoma"/>
              </a:rPr>
              <a:t>It is usually a Query that you would use for a report!</a:t>
            </a:r>
          </a:p>
        </p:txBody>
      </p:sp>
      <p:pic>
        <p:nvPicPr>
          <p:cNvPr id="1030" name="Picture 6"/>
          <p:cNvPicPr>
            <a:picLocks noChangeAspect="1" noChangeArrowheads="1"/>
          </p:cNvPicPr>
          <p:nvPr/>
        </p:nvPicPr>
        <p:blipFill rotWithShape="1">
          <a:blip r:embed="rId9">
            <a:extLst>
              <a:ext uri="{28A0092B-C50C-407E-A947-70E740481C1C}">
                <a14:useLocalDpi xmlns:a14="http://schemas.microsoft.com/office/drawing/2010/main" val="0"/>
              </a:ext>
            </a:extLst>
          </a:blip>
          <a:srcRect t="4724" r="90844" b="67230"/>
          <a:stretch/>
        </p:blipFill>
        <p:spPr bwMode="auto">
          <a:xfrm>
            <a:off x="6448445" y="3342051"/>
            <a:ext cx="690324" cy="1093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1" name="Picture 7"/>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575625" y="4638021"/>
            <a:ext cx="435967" cy="53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8" name="Table 27"/>
          <p:cNvGraphicFramePr>
            <a:graphicFrameLocks noGrp="1"/>
          </p:cNvGraphicFramePr>
          <p:nvPr>
            <p:extLst>
              <p:ext uri="{D42A27DB-BD31-4B8C-83A1-F6EECF244321}">
                <p14:modId xmlns:p14="http://schemas.microsoft.com/office/powerpoint/2010/main" val="3384561722"/>
              </p:ext>
            </p:extLst>
          </p:nvPr>
        </p:nvGraphicFramePr>
        <p:xfrm>
          <a:off x="3090984" y="5445127"/>
          <a:ext cx="3123485" cy="1390222"/>
        </p:xfrm>
        <a:graphic>
          <a:graphicData uri="http://schemas.openxmlformats.org/drawingml/2006/table">
            <a:tbl>
              <a:tblPr firstRow="1" bandRow="1">
                <a:tableStyleId>{5C22544A-7EE6-4342-B048-85BDC9FD1C3A}</a:tableStyleId>
              </a:tblPr>
              <a:tblGrid>
                <a:gridCol w="3123485">
                  <a:extLst>
                    <a:ext uri="{9D8B030D-6E8A-4147-A177-3AD203B41FA5}">
                      <a16:colId xmlns:a16="http://schemas.microsoft.com/office/drawing/2014/main" val="20000"/>
                    </a:ext>
                  </a:extLst>
                </a:gridCol>
              </a:tblGrid>
              <a:tr h="228464">
                <a:tc>
                  <a:txBody>
                    <a:bodyPr/>
                    <a:lstStyle/>
                    <a:p>
                      <a:pPr algn="ctr" fontAlgn="ctr"/>
                      <a:r>
                        <a:rPr lang="en-GB" sz="1400" b="1" i="0" u="none" strike="noStrike" dirty="0">
                          <a:solidFill>
                            <a:schemeClr val="bg1"/>
                          </a:solidFill>
                          <a:effectLst/>
                          <a:latin typeface="Trebuchet MS" panose="020B0603020202020204" pitchFamily="34" charset="0"/>
                          <a:cs typeface="Tahoma"/>
                        </a:rPr>
                        <a:t>Mail Merge</a:t>
                      </a:r>
                    </a:p>
                  </a:txBody>
                  <a:tcPr marL="10319" marR="10319"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0"/>
                  </a:ext>
                </a:extLst>
              </a:tr>
              <a:tr h="645608">
                <a:tc>
                  <a:txBody>
                    <a:bodyPr/>
                    <a:lstStyle/>
                    <a:p>
                      <a:pPr marL="0" algn="l" defTabSz="914400" rtl="0" eaLnBrk="1" fontAlgn="ctr" latinLnBrk="0" hangingPunct="1"/>
                      <a:r>
                        <a:rPr lang="en-GB" sz="1000" b="0" i="0" u="none" strike="noStrike" dirty="0">
                          <a:solidFill>
                            <a:srgbClr val="000000"/>
                          </a:solidFill>
                          <a:effectLst/>
                          <a:latin typeface="Tahoma"/>
                          <a:cs typeface="Tahoma"/>
                        </a:rPr>
                        <a:t>Information from your database file can be merged into a word processing file  to make the document personalised common for letters and name badges etc.</a:t>
                      </a: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516150">
                <a:tc>
                  <a:txBody>
                    <a:bodyPr/>
                    <a:lstStyle/>
                    <a:p>
                      <a:pPr marL="0" algn="l" defTabSz="914400" rtl="0" eaLnBrk="1" fontAlgn="ctr" latinLnBrk="0" hangingPunct="1"/>
                      <a:r>
                        <a:rPr lang="en-GB" sz="1200" b="1" i="0" u="none" strike="noStrike" dirty="0">
                          <a:solidFill>
                            <a:srgbClr val="000000"/>
                          </a:solidFill>
                          <a:effectLst/>
                          <a:latin typeface="Tahoma"/>
                          <a:cs typeface="Tahoma"/>
                        </a:rPr>
                        <a:t>Labels</a:t>
                      </a:r>
                      <a:r>
                        <a:rPr lang="en-GB" sz="1000" b="0" i="0" u="none" strike="noStrike" dirty="0">
                          <a:solidFill>
                            <a:srgbClr val="000000"/>
                          </a:solidFill>
                          <a:effectLst/>
                          <a:latin typeface="Tahoma"/>
                          <a:cs typeface="Tahoma"/>
                        </a:rPr>
                        <a:t> – should be completed in the database package –</a:t>
                      </a:r>
                      <a:r>
                        <a:rPr lang="en-GB" sz="1000" b="0" i="0" u="none" strike="noStrike" baseline="0" dirty="0">
                          <a:solidFill>
                            <a:srgbClr val="000000"/>
                          </a:solidFill>
                          <a:effectLst/>
                          <a:latin typeface="Tahoma"/>
                          <a:cs typeface="Tahoma"/>
                        </a:rPr>
                        <a:t> be aware of any header/footer that needs to be put in.</a:t>
                      </a:r>
                      <a:endParaRPr lang="en-GB" sz="1000" b="0" i="0" u="none" strike="noStrike" dirty="0">
                        <a:solidFill>
                          <a:srgbClr val="000000"/>
                        </a:solidFill>
                        <a:effectLst/>
                        <a:latin typeface="Tahoma"/>
                        <a:cs typeface="Tahoma"/>
                      </a:endParaRP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graphicFrame>
        <p:nvGraphicFramePr>
          <p:cNvPr id="41" name="Table 40"/>
          <p:cNvGraphicFramePr>
            <a:graphicFrameLocks noGrp="1"/>
          </p:cNvGraphicFramePr>
          <p:nvPr>
            <p:extLst>
              <p:ext uri="{D42A27DB-BD31-4B8C-83A1-F6EECF244321}">
                <p14:modId xmlns:p14="http://schemas.microsoft.com/office/powerpoint/2010/main" val="2495965132"/>
              </p:ext>
            </p:extLst>
          </p:nvPr>
        </p:nvGraphicFramePr>
        <p:xfrm>
          <a:off x="6339842" y="5396672"/>
          <a:ext cx="3123485" cy="1603412"/>
        </p:xfrm>
        <a:graphic>
          <a:graphicData uri="http://schemas.openxmlformats.org/drawingml/2006/table">
            <a:tbl>
              <a:tblPr firstRow="1" bandRow="1">
                <a:tableStyleId>{5C22544A-7EE6-4342-B048-85BDC9FD1C3A}</a:tableStyleId>
              </a:tblPr>
              <a:tblGrid>
                <a:gridCol w="3123485">
                  <a:extLst>
                    <a:ext uri="{9D8B030D-6E8A-4147-A177-3AD203B41FA5}">
                      <a16:colId xmlns:a16="http://schemas.microsoft.com/office/drawing/2014/main" val="20000"/>
                    </a:ext>
                  </a:extLst>
                </a:gridCol>
              </a:tblGrid>
              <a:tr h="270898">
                <a:tc>
                  <a:txBody>
                    <a:bodyPr/>
                    <a:lstStyle/>
                    <a:p>
                      <a:pPr algn="ctr" fontAlgn="ctr"/>
                      <a:r>
                        <a:rPr lang="en-GB" sz="1400" b="1" i="0" u="none" strike="noStrike" dirty="0">
                          <a:solidFill>
                            <a:schemeClr val="bg1"/>
                          </a:solidFill>
                          <a:effectLst/>
                          <a:latin typeface="Trebuchet MS" panose="020B0603020202020204" pitchFamily="34" charset="0"/>
                          <a:cs typeface="Tahoma"/>
                        </a:rPr>
                        <a:t>Tables</a:t>
                      </a:r>
                    </a:p>
                  </a:txBody>
                  <a:tcPr marL="10319" marR="10319"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0"/>
                  </a:ext>
                </a:extLst>
              </a:tr>
              <a:tr h="370452">
                <a:tc>
                  <a:txBody>
                    <a:bodyPr/>
                    <a:lstStyle/>
                    <a:p>
                      <a:pPr marL="0" algn="l" defTabSz="914400" rtl="0" eaLnBrk="1" fontAlgn="ctr" latinLnBrk="0" hangingPunct="1"/>
                      <a:r>
                        <a:rPr lang="en-GB" sz="1000" b="0" i="0" u="none" strike="noStrike" dirty="0">
                          <a:solidFill>
                            <a:srgbClr val="000000"/>
                          </a:solidFill>
                          <a:effectLst/>
                          <a:latin typeface="Tahoma"/>
                          <a:cs typeface="Tahoma"/>
                        </a:rPr>
                        <a:t>When inserting</a:t>
                      </a:r>
                      <a:r>
                        <a:rPr lang="en-GB" sz="1000" b="0" i="0" u="none" strike="noStrike" baseline="0" dirty="0">
                          <a:solidFill>
                            <a:srgbClr val="000000"/>
                          </a:solidFill>
                          <a:effectLst/>
                          <a:latin typeface="Tahoma"/>
                          <a:cs typeface="Tahoma"/>
                        </a:rPr>
                        <a:t> new fields use DESIGN View – make sure capitalisation is consistent with other fields.  </a:t>
                      </a:r>
                      <a:endParaRPr lang="en-GB" sz="1000" b="0" i="0" u="none" strike="noStrike" dirty="0">
                        <a:solidFill>
                          <a:srgbClr val="000000"/>
                        </a:solidFill>
                        <a:effectLst/>
                        <a:latin typeface="Tahoma"/>
                        <a:cs typeface="Tahoma"/>
                      </a:endParaRPr>
                    </a:p>
                  </a:txBody>
                  <a:tcPr marL="10319" marR="10319" marT="1270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962062">
                <a:tc>
                  <a:txBody>
                    <a:bodyPr/>
                    <a:lstStyle/>
                    <a:p>
                      <a:pPr marL="0" algn="l" defTabSz="914400" rtl="0" eaLnBrk="1" fontAlgn="ctr" latinLnBrk="0" hangingPunct="1"/>
                      <a:r>
                        <a:rPr lang="en-GB" sz="1000" b="0" i="0" u="none" strike="noStrike" dirty="0">
                          <a:solidFill>
                            <a:srgbClr val="000000"/>
                          </a:solidFill>
                          <a:effectLst/>
                          <a:latin typeface="Tahoma"/>
                          <a:cs typeface="Tahoma"/>
                        </a:rPr>
                        <a:t>             Tables should be printed in Word to allow you to put</a:t>
                      </a:r>
                      <a:r>
                        <a:rPr lang="en-GB" sz="1000" b="0" i="0" u="none" strike="noStrike" baseline="0" dirty="0">
                          <a:solidFill>
                            <a:srgbClr val="000000"/>
                          </a:solidFill>
                          <a:effectLst/>
                          <a:latin typeface="Tahoma"/>
                          <a:cs typeface="Tahoma"/>
                        </a:rPr>
                        <a:t> your</a:t>
                      </a:r>
                    </a:p>
                    <a:p>
                      <a:pPr marL="0" marR="0" indent="0" algn="l" defTabSz="914400" rtl="0" eaLnBrk="1" fontAlgn="ctr" latinLnBrk="0" hangingPunct="1">
                        <a:lnSpc>
                          <a:spcPct val="100000"/>
                        </a:lnSpc>
                        <a:spcBef>
                          <a:spcPts val="0"/>
                        </a:spcBef>
                        <a:spcAft>
                          <a:spcPts val="0"/>
                        </a:spcAft>
                        <a:buClrTx/>
                        <a:buSzTx/>
                        <a:buFontTx/>
                        <a:buNone/>
                        <a:tabLst/>
                        <a:defRPr/>
                      </a:pPr>
                      <a:r>
                        <a:rPr lang="en-GB" sz="1000" b="0" i="0" u="none" strike="noStrike" baseline="0" dirty="0">
                          <a:solidFill>
                            <a:srgbClr val="000000"/>
                          </a:solidFill>
                          <a:effectLst/>
                          <a:latin typeface="Tahoma"/>
                          <a:cs typeface="Tahoma"/>
                        </a:rPr>
                        <a:t>              name and task number in the footer.  Use the </a:t>
                      </a:r>
                      <a:r>
                        <a:rPr lang="en-GB" sz="1000" b="1" i="0" u="none" strike="noStrike" baseline="0" dirty="0">
                          <a:solidFill>
                            <a:srgbClr val="000000"/>
                          </a:solidFill>
                          <a:effectLst/>
                          <a:latin typeface="Tahoma"/>
                          <a:cs typeface="Tahoma"/>
                        </a:rPr>
                        <a:t>External</a:t>
                      </a:r>
                    </a:p>
                    <a:p>
                      <a:pPr marL="0" marR="0" indent="0" algn="l" defTabSz="914400" rtl="0" eaLnBrk="1" fontAlgn="ctr" latinLnBrk="0" hangingPunct="1">
                        <a:lnSpc>
                          <a:spcPct val="100000"/>
                        </a:lnSpc>
                        <a:spcBef>
                          <a:spcPts val="0"/>
                        </a:spcBef>
                        <a:spcAft>
                          <a:spcPts val="0"/>
                        </a:spcAft>
                        <a:buClrTx/>
                        <a:buSzTx/>
                        <a:buFontTx/>
                        <a:buNone/>
                        <a:tabLst/>
                        <a:defRPr/>
                      </a:pPr>
                      <a:r>
                        <a:rPr lang="en-GB" sz="1000" b="1" i="0" u="none" strike="noStrike" baseline="0" dirty="0">
                          <a:solidFill>
                            <a:srgbClr val="000000"/>
                          </a:solidFill>
                          <a:effectLst/>
                          <a:latin typeface="Tahoma"/>
                          <a:cs typeface="Tahoma"/>
                        </a:rPr>
                        <a:t>              Data</a:t>
                      </a:r>
                      <a:r>
                        <a:rPr lang="en-GB" sz="1000" b="0" i="0" u="none" strike="noStrike" baseline="0" dirty="0">
                          <a:solidFill>
                            <a:srgbClr val="000000"/>
                          </a:solidFill>
                          <a:effectLst/>
                          <a:latin typeface="Tahoma"/>
                          <a:cs typeface="Tahoma"/>
                        </a:rPr>
                        <a:t> tab.</a:t>
                      </a:r>
                      <a:endParaRPr lang="en-GB" sz="1000" b="0" i="0" u="none" strike="noStrike" dirty="0">
                        <a:solidFill>
                          <a:srgbClr val="000000"/>
                        </a:solidFill>
                        <a:effectLst/>
                        <a:latin typeface="Tahoma"/>
                        <a:cs typeface="Tahoma"/>
                      </a:endParaRPr>
                    </a:p>
                    <a:p>
                      <a:pPr marL="0" algn="l" defTabSz="914400" rtl="0" eaLnBrk="1" fontAlgn="ctr" latinLnBrk="0" hangingPunct="1"/>
                      <a:endParaRPr lang="en-GB" sz="1000" b="0" i="0" u="none" strike="noStrike" dirty="0">
                        <a:solidFill>
                          <a:srgbClr val="000000"/>
                        </a:solidFill>
                        <a:effectLst/>
                        <a:latin typeface="Tahoma"/>
                        <a:cs typeface="Tahoma"/>
                      </a:endParaRPr>
                    </a:p>
                  </a:txBody>
                  <a:tcPr marL="10319" marR="10319" marT="1270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pic>
        <p:nvPicPr>
          <p:cNvPr id="1032" name="Picture 8"/>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421985" y="6167784"/>
            <a:ext cx="311001" cy="378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3" name="Picture 9"/>
          <p:cNvPicPr>
            <a:picLocks noChangeAspect="1" noChangeArrowheads="1"/>
          </p:cNvPicPr>
          <p:nvPr/>
        </p:nvPicPr>
        <p:blipFill rotWithShape="1">
          <a:blip r:embed="rId11">
            <a:extLst>
              <a:ext uri="{28A0092B-C50C-407E-A947-70E740481C1C}">
                <a14:useLocalDpi xmlns:a14="http://schemas.microsoft.com/office/drawing/2010/main" val="0"/>
              </a:ext>
            </a:extLst>
          </a:blip>
          <a:srcRect l="12790" t="13857" r="79693" b="77337"/>
          <a:stretch/>
        </p:blipFill>
        <p:spPr bwMode="auto">
          <a:xfrm>
            <a:off x="609178" y="2858768"/>
            <a:ext cx="595907" cy="4832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143263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700605059"/>
              </p:ext>
            </p:extLst>
          </p:nvPr>
        </p:nvGraphicFramePr>
        <p:xfrm>
          <a:off x="102130" y="642195"/>
          <a:ext cx="2850344" cy="2249537"/>
        </p:xfrm>
        <a:graphic>
          <a:graphicData uri="http://schemas.openxmlformats.org/drawingml/2006/table">
            <a:tbl>
              <a:tblPr firstRow="1" bandRow="1">
                <a:tableStyleId>{5C22544A-7EE6-4342-B048-85BDC9FD1C3A}</a:tableStyleId>
              </a:tblPr>
              <a:tblGrid>
                <a:gridCol w="2527406">
                  <a:extLst>
                    <a:ext uri="{9D8B030D-6E8A-4147-A177-3AD203B41FA5}">
                      <a16:colId xmlns:a16="http://schemas.microsoft.com/office/drawing/2014/main" val="20000"/>
                    </a:ext>
                  </a:extLst>
                </a:gridCol>
                <a:gridCol w="322938">
                  <a:extLst>
                    <a:ext uri="{9D8B030D-6E8A-4147-A177-3AD203B41FA5}">
                      <a16:colId xmlns:a16="http://schemas.microsoft.com/office/drawing/2014/main" val="20004"/>
                    </a:ext>
                  </a:extLst>
                </a:gridCol>
              </a:tblGrid>
              <a:tr h="311543">
                <a:tc>
                  <a:txBody>
                    <a:bodyPr/>
                    <a:lstStyle/>
                    <a:p>
                      <a:pPr marL="0" algn="ctr" defTabSz="914400" rtl="0" eaLnBrk="1" fontAlgn="ctr" latinLnBrk="0" hangingPunct="1"/>
                      <a:r>
                        <a:rPr lang="en-GB" sz="1400" b="1" i="0" u="none" strike="noStrike" kern="1200" dirty="0">
                          <a:solidFill>
                            <a:schemeClr val="bg1"/>
                          </a:solidFill>
                          <a:effectLst/>
                          <a:latin typeface="Trebuchet MS" panose="020B0603020202020204" pitchFamily="34" charset="0"/>
                          <a:ea typeface="+mn-ea"/>
                          <a:cs typeface="Tahoma"/>
                        </a:rPr>
                        <a:t>File</a:t>
                      </a:r>
                      <a:r>
                        <a:rPr lang="en-GB" sz="1400" b="1" i="0" u="none" strike="noStrike" kern="1200" baseline="0" dirty="0">
                          <a:solidFill>
                            <a:schemeClr val="bg1"/>
                          </a:solidFill>
                          <a:effectLst/>
                          <a:latin typeface="Trebuchet MS" panose="020B0603020202020204" pitchFamily="34" charset="0"/>
                          <a:ea typeface="+mn-ea"/>
                          <a:cs typeface="Tahoma"/>
                        </a:rPr>
                        <a:t> Management</a:t>
                      </a:r>
                      <a:endParaRPr lang="en-GB" sz="1400" b="1" i="0" u="none" strike="noStrike" kern="1200" dirty="0">
                        <a:solidFill>
                          <a:schemeClr val="bg1"/>
                        </a:solidFill>
                        <a:effectLst/>
                        <a:latin typeface="Trebuchet MS" panose="020B0603020202020204" pitchFamily="34" charset="0"/>
                        <a:ea typeface="+mn-ea"/>
                        <a:cs typeface="Tahoma"/>
                      </a:endParaRP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l" fontAlgn="b"/>
                      <a:endParaRPr lang="en-GB" sz="1000" b="0" i="0" u="none" strike="noStrike" dirty="0">
                        <a:solidFill>
                          <a:schemeClr val="bg1"/>
                        </a:solidFill>
                        <a:effectLst/>
                        <a:latin typeface="Trebuchet MS" panose="020B0603020202020204" pitchFamily="34" charset="0"/>
                        <a:cs typeface="Tahoma"/>
                      </a:endParaRPr>
                    </a:p>
                  </a:txBody>
                  <a:tcPr marL="10319" marR="10319"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0"/>
                  </a:ext>
                </a:extLst>
              </a:tr>
              <a:tr h="875757">
                <a:tc gridSpan="2">
                  <a:txBody>
                    <a:bodyPr/>
                    <a:lstStyle/>
                    <a:p>
                      <a:pPr algn="l" fontAlgn="ctr"/>
                      <a:endParaRPr lang="en-GB" sz="1100" b="1" i="0" u="none" strike="noStrike" dirty="0">
                        <a:solidFill>
                          <a:schemeClr val="tx1"/>
                        </a:solidFill>
                        <a:effectLst/>
                        <a:latin typeface="Trebuchet MS" panose="020B0603020202020204" pitchFamily="34" charset="0"/>
                        <a:cs typeface="Tahoma"/>
                      </a:endParaRPr>
                    </a:p>
                    <a:p>
                      <a:pPr algn="l" fontAlgn="ctr"/>
                      <a:r>
                        <a:rPr lang="en-GB" sz="1100" b="1" i="0" u="none" strike="noStrike" dirty="0">
                          <a:solidFill>
                            <a:schemeClr val="tx1"/>
                          </a:solidFill>
                          <a:effectLst/>
                          <a:latin typeface="Trebuchet MS" panose="020B0603020202020204" pitchFamily="34" charset="0"/>
                          <a:cs typeface="Tahoma"/>
                        </a:rPr>
                        <a:t>Features of File Management ;</a:t>
                      </a:r>
                      <a:r>
                        <a:rPr lang="en-GB" sz="1100" b="0" i="0" u="none" strike="noStrike" dirty="0">
                          <a:solidFill>
                            <a:schemeClr val="tx1"/>
                          </a:solidFill>
                          <a:effectLst/>
                          <a:latin typeface="Trebuchet MS" panose="020B0603020202020204" pitchFamily="34" charset="0"/>
                          <a:cs typeface="Tahoma"/>
                        </a:rPr>
                        <a:t> </a:t>
                      </a:r>
                      <a:r>
                        <a:rPr lang="en-GB" sz="1100" b="0" i="0" u="none" strike="noStrike" baseline="0" dirty="0">
                          <a:solidFill>
                            <a:schemeClr val="tx1"/>
                          </a:solidFill>
                          <a:effectLst/>
                          <a:latin typeface="Trebuchet MS" panose="020B0603020202020204" pitchFamily="34" charset="0"/>
                          <a:cs typeface="Tahoma"/>
                        </a:rPr>
                        <a:t>n</a:t>
                      </a:r>
                      <a:r>
                        <a:rPr lang="en-GB" sz="1100" b="0" i="0" u="none" strike="noStrike" dirty="0">
                          <a:solidFill>
                            <a:schemeClr val="tx1"/>
                          </a:solidFill>
                          <a:effectLst/>
                          <a:latin typeface="Trebuchet MS" panose="020B0603020202020204" pitchFamily="34" charset="0"/>
                          <a:cs typeface="Tahoma"/>
                        </a:rPr>
                        <a:t>aming,</a:t>
                      </a:r>
                      <a:r>
                        <a:rPr lang="en-GB" sz="1100" b="0" i="0" u="none" strike="noStrike" baseline="0" dirty="0">
                          <a:solidFill>
                            <a:schemeClr val="tx1"/>
                          </a:solidFill>
                          <a:effectLst/>
                          <a:latin typeface="Trebuchet MS" panose="020B0603020202020204" pitchFamily="34" charset="0"/>
                          <a:cs typeface="Tahoma"/>
                        </a:rPr>
                        <a:t>  back-up, folders, files , antivirus, passwords</a:t>
                      </a:r>
                    </a:p>
                    <a:p>
                      <a:pPr algn="l" fontAlgn="ctr"/>
                      <a:endParaRPr lang="en-GB" sz="1100" b="0" i="0" u="none" strike="noStrike" dirty="0">
                        <a:solidFill>
                          <a:schemeClr val="tx1"/>
                        </a:solidFill>
                        <a:effectLst/>
                        <a:latin typeface="Trebuchet MS" panose="020B0603020202020204" pitchFamily="34" charset="0"/>
                        <a:cs typeface="Tahoma"/>
                      </a:endParaRPr>
                    </a:p>
                  </a:txBody>
                  <a:tcPr marL="10319" marR="10319" marT="1270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b"/>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530534">
                <a:tc gridSpan="2">
                  <a:txBody>
                    <a:bodyPr/>
                    <a:lstStyle/>
                    <a:p>
                      <a:pPr marL="0" indent="0" algn="l" fontAlgn="ctr">
                        <a:buNone/>
                      </a:pPr>
                      <a:r>
                        <a:rPr lang="en-GB" sz="1100" b="1" i="0" u="none" strike="noStrike" dirty="0">
                          <a:solidFill>
                            <a:srgbClr val="000000"/>
                          </a:solidFill>
                          <a:effectLst/>
                          <a:latin typeface="Trebuchet MS" panose="020B0603020202020204" pitchFamily="34" charset="0"/>
                          <a:cs typeface="Tahoma"/>
                        </a:rPr>
                        <a:t>Benefits of Good File Management; </a:t>
                      </a:r>
                      <a:r>
                        <a:rPr lang="en-GB" sz="1100" b="0" i="0" u="none" strike="noStrike" dirty="0">
                          <a:solidFill>
                            <a:srgbClr val="000000"/>
                          </a:solidFill>
                          <a:effectLst/>
                          <a:latin typeface="Trebuchet MS" panose="020B0603020202020204" pitchFamily="34" charset="0"/>
                          <a:cs typeface="Tahoma"/>
                        </a:rPr>
                        <a:t>finding</a:t>
                      </a:r>
                      <a:r>
                        <a:rPr lang="en-GB" sz="1100" b="0" i="0" u="none" strike="noStrike" baseline="0" dirty="0">
                          <a:solidFill>
                            <a:srgbClr val="000000"/>
                          </a:solidFill>
                          <a:effectLst/>
                          <a:latin typeface="Trebuchet MS" panose="020B0603020202020204" pitchFamily="34" charset="0"/>
                          <a:cs typeface="Tahoma"/>
                        </a:rPr>
                        <a:t> files efficiently, time saved, frees up space, no duplication</a:t>
                      </a:r>
                      <a:endParaRPr lang="en-GB" sz="1100" b="1" i="0" u="none" strike="noStrike" dirty="0">
                        <a:solidFill>
                          <a:srgbClr val="000000"/>
                        </a:solidFill>
                        <a:effectLst/>
                        <a:latin typeface="Trebuchet MS" panose="020B0603020202020204" pitchFamily="34" charset="0"/>
                        <a:cs typeface="Tahoma"/>
                      </a:endParaRPr>
                    </a:p>
                  </a:txBody>
                  <a:tcPr marL="10319" marR="10319" marT="1270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b"/>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531703">
                <a:tc gridSpan="2">
                  <a:txBody>
                    <a:bodyPr/>
                    <a:lstStyle/>
                    <a:p>
                      <a:pPr algn="l" fontAlgn="ctr"/>
                      <a:r>
                        <a:rPr lang="en-GB" sz="1100" b="1" i="0" u="none" strike="noStrike" dirty="0">
                          <a:solidFill>
                            <a:srgbClr val="000000"/>
                          </a:solidFill>
                          <a:effectLst/>
                          <a:latin typeface="Trebuchet MS" panose="020B0603020202020204" pitchFamily="34" charset="0"/>
                          <a:cs typeface="Tahoma"/>
                        </a:rPr>
                        <a:t>Consequences</a:t>
                      </a:r>
                      <a:r>
                        <a:rPr lang="en-GB" sz="1100" b="1" i="0" u="none" strike="noStrike" baseline="0" dirty="0">
                          <a:solidFill>
                            <a:srgbClr val="000000"/>
                          </a:solidFill>
                          <a:effectLst/>
                          <a:latin typeface="Trebuchet MS" panose="020B0603020202020204" pitchFamily="34" charset="0"/>
                          <a:cs typeface="Tahoma"/>
                        </a:rPr>
                        <a:t> of Poor File Mgt; </a:t>
                      </a:r>
                      <a:r>
                        <a:rPr lang="en-GB" sz="1100" b="0" i="0" u="none" strike="noStrike" baseline="0" dirty="0">
                          <a:solidFill>
                            <a:srgbClr val="000000"/>
                          </a:solidFill>
                          <a:effectLst/>
                          <a:latin typeface="Trebuchet MS" panose="020B0603020202020204" pitchFamily="34" charset="0"/>
                          <a:cs typeface="Tahoma"/>
                        </a:rPr>
                        <a:t> time wasted, files are duplicated, takes space</a:t>
                      </a:r>
                      <a:endParaRPr lang="en-GB" sz="1100" b="1" i="0" u="none" strike="noStrike" dirty="0">
                        <a:solidFill>
                          <a:srgbClr val="000000"/>
                        </a:solidFill>
                        <a:effectLst/>
                        <a:latin typeface="Trebuchet MS" panose="020B0603020202020204" pitchFamily="34" charset="0"/>
                        <a:cs typeface="Tahoma"/>
                      </a:endParaRPr>
                    </a:p>
                  </a:txBody>
                  <a:tcPr marL="10319" marR="10319" marT="1270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ct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4081381953"/>
              </p:ext>
            </p:extLst>
          </p:nvPr>
        </p:nvGraphicFramePr>
        <p:xfrm>
          <a:off x="104885" y="65622"/>
          <a:ext cx="9696230" cy="522968"/>
        </p:xfrm>
        <a:graphic>
          <a:graphicData uri="http://schemas.openxmlformats.org/drawingml/2006/table">
            <a:tbl>
              <a:tblPr firstRow="1" bandRow="1">
                <a:tableStyleId>{5C22544A-7EE6-4342-B048-85BDC9FD1C3A}</a:tableStyleId>
              </a:tblPr>
              <a:tblGrid>
                <a:gridCol w="9696230">
                  <a:extLst>
                    <a:ext uri="{9D8B030D-6E8A-4147-A177-3AD203B41FA5}">
                      <a16:colId xmlns:a16="http://schemas.microsoft.com/office/drawing/2014/main" val="20000"/>
                    </a:ext>
                  </a:extLst>
                </a:gridCol>
              </a:tblGrid>
              <a:tr h="522968">
                <a:tc>
                  <a:txBody>
                    <a:bodyPr/>
                    <a:lstStyle/>
                    <a:p>
                      <a:r>
                        <a:rPr lang="en-US" sz="1400" dirty="0">
                          <a:solidFill>
                            <a:schemeClr val="bg1">
                              <a:lumMod val="95000"/>
                            </a:schemeClr>
                          </a:solidFill>
                          <a:latin typeface="Tahoma"/>
                          <a:cs typeface="Tahoma"/>
                        </a:rPr>
                        <a:t>N5 Administration &amp; IT                                                               ADMINISTRATIVE</a:t>
                      </a:r>
                      <a:r>
                        <a:rPr lang="en-US" sz="1400" baseline="0" dirty="0">
                          <a:solidFill>
                            <a:schemeClr val="bg1">
                              <a:lumMod val="95000"/>
                            </a:schemeClr>
                          </a:solidFill>
                          <a:latin typeface="Tahoma"/>
                          <a:cs typeface="Tahoma"/>
                        </a:rPr>
                        <a:t> THEORY</a:t>
                      </a:r>
                      <a:r>
                        <a:rPr lang="en-US" sz="1400" dirty="0">
                          <a:solidFill>
                            <a:schemeClr val="bg1">
                              <a:lumMod val="95000"/>
                            </a:schemeClr>
                          </a:solidFill>
                          <a:latin typeface="Tahoma"/>
                          <a:cs typeface="Tahoma"/>
                        </a:rPr>
                        <a:t>                                    Knowledge Organiser </a:t>
                      </a:r>
                    </a:p>
                  </a:txBody>
                  <a:tcPr marL="74295" marR="74295">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tx1"/>
                    </a:solidFill>
                  </a:tcPr>
                </a:tc>
                <a:extLst>
                  <a:ext uri="{0D108BD9-81ED-4DB2-BD59-A6C34878D82A}">
                    <a16:rowId xmlns:a16="http://schemas.microsoft.com/office/drawing/2014/main" val="10000"/>
                  </a:ext>
                </a:extLst>
              </a:tr>
            </a:tbl>
          </a:graphicData>
        </a:graphic>
      </p:graphicFrame>
      <p:graphicFrame>
        <p:nvGraphicFramePr>
          <p:cNvPr id="35" name="Table 34"/>
          <p:cNvGraphicFramePr>
            <a:graphicFrameLocks noGrp="1"/>
          </p:cNvGraphicFramePr>
          <p:nvPr>
            <p:extLst>
              <p:ext uri="{D42A27DB-BD31-4B8C-83A1-F6EECF244321}">
                <p14:modId xmlns:p14="http://schemas.microsoft.com/office/powerpoint/2010/main" val="475083709"/>
              </p:ext>
            </p:extLst>
          </p:nvPr>
        </p:nvGraphicFramePr>
        <p:xfrm>
          <a:off x="3047315" y="642194"/>
          <a:ext cx="3658729" cy="3894369"/>
        </p:xfrm>
        <a:graphic>
          <a:graphicData uri="http://schemas.openxmlformats.org/drawingml/2006/table">
            <a:tbl>
              <a:tblPr firstRow="1" bandRow="1">
                <a:tableStyleId>{5C22544A-7EE6-4342-B048-85BDC9FD1C3A}</a:tableStyleId>
              </a:tblPr>
              <a:tblGrid>
                <a:gridCol w="3244203">
                  <a:extLst>
                    <a:ext uri="{9D8B030D-6E8A-4147-A177-3AD203B41FA5}">
                      <a16:colId xmlns:a16="http://schemas.microsoft.com/office/drawing/2014/main" val="20000"/>
                    </a:ext>
                  </a:extLst>
                </a:gridCol>
                <a:gridCol w="414526">
                  <a:extLst>
                    <a:ext uri="{9D8B030D-6E8A-4147-A177-3AD203B41FA5}">
                      <a16:colId xmlns:a16="http://schemas.microsoft.com/office/drawing/2014/main" val="20004"/>
                    </a:ext>
                  </a:extLst>
                </a:gridCol>
              </a:tblGrid>
              <a:tr h="415460">
                <a:tc>
                  <a:txBody>
                    <a:bodyPr/>
                    <a:lstStyle/>
                    <a:p>
                      <a:pPr marL="0" algn="ctr" defTabSz="914400" rtl="0" eaLnBrk="1" fontAlgn="ctr" latinLnBrk="0" hangingPunct="1"/>
                      <a:r>
                        <a:rPr lang="en-GB" sz="1300" b="1" i="0" u="none" strike="noStrike" kern="1200" dirty="0">
                          <a:solidFill>
                            <a:schemeClr val="bg1"/>
                          </a:solidFill>
                          <a:effectLst/>
                          <a:latin typeface="Trebuchet MS" panose="020B0603020202020204" pitchFamily="34" charset="0"/>
                          <a:ea typeface="+mn-ea"/>
                          <a:cs typeface="Tahoma"/>
                        </a:rPr>
                        <a:t>General Data Protection Regulations (</a:t>
                      </a:r>
                      <a:r>
                        <a:rPr lang="en-GB" sz="1300" b="1" i="0" u="none" strike="noStrike" kern="1200" dirty="0" err="1">
                          <a:solidFill>
                            <a:schemeClr val="bg1"/>
                          </a:solidFill>
                          <a:effectLst/>
                          <a:latin typeface="Trebuchet MS" panose="020B0603020202020204" pitchFamily="34" charset="0"/>
                          <a:ea typeface="+mn-ea"/>
                          <a:cs typeface="Tahoma"/>
                        </a:rPr>
                        <a:t>GDPR</a:t>
                      </a:r>
                      <a:r>
                        <a:rPr lang="en-GB" sz="1300" b="1" i="0" u="none" strike="noStrike" kern="1200" dirty="0">
                          <a:solidFill>
                            <a:schemeClr val="bg1"/>
                          </a:solidFill>
                          <a:effectLst/>
                          <a:latin typeface="Trebuchet MS" panose="020B0603020202020204" pitchFamily="34" charset="0"/>
                          <a:ea typeface="+mn-ea"/>
                          <a:cs typeface="Tahoma"/>
                        </a:rPr>
                        <a:t>)</a:t>
                      </a: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l" fontAlgn="b"/>
                      <a:endParaRPr lang="en-GB" sz="1000" b="0" i="0" u="none" strike="noStrike" dirty="0">
                        <a:solidFill>
                          <a:schemeClr val="bg1"/>
                        </a:solidFill>
                        <a:effectLst/>
                        <a:latin typeface="Trebuchet MS" panose="020B0603020202020204" pitchFamily="34" charset="0"/>
                        <a:cs typeface="Tahoma"/>
                      </a:endParaRPr>
                    </a:p>
                  </a:txBody>
                  <a:tcPr marL="10319" marR="10319"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0"/>
                  </a:ext>
                </a:extLst>
              </a:tr>
              <a:tr h="703145">
                <a:tc gridSpan="2">
                  <a:txBody>
                    <a:bodyPr/>
                    <a:lstStyle/>
                    <a:p>
                      <a:pPr marL="0" indent="0" algn="l" fontAlgn="ctr">
                        <a:buNone/>
                      </a:pPr>
                      <a:endParaRPr lang="en-GB" sz="1100" b="0" i="0" u="none" strike="noStrike" dirty="0">
                        <a:solidFill>
                          <a:srgbClr val="000000"/>
                        </a:solidFill>
                        <a:effectLst/>
                        <a:latin typeface="Trebuchet MS" panose="020B0603020202020204" pitchFamily="34" charset="0"/>
                        <a:cs typeface="Tahoma"/>
                      </a:endParaRPr>
                    </a:p>
                    <a:p>
                      <a:pPr marL="0" indent="0" algn="l" fontAlgn="ctr">
                        <a:buNone/>
                      </a:pPr>
                      <a:r>
                        <a:rPr lang="en-GB" sz="1100" b="0" i="0" u="none" strike="noStrike" dirty="0">
                          <a:solidFill>
                            <a:srgbClr val="000000"/>
                          </a:solidFill>
                          <a:effectLst/>
                          <a:latin typeface="Trebuchet MS" panose="020B0603020202020204" pitchFamily="34" charset="0"/>
                          <a:cs typeface="Tahoma"/>
                        </a:rPr>
                        <a:t>Europe wide</a:t>
                      </a:r>
                      <a:r>
                        <a:rPr lang="en-GB" sz="1100" b="0" i="0" u="none" strike="noStrike" baseline="0" dirty="0">
                          <a:solidFill>
                            <a:srgbClr val="000000"/>
                          </a:solidFill>
                          <a:effectLst/>
                          <a:latin typeface="Trebuchet MS" panose="020B0603020202020204" pitchFamily="34" charset="0"/>
                          <a:cs typeface="Tahoma"/>
                        </a:rPr>
                        <a:t> data protection law applied to personal data that has </a:t>
                      </a:r>
                      <a:r>
                        <a:rPr lang="en-GB" sz="1100" b="1" i="0" u="none" strike="noStrike" baseline="0" dirty="0">
                          <a:solidFill>
                            <a:srgbClr val="000000"/>
                          </a:solidFill>
                          <a:effectLst/>
                          <a:latin typeface="Trebuchet MS" panose="020B0603020202020204" pitchFamily="34" charset="0"/>
                          <a:cs typeface="Tahoma"/>
                        </a:rPr>
                        <a:t>7 </a:t>
                      </a:r>
                      <a:r>
                        <a:rPr lang="en-GB" sz="1100" b="0" i="0" u="none" strike="noStrike" baseline="0" dirty="0">
                          <a:solidFill>
                            <a:srgbClr val="000000"/>
                          </a:solidFill>
                          <a:effectLst/>
                          <a:latin typeface="Trebuchet MS" panose="020B0603020202020204" pitchFamily="34" charset="0"/>
                          <a:cs typeface="Tahoma"/>
                        </a:rPr>
                        <a:t> principles</a:t>
                      </a:r>
                    </a:p>
                    <a:p>
                      <a:pPr marL="0" indent="0" algn="l" fontAlgn="ctr">
                        <a:buNone/>
                      </a:pPr>
                      <a:endParaRPr lang="en-GB" sz="1100" b="0" i="0" u="none" strike="noStrike" dirty="0">
                        <a:solidFill>
                          <a:srgbClr val="000000"/>
                        </a:solidFill>
                        <a:effectLst/>
                        <a:latin typeface="Trebuchet MS" panose="020B0603020202020204" pitchFamily="34" charset="0"/>
                        <a:cs typeface="Tahoma"/>
                      </a:endParaRP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extLst>
                  <a:ext uri="{0D108BD9-81ED-4DB2-BD59-A6C34878D82A}">
                    <a16:rowId xmlns:a16="http://schemas.microsoft.com/office/drawing/2014/main" val="10005"/>
                  </a:ext>
                </a:extLst>
              </a:tr>
              <a:tr h="292598">
                <a:tc gridSpan="2">
                  <a:txBody>
                    <a:bodyPr/>
                    <a:lstStyle/>
                    <a:p>
                      <a:pPr marL="171450" lvl="0" indent="-171450" algn="l" fontAlgn="ctr">
                        <a:buFont typeface="Arial" pitchFamily="34" charset="0"/>
                        <a:buChar char="•"/>
                      </a:pPr>
                      <a:r>
                        <a:rPr lang="en-GB" sz="1100" b="0" i="0" u="none" strike="noStrike" dirty="0">
                          <a:solidFill>
                            <a:srgbClr val="000000"/>
                          </a:solidFill>
                          <a:effectLst/>
                          <a:latin typeface="Trebuchet MS" panose="020B0603020202020204" pitchFamily="34" charset="0"/>
                          <a:cs typeface="Tahoma"/>
                        </a:rPr>
                        <a:t>Info should be processes lawfully and fairly</a:t>
                      </a:r>
                    </a:p>
                  </a:txBody>
                  <a:tcPr marL="10319" marR="10319" marT="1270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b"/>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278780">
                <a:tc gridSpan="2">
                  <a:txBody>
                    <a:bodyPr/>
                    <a:lstStyle/>
                    <a:p>
                      <a:pPr marL="171450" lvl="0" indent="-171450" algn="l" fontAlgn="ctr">
                        <a:buFont typeface="Arial" pitchFamily="34" charset="0"/>
                        <a:buChar char="•"/>
                      </a:pPr>
                      <a:r>
                        <a:rPr lang="en-GB" sz="1100" b="0" i="0" u="none" strike="noStrike" dirty="0">
                          <a:solidFill>
                            <a:srgbClr val="000000"/>
                          </a:solidFill>
                          <a:effectLst/>
                          <a:latin typeface="Trebuchet MS" panose="020B0603020202020204" pitchFamily="34" charset="0"/>
                          <a:cs typeface="Tahoma"/>
                        </a:rPr>
                        <a:t>Data should be collected for a specific purpose</a:t>
                      </a:r>
                    </a:p>
                  </a:txBody>
                  <a:tcPr marL="10319" marR="10319" marT="1270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b"/>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401444">
                <a:tc gridSpan="2">
                  <a:txBody>
                    <a:bodyPr/>
                    <a:lstStyle/>
                    <a:p>
                      <a:pPr marL="171450" lvl="0" indent="-171450" algn="l" fontAlgn="ctr">
                        <a:buFont typeface="Arial" pitchFamily="34" charset="0"/>
                        <a:buChar char="•"/>
                      </a:pPr>
                      <a:r>
                        <a:rPr lang="en-GB" sz="1100" b="0" i="0" u="none" strike="noStrike" dirty="0">
                          <a:solidFill>
                            <a:srgbClr val="000000"/>
                          </a:solidFill>
                          <a:effectLst/>
                          <a:latin typeface="Trebuchet MS" panose="020B0603020202020204" pitchFamily="34" charset="0"/>
                          <a:cs typeface="Tahoma"/>
                        </a:rPr>
                        <a:t>Data should be limited to what is necessary for</a:t>
                      </a:r>
                      <a:r>
                        <a:rPr lang="en-GB" sz="1100" b="0" i="0" u="none" strike="noStrike" baseline="0" dirty="0">
                          <a:solidFill>
                            <a:srgbClr val="000000"/>
                          </a:solidFill>
                          <a:effectLst/>
                          <a:latin typeface="Trebuchet MS" panose="020B0603020202020204" pitchFamily="34" charset="0"/>
                          <a:cs typeface="Tahoma"/>
                        </a:rPr>
                        <a:t> the purpose</a:t>
                      </a:r>
                      <a:endParaRPr lang="en-GB" sz="1100" b="0" i="0" u="none" strike="noStrike" dirty="0">
                        <a:solidFill>
                          <a:srgbClr val="000000"/>
                        </a:solidFill>
                        <a:effectLst/>
                        <a:latin typeface="Trebuchet MS" panose="020B0603020202020204" pitchFamily="34" charset="0"/>
                        <a:cs typeface="Tahoma"/>
                      </a:endParaRPr>
                    </a:p>
                  </a:txBody>
                  <a:tcPr marL="10319" marR="10319" marT="1270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ct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412595">
                <a:tc gridSpan="2">
                  <a:txBody>
                    <a:bodyPr/>
                    <a:lstStyle/>
                    <a:p>
                      <a:pPr marL="171450" lvl="0" indent="-171450" algn="l" defTabSz="914400" rtl="0" eaLnBrk="1" fontAlgn="ctr" latinLnBrk="0" hangingPunct="1">
                        <a:buFont typeface="Arial" pitchFamily="34" charset="0"/>
                        <a:buChar char="•"/>
                      </a:pPr>
                      <a:r>
                        <a:rPr lang="en-GB" sz="1100" b="0" i="0" u="none" strike="noStrike" kern="1200" dirty="0">
                          <a:solidFill>
                            <a:srgbClr val="000000"/>
                          </a:solidFill>
                          <a:effectLst/>
                          <a:latin typeface="Trebuchet MS" panose="020B0603020202020204" pitchFamily="34" charset="0"/>
                          <a:ea typeface="+mn-ea"/>
                          <a:cs typeface="Tahoma"/>
                        </a:rPr>
                        <a:t>Data should be accurate and error free so must ensure it is updated</a:t>
                      </a:r>
                    </a:p>
                  </a:txBody>
                  <a:tcPr marL="10319" marR="10319" marT="1270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extLst>
                  <a:ext uri="{0D108BD9-81ED-4DB2-BD59-A6C34878D82A}">
                    <a16:rowId xmlns:a16="http://schemas.microsoft.com/office/drawing/2014/main" val="10006"/>
                  </a:ext>
                </a:extLst>
              </a:tr>
              <a:tr h="434898">
                <a:tc gridSpan="2">
                  <a:txBody>
                    <a:bodyPr/>
                    <a:lstStyle/>
                    <a:p>
                      <a:pPr marL="171450" lvl="0" indent="-171450" algn="l" defTabSz="914400" rtl="0" eaLnBrk="1" fontAlgn="ctr" latinLnBrk="0" hangingPunct="1">
                        <a:buFont typeface="Arial" pitchFamily="34" charset="0"/>
                        <a:buChar char="•"/>
                      </a:pPr>
                      <a:r>
                        <a:rPr lang="en-GB" sz="1100" b="0" i="0" u="none" strike="noStrike" kern="1200" dirty="0">
                          <a:solidFill>
                            <a:srgbClr val="000000"/>
                          </a:solidFill>
                          <a:effectLst/>
                          <a:latin typeface="Trebuchet MS" panose="020B0603020202020204" pitchFamily="34" charset="0"/>
                          <a:ea typeface="+mn-ea"/>
                          <a:cs typeface="Tahoma"/>
                        </a:rPr>
                        <a:t>Data has a storage limitation – meaning it should not be kept for longer than necessary</a:t>
                      </a:r>
                    </a:p>
                  </a:txBody>
                  <a:tcPr marL="10319" marR="10319" marT="1270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extLst>
                  <a:ext uri="{0D108BD9-81ED-4DB2-BD59-A6C34878D82A}">
                    <a16:rowId xmlns:a16="http://schemas.microsoft.com/office/drawing/2014/main" val="10007"/>
                  </a:ext>
                </a:extLst>
              </a:tr>
              <a:tr h="423746">
                <a:tc gridSpan="2">
                  <a:txBody>
                    <a:bodyPr/>
                    <a:lstStyle/>
                    <a:p>
                      <a:pPr marL="171450" lvl="0" indent="-171450" algn="l" defTabSz="914400" rtl="0" eaLnBrk="1" fontAlgn="ctr" latinLnBrk="0" hangingPunct="1">
                        <a:buFont typeface="Arial" pitchFamily="34" charset="0"/>
                        <a:buChar char="•"/>
                      </a:pPr>
                      <a:r>
                        <a:rPr lang="en-GB" sz="1100" b="0" i="0" u="none" strike="noStrike" kern="1200" dirty="0">
                          <a:solidFill>
                            <a:srgbClr val="000000"/>
                          </a:solidFill>
                          <a:effectLst/>
                          <a:latin typeface="Trebuchet MS" panose="020B0603020202020204" pitchFamily="34" charset="0"/>
                          <a:ea typeface="+mn-ea"/>
                          <a:cs typeface="Tahoma"/>
                        </a:rPr>
                        <a:t>Confidentiality – should insure security to protect against unlawful processing </a:t>
                      </a:r>
                      <a:r>
                        <a:rPr lang="en-GB" sz="1100" b="0" i="0" u="none" strike="noStrike" kern="1200" dirty="0" err="1">
                          <a:solidFill>
                            <a:srgbClr val="000000"/>
                          </a:solidFill>
                          <a:effectLst/>
                          <a:latin typeface="Trebuchet MS" panose="020B0603020202020204" pitchFamily="34" charset="0"/>
                          <a:ea typeface="+mn-ea"/>
                          <a:cs typeface="Tahoma"/>
                        </a:rPr>
                        <a:t>etc</a:t>
                      </a:r>
                      <a:endParaRPr lang="en-GB" sz="1100" b="0" i="0" u="none" strike="noStrike" kern="1200" dirty="0">
                        <a:solidFill>
                          <a:srgbClr val="000000"/>
                        </a:solidFill>
                        <a:effectLst/>
                        <a:latin typeface="Trebuchet MS" panose="020B0603020202020204" pitchFamily="34" charset="0"/>
                        <a:ea typeface="+mn-ea"/>
                        <a:cs typeface="Tahoma"/>
                      </a:endParaRPr>
                    </a:p>
                  </a:txBody>
                  <a:tcPr marL="10319" marR="10319" marT="1270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extLst>
                  <a:ext uri="{0D108BD9-81ED-4DB2-BD59-A6C34878D82A}">
                    <a16:rowId xmlns:a16="http://schemas.microsoft.com/office/drawing/2014/main" val="10008"/>
                  </a:ext>
                </a:extLst>
              </a:tr>
              <a:tr h="531703">
                <a:tc gridSpan="2">
                  <a:txBody>
                    <a:bodyPr/>
                    <a:lstStyle/>
                    <a:p>
                      <a:pPr marL="171450" lvl="0" indent="-171450" algn="l" defTabSz="914400" rtl="0" eaLnBrk="1" fontAlgn="ctr" latinLnBrk="0" hangingPunct="1">
                        <a:buFont typeface="Arial" pitchFamily="34" charset="0"/>
                        <a:buChar char="•"/>
                      </a:pPr>
                      <a:r>
                        <a:rPr lang="en-GB" sz="1100" b="0" i="0" u="none" strike="noStrike" kern="1200" dirty="0">
                          <a:solidFill>
                            <a:srgbClr val="000000"/>
                          </a:solidFill>
                          <a:effectLst/>
                          <a:latin typeface="Trebuchet MS" panose="020B0603020202020204" pitchFamily="34" charset="0"/>
                          <a:ea typeface="+mn-ea"/>
                          <a:cs typeface="Tahoma"/>
                        </a:rPr>
                        <a:t>Accountability – the organisation is responsible for what they do and must comply with the other principles</a:t>
                      </a:r>
                    </a:p>
                  </a:txBody>
                  <a:tcPr marL="10319" marR="10319" marT="1270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extLst>
                  <a:ext uri="{0D108BD9-81ED-4DB2-BD59-A6C34878D82A}">
                    <a16:rowId xmlns:a16="http://schemas.microsoft.com/office/drawing/2014/main" val="10009"/>
                  </a:ext>
                </a:extLst>
              </a:tr>
            </a:tbl>
          </a:graphicData>
        </a:graphic>
      </p:graphicFrame>
      <p:graphicFrame>
        <p:nvGraphicFramePr>
          <p:cNvPr id="36" name="Table 35"/>
          <p:cNvGraphicFramePr>
            <a:graphicFrameLocks noGrp="1"/>
          </p:cNvGraphicFramePr>
          <p:nvPr>
            <p:extLst>
              <p:ext uri="{D42A27DB-BD31-4B8C-83A1-F6EECF244321}">
                <p14:modId xmlns:p14="http://schemas.microsoft.com/office/powerpoint/2010/main" val="1342915418"/>
              </p:ext>
            </p:extLst>
          </p:nvPr>
        </p:nvGraphicFramePr>
        <p:xfrm>
          <a:off x="63365" y="2731494"/>
          <a:ext cx="2889108" cy="3571237"/>
        </p:xfrm>
        <a:graphic>
          <a:graphicData uri="http://schemas.openxmlformats.org/drawingml/2006/table">
            <a:tbl>
              <a:tblPr firstRow="1" bandRow="1">
                <a:tableStyleId>{5C22544A-7EE6-4342-B048-85BDC9FD1C3A}</a:tableStyleId>
              </a:tblPr>
              <a:tblGrid>
                <a:gridCol w="2561779">
                  <a:extLst>
                    <a:ext uri="{9D8B030D-6E8A-4147-A177-3AD203B41FA5}">
                      <a16:colId xmlns:a16="http://schemas.microsoft.com/office/drawing/2014/main" val="20000"/>
                    </a:ext>
                  </a:extLst>
                </a:gridCol>
                <a:gridCol w="327329">
                  <a:extLst>
                    <a:ext uri="{9D8B030D-6E8A-4147-A177-3AD203B41FA5}">
                      <a16:colId xmlns:a16="http://schemas.microsoft.com/office/drawing/2014/main" val="20004"/>
                    </a:ext>
                  </a:extLst>
                </a:gridCol>
              </a:tblGrid>
              <a:tr h="228464">
                <a:tc>
                  <a:txBody>
                    <a:bodyPr/>
                    <a:lstStyle/>
                    <a:p>
                      <a:pPr marL="0" algn="ctr" defTabSz="914400" rtl="0" eaLnBrk="1" fontAlgn="ctr" latinLnBrk="0" hangingPunct="1"/>
                      <a:r>
                        <a:rPr lang="en-GB" sz="1400" b="1" i="0" u="none" strike="noStrike" kern="1200" dirty="0">
                          <a:solidFill>
                            <a:schemeClr val="bg1"/>
                          </a:solidFill>
                          <a:effectLst/>
                          <a:latin typeface="Trebuchet MS" panose="020B0603020202020204" pitchFamily="34" charset="0"/>
                          <a:ea typeface="+mn-ea"/>
                          <a:cs typeface="Tahoma"/>
                        </a:rPr>
                        <a:t>Security </a:t>
                      </a: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l" fontAlgn="b"/>
                      <a:endParaRPr lang="en-GB" sz="1000" b="0" i="0" u="none" strike="noStrike" dirty="0">
                        <a:solidFill>
                          <a:schemeClr val="bg1"/>
                        </a:solidFill>
                        <a:effectLst/>
                        <a:latin typeface="Trebuchet MS" panose="020B0603020202020204" pitchFamily="34" charset="0"/>
                        <a:cs typeface="Tahoma"/>
                      </a:endParaRPr>
                    </a:p>
                  </a:txBody>
                  <a:tcPr marL="10319" marR="10319"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0"/>
                  </a:ext>
                </a:extLst>
              </a:tr>
              <a:tr h="703145">
                <a:tc gridSpan="2">
                  <a:txBody>
                    <a:bodyPr/>
                    <a:lstStyle/>
                    <a:p>
                      <a:pPr marL="0" indent="0" algn="l" fontAlgn="ctr">
                        <a:buNone/>
                      </a:pPr>
                      <a:r>
                        <a:rPr lang="en-GB" sz="1100" b="1" i="0" u="none" strike="noStrike" dirty="0">
                          <a:solidFill>
                            <a:srgbClr val="000000"/>
                          </a:solidFill>
                          <a:effectLst/>
                          <a:latin typeface="Trebuchet MS" panose="020B0603020202020204" pitchFamily="34" charset="0"/>
                          <a:cs typeface="Tahoma"/>
                        </a:rPr>
                        <a:t>Security</a:t>
                      </a:r>
                      <a:r>
                        <a:rPr lang="en-GB" sz="1100" b="1" i="0" u="none" strike="noStrike" baseline="0" dirty="0">
                          <a:solidFill>
                            <a:srgbClr val="000000"/>
                          </a:solidFill>
                          <a:effectLst/>
                          <a:latin typeface="Trebuchet MS" panose="020B0603020202020204" pitchFamily="34" charset="0"/>
                          <a:cs typeface="Tahoma"/>
                        </a:rPr>
                        <a:t> of People; </a:t>
                      </a:r>
                      <a:r>
                        <a:rPr lang="en-GB" sz="1100" b="0" i="0" u="none" strike="noStrike" baseline="0" dirty="0">
                          <a:solidFill>
                            <a:srgbClr val="000000"/>
                          </a:solidFill>
                          <a:effectLst/>
                          <a:latin typeface="Trebuchet MS" panose="020B0603020202020204" pitchFamily="34" charset="0"/>
                          <a:cs typeface="Tahoma"/>
                        </a:rPr>
                        <a:t>name badges, uniforms, visitors report to reception, CCTV, panic alarms, security guards</a:t>
                      </a:r>
                    </a:p>
                    <a:p>
                      <a:pPr marL="0" indent="0" algn="l" fontAlgn="ctr">
                        <a:buNone/>
                      </a:pPr>
                      <a:endParaRPr lang="en-GB" sz="1100" b="0" i="0" u="none" strike="noStrike" dirty="0">
                        <a:solidFill>
                          <a:srgbClr val="000000"/>
                        </a:solidFill>
                        <a:effectLst/>
                        <a:latin typeface="Trebuchet MS" panose="020B0603020202020204" pitchFamily="34" charset="0"/>
                        <a:cs typeface="Tahoma"/>
                      </a:endParaRP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b"/>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875757">
                <a:tc gridSpan="2">
                  <a:txBody>
                    <a:bodyPr/>
                    <a:lstStyle/>
                    <a:p>
                      <a:pPr algn="l" fontAlgn="ctr"/>
                      <a:r>
                        <a:rPr lang="en-GB" sz="1100" b="1" i="0" u="none" strike="noStrike" dirty="0">
                          <a:solidFill>
                            <a:srgbClr val="000000"/>
                          </a:solidFill>
                          <a:effectLst/>
                          <a:latin typeface="Trebuchet MS" panose="020B0603020202020204" pitchFamily="34" charset="0"/>
                          <a:cs typeface="Tahoma"/>
                        </a:rPr>
                        <a:t>Security of Property; </a:t>
                      </a:r>
                      <a:r>
                        <a:rPr lang="en-GB" sz="1100" b="0" i="0" u="none" strike="noStrike" dirty="0">
                          <a:solidFill>
                            <a:srgbClr val="000000"/>
                          </a:solidFill>
                          <a:effectLst/>
                          <a:latin typeface="Trebuchet MS" panose="020B0603020202020204" pitchFamily="34" charset="0"/>
                          <a:cs typeface="Tahoma"/>
                        </a:rPr>
                        <a:t>locks on windows/doors,</a:t>
                      </a:r>
                      <a:r>
                        <a:rPr lang="en-GB" sz="1100" b="0" i="0" u="none" strike="noStrike" baseline="0" dirty="0">
                          <a:solidFill>
                            <a:srgbClr val="000000"/>
                          </a:solidFill>
                          <a:effectLst/>
                          <a:latin typeface="Trebuchet MS" panose="020B0603020202020204" pitchFamily="34" charset="0"/>
                          <a:cs typeface="Tahoma"/>
                        </a:rPr>
                        <a:t> list of equipment, staff lockers, attach equipment to desks, security blinds, alarms</a:t>
                      </a:r>
                    </a:p>
                    <a:p>
                      <a:pPr algn="l" fontAlgn="ctr"/>
                      <a:endParaRPr lang="en-GB" sz="1100" b="1" i="0" u="none" strike="noStrike" dirty="0">
                        <a:solidFill>
                          <a:srgbClr val="000000"/>
                        </a:solidFill>
                        <a:effectLst/>
                        <a:latin typeface="Trebuchet MS" panose="020B0603020202020204" pitchFamily="34" charset="0"/>
                        <a:cs typeface="Tahoma"/>
                      </a:endParaRP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b"/>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1048368">
                <a:tc gridSpan="2">
                  <a:txBody>
                    <a:bodyPr/>
                    <a:lstStyle/>
                    <a:p>
                      <a:pPr algn="l" fontAlgn="ctr"/>
                      <a:r>
                        <a:rPr lang="en-GB" sz="1100" b="1" i="0" u="none" strike="noStrike" dirty="0">
                          <a:solidFill>
                            <a:srgbClr val="000000"/>
                          </a:solidFill>
                          <a:effectLst/>
                          <a:latin typeface="Trebuchet MS" panose="020B0603020202020204" pitchFamily="34" charset="0"/>
                          <a:cs typeface="Tahoma"/>
                        </a:rPr>
                        <a:t>Security of Information (electronic and paper files);</a:t>
                      </a:r>
                      <a:r>
                        <a:rPr lang="en-GB" sz="1100" b="1" i="0" u="none" strike="noStrike" baseline="0" dirty="0">
                          <a:solidFill>
                            <a:srgbClr val="000000"/>
                          </a:solidFill>
                          <a:effectLst/>
                          <a:latin typeface="Trebuchet MS" panose="020B0603020202020204" pitchFamily="34" charset="0"/>
                          <a:cs typeface="Tahoma"/>
                        </a:rPr>
                        <a:t> </a:t>
                      </a:r>
                      <a:r>
                        <a:rPr lang="en-GB" sz="1100" b="0" i="0" u="none" strike="noStrike" baseline="0" dirty="0">
                          <a:solidFill>
                            <a:srgbClr val="000000"/>
                          </a:solidFill>
                          <a:effectLst/>
                          <a:latin typeface="Trebuchet MS" panose="020B0603020202020204" pitchFamily="34" charset="0"/>
                          <a:cs typeface="Tahoma"/>
                        </a:rPr>
                        <a:t> change passwords, fingerprint/face recognition., lock screens on computer, access rights, usernames, train staff, install anti-virus, encrypt files</a:t>
                      </a:r>
                    </a:p>
                    <a:p>
                      <a:pPr algn="l" fontAlgn="ctr"/>
                      <a:endParaRPr lang="en-GB" sz="1100" b="1" i="0" u="none" strike="noStrike" dirty="0">
                        <a:solidFill>
                          <a:srgbClr val="000000"/>
                        </a:solidFill>
                        <a:effectLst/>
                        <a:latin typeface="Trebuchet MS" panose="020B0603020202020204" pitchFamily="34" charset="0"/>
                        <a:cs typeface="Tahoma"/>
                      </a:endParaRPr>
                    </a:p>
                  </a:txBody>
                  <a:tcPr marL="10319" marR="10319" marT="1270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ct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715503">
                <a:tc gridSpan="2">
                  <a:txBody>
                    <a:bodyPr/>
                    <a:lstStyle/>
                    <a:p>
                      <a:pPr algn="l" fontAlgn="ctr"/>
                      <a:r>
                        <a:rPr lang="en-GB" sz="1100" b="1" i="0" u="none" strike="noStrike" dirty="0">
                          <a:solidFill>
                            <a:srgbClr val="000000"/>
                          </a:solidFill>
                          <a:effectLst/>
                          <a:latin typeface="Trebuchet MS" panose="020B0603020202020204" pitchFamily="34" charset="0"/>
                          <a:cs typeface="Tahoma"/>
                        </a:rPr>
                        <a:t>Features of Current Legislation, </a:t>
                      </a:r>
                      <a:r>
                        <a:rPr lang="en-GB" sz="1100" b="0" i="0" u="none" strike="noStrike" dirty="0">
                          <a:solidFill>
                            <a:srgbClr val="000000"/>
                          </a:solidFill>
                          <a:effectLst/>
                          <a:latin typeface="Trebuchet MS" panose="020B0603020202020204" pitchFamily="34" charset="0"/>
                          <a:cs typeface="Tahoma"/>
                        </a:rPr>
                        <a:t>including</a:t>
                      </a:r>
                      <a:r>
                        <a:rPr lang="en-GB" sz="1100" b="0" i="0" u="none" strike="noStrike" baseline="0" dirty="0">
                          <a:solidFill>
                            <a:srgbClr val="000000"/>
                          </a:solidFill>
                          <a:effectLst/>
                          <a:latin typeface="Trebuchet MS" panose="020B0603020202020204" pitchFamily="34" charset="0"/>
                          <a:cs typeface="Tahoma"/>
                        </a:rPr>
                        <a:t>- </a:t>
                      </a:r>
                      <a:endParaRPr lang="en-GB" sz="1100" b="0" i="0" u="none" strike="noStrike" dirty="0">
                        <a:solidFill>
                          <a:srgbClr val="000000"/>
                        </a:solidFill>
                        <a:effectLst/>
                        <a:latin typeface="Trebuchet MS" panose="020B0603020202020204" pitchFamily="34" charset="0"/>
                        <a:cs typeface="Tahoma"/>
                      </a:endParaRPr>
                    </a:p>
                    <a:p>
                      <a:pPr marL="252000" indent="-171450" algn="l" fontAlgn="ctr">
                        <a:buFont typeface="Arial" pitchFamily="34" charset="0"/>
                        <a:buChar char="•"/>
                      </a:pPr>
                      <a:r>
                        <a:rPr lang="en-GB" sz="1100" b="0" i="0" u="none" strike="noStrike" dirty="0">
                          <a:solidFill>
                            <a:srgbClr val="000000"/>
                          </a:solidFill>
                          <a:effectLst/>
                          <a:latin typeface="Trebuchet MS" panose="020B0603020202020204" pitchFamily="34" charset="0"/>
                          <a:cs typeface="Tahoma"/>
                        </a:rPr>
                        <a:t>GDPR</a:t>
                      </a:r>
                      <a:r>
                        <a:rPr lang="en-GB" sz="1100" b="0" i="0" u="none" strike="noStrike" baseline="0" dirty="0">
                          <a:solidFill>
                            <a:srgbClr val="000000"/>
                          </a:solidFill>
                          <a:effectLst/>
                          <a:latin typeface="Trebuchet MS" panose="020B0603020202020204" pitchFamily="34" charset="0"/>
                          <a:cs typeface="Tahoma"/>
                        </a:rPr>
                        <a:t> 2018 </a:t>
                      </a:r>
                    </a:p>
                    <a:p>
                      <a:pPr marL="252000" indent="-171450" algn="l" fontAlgn="ctr">
                        <a:buFont typeface="Arial" pitchFamily="34" charset="0"/>
                        <a:buChar char="•"/>
                      </a:pPr>
                      <a:r>
                        <a:rPr lang="en-GB" sz="1100" b="0" i="0" u="none" strike="noStrike" baseline="0" dirty="0">
                          <a:solidFill>
                            <a:srgbClr val="000000"/>
                          </a:solidFill>
                          <a:effectLst/>
                          <a:latin typeface="Trebuchet MS" panose="020B0603020202020204" pitchFamily="34" charset="0"/>
                          <a:cs typeface="Tahoma"/>
                        </a:rPr>
                        <a:t>Computer Misuse Act 1990</a:t>
                      </a:r>
                      <a:endParaRPr lang="en-GB" sz="1100" b="0" i="0" u="none" strike="noStrike" dirty="0">
                        <a:solidFill>
                          <a:srgbClr val="000000"/>
                        </a:solidFill>
                        <a:effectLst/>
                        <a:latin typeface="Trebuchet MS" panose="020B0603020202020204" pitchFamily="34" charset="0"/>
                        <a:cs typeface="Tahoma"/>
                      </a:endParaRP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ct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bl>
          </a:graphicData>
        </a:graphic>
      </p:graphicFrame>
      <p:graphicFrame>
        <p:nvGraphicFramePr>
          <p:cNvPr id="37" name="Table 36"/>
          <p:cNvGraphicFramePr>
            <a:graphicFrameLocks noGrp="1"/>
          </p:cNvGraphicFramePr>
          <p:nvPr>
            <p:extLst>
              <p:ext uri="{D42A27DB-BD31-4B8C-83A1-F6EECF244321}">
                <p14:modId xmlns:p14="http://schemas.microsoft.com/office/powerpoint/2010/main" val="2519605436"/>
              </p:ext>
            </p:extLst>
          </p:nvPr>
        </p:nvGraphicFramePr>
        <p:xfrm>
          <a:off x="6810033" y="675649"/>
          <a:ext cx="2936134" cy="2108860"/>
        </p:xfrm>
        <a:graphic>
          <a:graphicData uri="http://schemas.openxmlformats.org/drawingml/2006/table">
            <a:tbl>
              <a:tblPr firstRow="1" bandRow="1">
                <a:tableStyleId>{5C22544A-7EE6-4342-B048-85BDC9FD1C3A}</a:tableStyleId>
              </a:tblPr>
              <a:tblGrid>
                <a:gridCol w="2527406">
                  <a:extLst>
                    <a:ext uri="{9D8B030D-6E8A-4147-A177-3AD203B41FA5}">
                      <a16:colId xmlns:a16="http://schemas.microsoft.com/office/drawing/2014/main" val="20000"/>
                    </a:ext>
                  </a:extLst>
                </a:gridCol>
                <a:gridCol w="408728">
                  <a:extLst>
                    <a:ext uri="{9D8B030D-6E8A-4147-A177-3AD203B41FA5}">
                      <a16:colId xmlns:a16="http://schemas.microsoft.com/office/drawing/2014/main" val="20004"/>
                    </a:ext>
                  </a:extLst>
                </a:gridCol>
              </a:tblGrid>
              <a:tr h="357346">
                <a:tc>
                  <a:txBody>
                    <a:bodyPr/>
                    <a:lstStyle/>
                    <a:p>
                      <a:pPr marL="0" algn="ctr" defTabSz="914400" rtl="0" eaLnBrk="1" fontAlgn="ctr" latinLnBrk="0" hangingPunct="1"/>
                      <a:r>
                        <a:rPr lang="en-GB" sz="1400" b="1" i="0" u="none" strike="noStrike" kern="1200" dirty="0">
                          <a:solidFill>
                            <a:schemeClr val="bg1"/>
                          </a:solidFill>
                          <a:effectLst/>
                          <a:latin typeface="Trebuchet MS" panose="020B0603020202020204" pitchFamily="34" charset="0"/>
                          <a:ea typeface="+mn-ea"/>
                          <a:cs typeface="Tahoma"/>
                        </a:rPr>
                        <a:t>Tasks,</a:t>
                      </a:r>
                      <a:r>
                        <a:rPr lang="en-GB" sz="1400" b="1" i="0" u="none" strike="noStrike" kern="1200" baseline="0" dirty="0">
                          <a:solidFill>
                            <a:schemeClr val="bg1"/>
                          </a:solidFill>
                          <a:effectLst/>
                          <a:latin typeface="Trebuchet MS" panose="020B0603020202020204" pitchFamily="34" charset="0"/>
                          <a:ea typeface="+mn-ea"/>
                          <a:cs typeface="Tahoma"/>
                        </a:rPr>
                        <a:t> Skills and Qualities </a:t>
                      </a:r>
                      <a:r>
                        <a:rPr lang="en-GB" sz="1400" b="1" i="0" u="none" strike="noStrike" kern="1200" dirty="0">
                          <a:solidFill>
                            <a:schemeClr val="bg1"/>
                          </a:solidFill>
                          <a:effectLst/>
                          <a:latin typeface="Trebuchet MS" panose="020B0603020202020204" pitchFamily="34" charset="0"/>
                          <a:ea typeface="+mn-ea"/>
                          <a:cs typeface="Tahoma"/>
                        </a:rPr>
                        <a:t> </a:t>
                      </a: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l" fontAlgn="b"/>
                      <a:endParaRPr lang="en-GB" sz="1000" b="0" i="0" u="none" strike="noStrike" dirty="0">
                        <a:solidFill>
                          <a:schemeClr val="bg1"/>
                        </a:solidFill>
                        <a:effectLst/>
                        <a:latin typeface="Trebuchet MS" panose="020B0603020202020204" pitchFamily="34" charset="0"/>
                        <a:cs typeface="Tahoma"/>
                      </a:endParaRPr>
                    </a:p>
                  </a:txBody>
                  <a:tcPr marL="10319" marR="10319"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0"/>
                  </a:ext>
                </a:extLst>
              </a:tr>
              <a:tr h="875757">
                <a:tc gridSpan="2">
                  <a:txBody>
                    <a:bodyPr/>
                    <a:lstStyle/>
                    <a:p>
                      <a:pPr marL="0" indent="0" algn="l" fontAlgn="ctr">
                        <a:buNone/>
                      </a:pPr>
                      <a:r>
                        <a:rPr lang="en-GB" sz="1100" b="0" i="0" u="none" strike="noStrike" dirty="0">
                          <a:solidFill>
                            <a:srgbClr val="000000"/>
                          </a:solidFill>
                          <a:effectLst/>
                          <a:latin typeface="Trebuchet MS" panose="020B0603020202020204" pitchFamily="34" charset="0"/>
                          <a:cs typeface="Tahoma"/>
                        </a:rPr>
                        <a:t>Tasks and Duties of an Administrator:</a:t>
                      </a:r>
                    </a:p>
                    <a:p>
                      <a:pPr marL="0" indent="0" algn="l" fontAlgn="ctr">
                        <a:buNone/>
                      </a:pPr>
                      <a:endParaRPr lang="en-GB" sz="1100" b="0" i="0" u="none" strike="noStrike" dirty="0">
                        <a:solidFill>
                          <a:srgbClr val="000000"/>
                        </a:solidFill>
                        <a:effectLst/>
                        <a:latin typeface="Trebuchet MS" panose="020B0603020202020204" pitchFamily="34" charset="0"/>
                        <a:cs typeface="Tahoma"/>
                      </a:endParaRPr>
                    </a:p>
                    <a:p>
                      <a:pPr marL="171450" indent="-171450" algn="l" fontAlgn="ctr">
                        <a:buFont typeface="Arial" pitchFamily="34" charset="0"/>
                        <a:buChar char="•"/>
                      </a:pPr>
                      <a:r>
                        <a:rPr lang="en-GB" sz="1100" b="0" i="0" u="none" strike="noStrike" dirty="0">
                          <a:solidFill>
                            <a:srgbClr val="000000"/>
                          </a:solidFill>
                          <a:effectLst/>
                          <a:latin typeface="Trebuchet MS" panose="020B0603020202020204" pitchFamily="34" charset="0"/>
                          <a:cs typeface="Tahoma"/>
                        </a:rPr>
                        <a:t>Answer</a:t>
                      </a:r>
                      <a:r>
                        <a:rPr lang="en-GB" sz="1100" b="0" i="0" u="none" strike="noStrike" baseline="0" dirty="0">
                          <a:solidFill>
                            <a:srgbClr val="000000"/>
                          </a:solidFill>
                          <a:effectLst/>
                          <a:latin typeface="Trebuchet MS" panose="020B0603020202020204" pitchFamily="34" charset="0"/>
                          <a:cs typeface="Tahoma"/>
                        </a:rPr>
                        <a:t> phone, update databases, organise meetings and events, file documents, reception duties </a:t>
                      </a:r>
                      <a:r>
                        <a:rPr lang="en-GB" sz="1100" b="0" i="0" u="none" strike="noStrike" baseline="0" dirty="0" err="1">
                          <a:solidFill>
                            <a:srgbClr val="000000"/>
                          </a:solidFill>
                          <a:effectLst/>
                          <a:latin typeface="Trebuchet MS" panose="020B0603020202020204" pitchFamily="34" charset="0"/>
                          <a:cs typeface="Tahoma"/>
                        </a:rPr>
                        <a:t>etc</a:t>
                      </a:r>
                      <a:endParaRPr lang="en-GB" sz="1100" b="0" i="0" u="none" strike="noStrike" baseline="0" dirty="0">
                        <a:solidFill>
                          <a:srgbClr val="000000"/>
                        </a:solidFill>
                        <a:effectLst/>
                        <a:latin typeface="Trebuchet MS" panose="020B0603020202020204" pitchFamily="34" charset="0"/>
                        <a:cs typeface="Tahoma"/>
                      </a:endParaRP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b"/>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875757">
                <a:tc gridSpan="2">
                  <a:txBody>
                    <a:bodyPr/>
                    <a:lstStyle/>
                    <a:p>
                      <a:pPr algn="l" fontAlgn="ctr"/>
                      <a:r>
                        <a:rPr lang="en-GB" sz="1100" b="0" i="0" u="none" strike="noStrike" dirty="0">
                          <a:solidFill>
                            <a:srgbClr val="000000"/>
                          </a:solidFill>
                          <a:effectLst/>
                          <a:latin typeface="Trebuchet MS" panose="020B0603020202020204" pitchFamily="34" charset="0"/>
                          <a:cs typeface="Tahoma"/>
                        </a:rPr>
                        <a:t>Skills</a:t>
                      </a:r>
                      <a:r>
                        <a:rPr lang="en-GB" sz="1100" b="0" i="0" u="none" strike="noStrike" baseline="0" dirty="0">
                          <a:solidFill>
                            <a:srgbClr val="000000"/>
                          </a:solidFill>
                          <a:effectLst/>
                          <a:latin typeface="Trebuchet MS" panose="020B0603020202020204" pitchFamily="34" charset="0"/>
                          <a:cs typeface="Tahoma"/>
                        </a:rPr>
                        <a:t> and Qualities </a:t>
                      </a:r>
                      <a:r>
                        <a:rPr lang="en-GB" sz="1100" b="0" i="0" u="none" strike="noStrike" dirty="0">
                          <a:solidFill>
                            <a:srgbClr val="000000"/>
                          </a:solidFill>
                          <a:effectLst/>
                          <a:latin typeface="Trebuchet MS" panose="020B0603020202020204" pitchFamily="34" charset="0"/>
                          <a:cs typeface="Tahoma"/>
                        </a:rPr>
                        <a:t>of an Administrator:</a:t>
                      </a:r>
                    </a:p>
                    <a:p>
                      <a:pPr algn="l" fontAlgn="ctr"/>
                      <a:endParaRPr lang="en-GB" sz="1100" b="0" i="0" u="none" strike="noStrike" dirty="0">
                        <a:solidFill>
                          <a:srgbClr val="000000"/>
                        </a:solidFill>
                        <a:effectLst/>
                        <a:latin typeface="Trebuchet MS" panose="020B0603020202020204" pitchFamily="34" charset="0"/>
                        <a:cs typeface="Tahoma"/>
                      </a:endParaRPr>
                    </a:p>
                    <a:p>
                      <a:pPr marL="171450" indent="-171450" algn="l" fontAlgn="ctr">
                        <a:buFont typeface="Arial" pitchFamily="34" charset="0"/>
                        <a:buChar char="•"/>
                      </a:pPr>
                      <a:r>
                        <a:rPr lang="en-GB" sz="1100" b="0" i="0" u="none" strike="noStrike" dirty="0">
                          <a:solidFill>
                            <a:srgbClr val="000000"/>
                          </a:solidFill>
                          <a:effectLst/>
                          <a:latin typeface="Trebuchet MS" panose="020B0603020202020204" pitchFamily="34" charset="0"/>
                          <a:cs typeface="Tahoma"/>
                        </a:rPr>
                        <a:t>Organised, able to communicate well, team worker, good IT skills</a:t>
                      </a:r>
                      <a:r>
                        <a:rPr lang="en-GB" sz="1100" b="0" i="0" u="none" strike="noStrike" baseline="0" dirty="0">
                          <a:solidFill>
                            <a:srgbClr val="000000"/>
                          </a:solidFill>
                          <a:effectLst/>
                          <a:latin typeface="Trebuchet MS" panose="020B0603020202020204" pitchFamily="34" charset="0"/>
                          <a:cs typeface="Tahoma"/>
                        </a:rPr>
                        <a:t>, patient, tactful, approachable</a:t>
                      </a:r>
                      <a:endParaRPr lang="en-GB" sz="1100" b="0" i="0" u="none" strike="noStrike" dirty="0">
                        <a:solidFill>
                          <a:srgbClr val="000000"/>
                        </a:solidFill>
                        <a:effectLst/>
                        <a:latin typeface="Trebuchet MS" panose="020B0603020202020204" pitchFamily="34" charset="0"/>
                        <a:cs typeface="Tahoma"/>
                      </a:endParaRP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b"/>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bl>
          </a:graphicData>
        </a:graphic>
      </p:graphicFrame>
      <p:graphicFrame>
        <p:nvGraphicFramePr>
          <p:cNvPr id="38" name="Table 37"/>
          <p:cNvGraphicFramePr>
            <a:graphicFrameLocks noGrp="1"/>
          </p:cNvGraphicFramePr>
          <p:nvPr>
            <p:extLst>
              <p:ext uri="{D42A27DB-BD31-4B8C-83A1-F6EECF244321}">
                <p14:modId xmlns:p14="http://schemas.microsoft.com/office/powerpoint/2010/main" val="1857901113"/>
              </p:ext>
            </p:extLst>
          </p:nvPr>
        </p:nvGraphicFramePr>
        <p:xfrm>
          <a:off x="3047316" y="4560849"/>
          <a:ext cx="3658731" cy="2152443"/>
        </p:xfrm>
        <a:graphic>
          <a:graphicData uri="http://schemas.openxmlformats.org/drawingml/2006/table">
            <a:tbl>
              <a:tblPr firstRow="1" bandRow="1">
                <a:tableStyleId>{5C22544A-7EE6-4342-B048-85BDC9FD1C3A}</a:tableStyleId>
              </a:tblPr>
              <a:tblGrid>
                <a:gridCol w="3244205">
                  <a:extLst>
                    <a:ext uri="{9D8B030D-6E8A-4147-A177-3AD203B41FA5}">
                      <a16:colId xmlns:a16="http://schemas.microsoft.com/office/drawing/2014/main" val="20000"/>
                    </a:ext>
                  </a:extLst>
                </a:gridCol>
                <a:gridCol w="414526">
                  <a:extLst>
                    <a:ext uri="{9D8B030D-6E8A-4147-A177-3AD203B41FA5}">
                      <a16:colId xmlns:a16="http://schemas.microsoft.com/office/drawing/2014/main" val="20004"/>
                    </a:ext>
                  </a:extLst>
                </a:gridCol>
              </a:tblGrid>
              <a:tr h="228464">
                <a:tc>
                  <a:txBody>
                    <a:bodyPr/>
                    <a:lstStyle/>
                    <a:p>
                      <a:pPr marL="0" algn="ctr" defTabSz="914400" rtl="0" eaLnBrk="1" fontAlgn="ctr" latinLnBrk="0" hangingPunct="1"/>
                      <a:r>
                        <a:rPr lang="en-GB" sz="1400" b="1" i="0" u="none" strike="noStrike" kern="1200" dirty="0">
                          <a:solidFill>
                            <a:schemeClr val="bg1"/>
                          </a:solidFill>
                          <a:effectLst/>
                          <a:latin typeface="Trebuchet MS" panose="020B0603020202020204" pitchFamily="34" charset="0"/>
                          <a:ea typeface="+mn-ea"/>
                          <a:cs typeface="Tahoma"/>
                        </a:rPr>
                        <a:t>Customer</a:t>
                      </a:r>
                      <a:r>
                        <a:rPr lang="en-GB" sz="1400" b="1" i="0" u="none" strike="noStrike" kern="1200" baseline="0" dirty="0">
                          <a:solidFill>
                            <a:schemeClr val="bg1"/>
                          </a:solidFill>
                          <a:effectLst/>
                          <a:latin typeface="Trebuchet MS" panose="020B0603020202020204" pitchFamily="34" charset="0"/>
                          <a:ea typeface="+mn-ea"/>
                          <a:cs typeface="Tahoma"/>
                        </a:rPr>
                        <a:t> Service</a:t>
                      </a:r>
                      <a:endParaRPr lang="en-GB" sz="1400" b="1" i="0" u="none" strike="noStrike" kern="1200" dirty="0">
                        <a:solidFill>
                          <a:schemeClr val="bg1"/>
                        </a:solidFill>
                        <a:effectLst/>
                        <a:latin typeface="Trebuchet MS" panose="020B0603020202020204" pitchFamily="34" charset="0"/>
                        <a:ea typeface="+mn-ea"/>
                        <a:cs typeface="Tahoma"/>
                      </a:endParaRP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l" fontAlgn="b"/>
                      <a:endParaRPr lang="en-GB" sz="1000" b="0" i="0" u="none" strike="noStrike" dirty="0">
                        <a:solidFill>
                          <a:schemeClr val="bg1"/>
                        </a:solidFill>
                        <a:effectLst/>
                        <a:latin typeface="Trebuchet MS" panose="020B0603020202020204" pitchFamily="34" charset="0"/>
                        <a:cs typeface="Tahoma"/>
                      </a:endParaRPr>
                    </a:p>
                  </a:txBody>
                  <a:tcPr marL="10319" marR="10319"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0"/>
                  </a:ext>
                </a:extLst>
              </a:tr>
              <a:tr h="589696">
                <a:tc gridSpan="2">
                  <a:txBody>
                    <a:bodyPr/>
                    <a:lstStyle/>
                    <a:p>
                      <a:pPr marL="0" indent="0" algn="l" fontAlgn="ctr">
                        <a:buNone/>
                      </a:pPr>
                      <a:r>
                        <a:rPr lang="en-GB" sz="1100" b="1" i="0" u="none" strike="noStrike" dirty="0">
                          <a:solidFill>
                            <a:srgbClr val="000000"/>
                          </a:solidFill>
                          <a:effectLst/>
                          <a:latin typeface="Trebuchet MS" panose="020B0603020202020204" pitchFamily="34" charset="0"/>
                          <a:cs typeface="Tahoma"/>
                        </a:rPr>
                        <a:t>Features of Good Customer Service; </a:t>
                      </a:r>
                      <a:r>
                        <a:rPr lang="en-GB" sz="1100" b="0" i="0" u="none" strike="noStrike" dirty="0">
                          <a:solidFill>
                            <a:srgbClr val="000000"/>
                          </a:solidFill>
                          <a:effectLst/>
                          <a:latin typeface="Trebuchet MS" panose="020B0603020202020204" pitchFamily="34" charset="0"/>
                          <a:cs typeface="Tahoma"/>
                        </a:rPr>
                        <a:t>customer service policy,</a:t>
                      </a:r>
                      <a:r>
                        <a:rPr lang="en-GB" sz="1100" b="0" i="0" u="none" strike="noStrike" baseline="0" dirty="0">
                          <a:solidFill>
                            <a:srgbClr val="000000"/>
                          </a:solidFill>
                          <a:effectLst/>
                          <a:latin typeface="Trebuchet MS" panose="020B0603020202020204" pitchFamily="34" charset="0"/>
                          <a:cs typeface="Tahoma"/>
                        </a:rPr>
                        <a:t> feedback forms, staff training, dealing with complaints, hiring suitable friendly staff</a:t>
                      </a:r>
                      <a:endParaRPr lang="en-GB" sz="1100" b="0" i="0" u="none" strike="noStrike" dirty="0">
                        <a:solidFill>
                          <a:srgbClr val="000000"/>
                        </a:solidFill>
                        <a:effectLst/>
                        <a:latin typeface="Trebuchet MS" panose="020B0603020202020204" pitchFamily="34" charset="0"/>
                        <a:cs typeface="Tahoma"/>
                      </a:endParaRP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b"/>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603448">
                <a:tc gridSpan="2">
                  <a:txBody>
                    <a:bodyPr/>
                    <a:lstStyle/>
                    <a:p>
                      <a:pPr algn="l" fontAlgn="ctr"/>
                      <a:r>
                        <a:rPr lang="en-GB" sz="1100" b="1" i="0" u="none" strike="noStrike" dirty="0">
                          <a:solidFill>
                            <a:srgbClr val="000000"/>
                          </a:solidFill>
                          <a:effectLst/>
                          <a:latin typeface="Trebuchet MS" panose="020B0603020202020204" pitchFamily="34" charset="0"/>
                          <a:cs typeface="Tahoma"/>
                        </a:rPr>
                        <a:t>Benefits of Good Customer</a:t>
                      </a:r>
                      <a:r>
                        <a:rPr lang="en-GB" sz="1100" b="1" i="0" u="none" strike="noStrike" baseline="0" dirty="0">
                          <a:solidFill>
                            <a:srgbClr val="000000"/>
                          </a:solidFill>
                          <a:effectLst/>
                          <a:latin typeface="Trebuchet MS" panose="020B0603020202020204" pitchFamily="34" charset="0"/>
                          <a:cs typeface="Tahoma"/>
                        </a:rPr>
                        <a:t> Service; </a:t>
                      </a:r>
                      <a:r>
                        <a:rPr lang="en-GB" sz="1100" b="0" i="0" u="none" strike="noStrike" baseline="0" dirty="0">
                          <a:solidFill>
                            <a:srgbClr val="000000"/>
                          </a:solidFill>
                          <a:effectLst/>
                          <a:latin typeface="Trebuchet MS" panose="020B0603020202020204" pitchFamily="34" charset="0"/>
                          <a:cs typeface="Tahoma"/>
                        </a:rPr>
                        <a:t>loyal customers, good reputation, attracting new customers, fewer complaints, competitive edge, increased sales</a:t>
                      </a:r>
                      <a:endParaRPr lang="en-GB" sz="1100" b="1" i="0" u="none" strike="noStrike" dirty="0">
                        <a:solidFill>
                          <a:srgbClr val="000000"/>
                        </a:solidFill>
                        <a:effectLst/>
                        <a:latin typeface="Trebuchet MS" panose="020B0603020202020204" pitchFamily="34" charset="0"/>
                        <a:cs typeface="Tahoma"/>
                      </a:endParaRPr>
                    </a:p>
                  </a:txBody>
                  <a:tcPr marL="10319" marR="10319" marT="1270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b"/>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730835">
                <a:tc gridSpan="2">
                  <a:txBody>
                    <a:bodyPr/>
                    <a:lstStyle/>
                    <a:p>
                      <a:pPr algn="l" fontAlgn="ctr"/>
                      <a:r>
                        <a:rPr lang="en-GB" sz="1100" b="1" i="0" u="none" strike="noStrike" dirty="0">
                          <a:solidFill>
                            <a:srgbClr val="000000"/>
                          </a:solidFill>
                          <a:effectLst/>
                          <a:latin typeface="Trebuchet MS" panose="020B0603020202020204" pitchFamily="34" charset="0"/>
                          <a:cs typeface="Tahoma"/>
                        </a:rPr>
                        <a:t>Consequences</a:t>
                      </a:r>
                      <a:r>
                        <a:rPr lang="en-GB" sz="1100" b="1" i="0" u="none" strike="noStrike" baseline="0" dirty="0">
                          <a:solidFill>
                            <a:srgbClr val="000000"/>
                          </a:solidFill>
                          <a:effectLst/>
                          <a:latin typeface="Trebuchet MS" panose="020B0603020202020204" pitchFamily="34" charset="0"/>
                          <a:cs typeface="Tahoma"/>
                        </a:rPr>
                        <a:t> of Poor Customer Service; </a:t>
                      </a:r>
                      <a:r>
                        <a:rPr lang="en-GB" sz="1100" b="0" i="0" u="none" strike="noStrike" baseline="0" dirty="0">
                          <a:solidFill>
                            <a:srgbClr val="000000"/>
                          </a:solidFill>
                          <a:effectLst/>
                          <a:latin typeface="Trebuchet MS" panose="020B0603020202020204" pitchFamily="34" charset="0"/>
                          <a:cs typeface="Tahoma"/>
                        </a:rPr>
                        <a:t>  dissatisfied customers, more complaints, lose of sales/profits, legal action, increased wastage, poor reputation, bad publicity</a:t>
                      </a:r>
                      <a:endParaRPr lang="en-GB" sz="1100" b="1" i="0" u="none" strike="noStrike" dirty="0">
                        <a:solidFill>
                          <a:srgbClr val="000000"/>
                        </a:solidFill>
                        <a:effectLst/>
                        <a:latin typeface="Trebuchet MS" panose="020B0603020202020204" pitchFamily="34" charset="0"/>
                        <a:cs typeface="Tahoma"/>
                      </a:endParaRPr>
                    </a:p>
                  </a:txBody>
                  <a:tcPr marL="10319" marR="10319" marT="1270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ct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bl>
          </a:graphicData>
        </a:graphic>
      </p:graphicFrame>
      <p:graphicFrame>
        <p:nvGraphicFramePr>
          <p:cNvPr id="39" name="Table 38"/>
          <p:cNvGraphicFramePr>
            <a:graphicFrameLocks noGrp="1"/>
          </p:cNvGraphicFramePr>
          <p:nvPr>
            <p:extLst>
              <p:ext uri="{D42A27DB-BD31-4B8C-83A1-F6EECF244321}">
                <p14:modId xmlns:p14="http://schemas.microsoft.com/office/powerpoint/2010/main" val="2932484756"/>
              </p:ext>
            </p:extLst>
          </p:nvPr>
        </p:nvGraphicFramePr>
        <p:xfrm>
          <a:off x="6799759" y="2815371"/>
          <a:ext cx="2991890" cy="4050341"/>
        </p:xfrm>
        <a:graphic>
          <a:graphicData uri="http://schemas.openxmlformats.org/drawingml/2006/table">
            <a:tbl>
              <a:tblPr firstRow="1" bandRow="1">
                <a:tableStyleId>{5C22544A-7EE6-4342-B048-85BDC9FD1C3A}</a:tableStyleId>
              </a:tblPr>
              <a:tblGrid>
                <a:gridCol w="2652915">
                  <a:extLst>
                    <a:ext uri="{9D8B030D-6E8A-4147-A177-3AD203B41FA5}">
                      <a16:colId xmlns:a16="http://schemas.microsoft.com/office/drawing/2014/main" val="20000"/>
                    </a:ext>
                  </a:extLst>
                </a:gridCol>
                <a:gridCol w="338975">
                  <a:extLst>
                    <a:ext uri="{9D8B030D-6E8A-4147-A177-3AD203B41FA5}">
                      <a16:colId xmlns:a16="http://schemas.microsoft.com/office/drawing/2014/main" val="20004"/>
                    </a:ext>
                  </a:extLst>
                </a:gridCol>
              </a:tblGrid>
              <a:tr h="451032">
                <a:tc>
                  <a:txBody>
                    <a:bodyPr/>
                    <a:lstStyle/>
                    <a:p>
                      <a:pPr marL="0" algn="ctr" defTabSz="914400" rtl="0" eaLnBrk="1" fontAlgn="ctr" latinLnBrk="0" hangingPunct="1"/>
                      <a:r>
                        <a:rPr lang="en-GB" sz="1400" b="1" i="0" u="none" strike="noStrike" kern="1200" dirty="0">
                          <a:solidFill>
                            <a:schemeClr val="bg1"/>
                          </a:solidFill>
                          <a:effectLst/>
                          <a:latin typeface="Trebuchet MS" panose="020B0603020202020204" pitchFamily="34" charset="0"/>
                          <a:ea typeface="+mn-ea"/>
                          <a:cs typeface="Tahoma"/>
                        </a:rPr>
                        <a:t>Health and</a:t>
                      </a:r>
                      <a:r>
                        <a:rPr lang="en-GB" sz="1400" b="1" i="0" u="none" strike="noStrike" kern="1200" baseline="0" dirty="0">
                          <a:solidFill>
                            <a:schemeClr val="bg1"/>
                          </a:solidFill>
                          <a:effectLst/>
                          <a:latin typeface="Trebuchet MS" panose="020B0603020202020204" pitchFamily="34" charset="0"/>
                          <a:ea typeface="+mn-ea"/>
                          <a:cs typeface="Tahoma"/>
                        </a:rPr>
                        <a:t> Safety </a:t>
                      </a:r>
                      <a:endParaRPr lang="en-GB" sz="1400" b="1" i="0" u="none" strike="noStrike" kern="1200" dirty="0">
                        <a:solidFill>
                          <a:schemeClr val="bg1"/>
                        </a:solidFill>
                        <a:effectLst/>
                        <a:latin typeface="Trebuchet MS" panose="020B0603020202020204" pitchFamily="34" charset="0"/>
                        <a:ea typeface="+mn-ea"/>
                        <a:cs typeface="Tahoma"/>
                      </a:endParaRP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l" fontAlgn="b"/>
                      <a:endParaRPr lang="en-GB" sz="1000" b="0" i="0" u="none" strike="noStrike" dirty="0">
                        <a:solidFill>
                          <a:schemeClr val="bg1"/>
                        </a:solidFill>
                        <a:effectLst/>
                        <a:latin typeface="Trebuchet MS" panose="020B0603020202020204" pitchFamily="34" charset="0"/>
                        <a:cs typeface="Tahoma"/>
                      </a:endParaRPr>
                    </a:p>
                  </a:txBody>
                  <a:tcPr marL="10319" marR="10319"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0"/>
                  </a:ext>
                </a:extLst>
              </a:tr>
              <a:tr h="1566201">
                <a:tc gridSpan="2">
                  <a:txBody>
                    <a:bodyPr/>
                    <a:lstStyle/>
                    <a:p>
                      <a:pPr marL="0" indent="0" algn="l" fontAlgn="ctr">
                        <a:buNone/>
                      </a:pPr>
                      <a:r>
                        <a:rPr lang="en-GB" sz="1100" b="0" i="0" u="none" strike="noStrike" dirty="0">
                          <a:solidFill>
                            <a:srgbClr val="000000"/>
                          </a:solidFill>
                          <a:effectLst/>
                          <a:latin typeface="Trebuchet MS" panose="020B0603020202020204" pitchFamily="34" charset="0"/>
                          <a:cs typeface="Tahoma"/>
                        </a:rPr>
                        <a:t>Current legislation</a:t>
                      </a:r>
                    </a:p>
                    <a:p>
                      <a:pPr marL="252000" indent="-171450" algn="l" fontAlgn="ctr">
                        <a:buFont typeface="Arial" panose="020B0604020202020204" pitchFamily="34" charset="0"/>
                        <a:buChar char="•"/>
                      </a:pPr>
                      <a:r>
                        <a:rPr lang="en-GB" sz="1100" b="0" i="0" u="none" strike="noStrike" dirty="0">
                          <a:solidFill>
                            <a:srgbClr val="000000"/>
                          </a:solidFill>
                          <a:effectLst/>
                          <a:latin typeface="Trebuchet MS" panose="020B0603020202020204" pitchFamily="34" charset="0"/>
                          <a:cs typeface="Tahoma"/>
                        </a:rPr>
                        <a:t>Health</a:t>
                      </a:r>
                      <a:r>
                        <a:rPr lang="en-GB" sz="1100" b="0" i="0" u="none" strike="noStrike" baseline="0" dirty="0">
                          <a:solidFill>
                            <a:srgbClr val="000000"/>
                          </a:solidFill>
                          <a:effectLst/>
                          <a:latin typeface="Trebuchet MS" panose="020B0603020202020204" pitchFamily="34" charset="0"/>
                          <a:cs typeface="Tahoma"/>
                        </a:rPr>
                        <a:t> &amp; Safety at Work Act 1974</a:t>
                      </a:r>
                    </a:p>
                    <a:p>
                      <a:pPr marL="252000" indent="-171450" algn="l" fontAlgn="ctr">
                        <a:buFont typeface="Arial" panose="020B0604020202020204" pitchFamily="34" charset="0"/>
                        <a:buChar char="•"/>
                      </a:pPr>
                      <a:r>
                        <a:rPr lang="en-GB" sz="1100" b="0" i="0" u="none" strike="noStrike" baseline="0" dirty="0">
                          <a:solidFill>
                            <a:srgbClr val="000000"/>
                          </a:solidFill>
                          <a:effectLst/>
                          <a:latin typeface="Trebuchet MS" panose="020B0603020202020204" pitchFamily="34" charset="0"/>
                          <a:cs typeface="Tahoma"/>
                        </a:rPr>
                        <a:t>Fire Precautions </a:t>
                      </a:r>
                      <a:r>
                        <a:rPr lang="en-GB" sz="800" b="0" i="0" u="none" strike="noStrike" baseline="0" dirty="0">
                          <a:solidFill>
                            <a:srgbClr val="000000"/>
                          </a:solidFill>
                          <a:effectLst/>
                          <a:latin typeface="Trebuchet MS" panose="020B0603020202020204" pitchFamily="34" charset="0"/>
                          <a:cs typeface="Tahoma"/>
                        </a:rPr>
                        <a:t>(places of work) </a:t>
                      </a:r>
                      <a:r>
                        <a:rPr lang="en-GB" sz="1100" b="0" i="0" u="none" strike="noStrike" baseline="0" dirty="0">
                          <a:solidFill>
                            <a:srgbClr val="000000"/>
                          </a:solidFill>
                          <a:effectLst/>
                          <a:latin typeface="Trebuchet MS" panose="020B0603020202020204" pitchFamily="34" charset="0"/>
                          <a:cs typeface="Tahoma"/>
                        </a:rPr>
                        <a:t>Regulations 1995</a:t>
                      </a:r>
                    </a:p>
                    <a:p>
                      <a:pPr marL="252000" indent="-171450" algn="l" fontAlgn="ctr">
                        <a:buFont typeface="Arial" panose="020B0604020202020204" pitchFamily="34" charset="0"/>
                        <a:buChar char="•"/>
                      </a:pPr>
                      <a:r>
                        <a:rPr lang="en-GB" sz="1100" b="0" i="0" u="none" strike="noStrike" baseline="0" dirty="0">
                          <a:solidFill>
                            <a:srgbClr val="000000"/>
                          </a:solidFill>
                          <a:effectLst/>
                          <a:latin typeface="Trebuchet MS" panose="020B0603020202020204" pitchFamily="34" charset="0"/>
                          <a:cs typeface="Tahoma"/>
                        </a:rPr>
                        <a:t>Health &amp; Safety </a:t>
                      </a:r>
                      <a:r>
                        <a:rPr lang="en-GB" sz="700" b="0" i="0" u="none" strike="noStrike" baseline="0" dirty="0">
                          <a:solidFill>
                            <a:srgbClr val="000000"/>
                          </a:solidFill>
                          <a:effectLst/>
                          <a:latin typeface="Trebuchet MS" panose="020B0603020202020204" pitchFamily="34" charset="0"/>
                          <a:cs typeface="Tahoma"/>
                        </a:rPr>
                        <a:t>(Display Screen Equipment)</a:t>
                      </a:r>
                      <a:r>
                        <a:rPr lang="en-GB" sz="1100" b="0" i="0" u="none" strike="noStrike" baseline="0" dirty="0">
                          <a:solidFill>
                            <a:srgbClr val="000000"/>
                          </a:solidFill>
                          <a:effectLst/>
                          <a:latin typeface="Trebuchet MS" panose="020B0603020202020204" pitchFamily="34" charset="0"/>
                          <a:cs typeface="Tahoma"/>
                        </a:rPr>
                        <a:t> Regulations 1992</a:t>
                      </a:r>
                    </a:p>
                    <a:p>
                      <a:pPr marL="252000" indent="-171450" algn="l" fontAlgn="ctr">
                        <a:buFont typeface="Arial" panose="020B0604020202020204" pitchFamily="34" charset="0"/>
                        <a:buChar char="•"/>
                      </a:pPr>
                      <a:r>
                        <a:rPr lang="en-GB" sz="1100" b="0" i="0" u="none" strike="noStrike" baseline="0" dirty="0">
                          <a:solidFill>
                            <a:srgbClr val="000000"/>
                          </a:solidFill>
                          <a:effectLst/>
                          <a:latin typeface="Trebuchet MS" panose="020B0603020202020204" pitchFamily="34" charset="0"/>
                          <a:cs typeface="Tahoma"/>
                        </a:rPr>
                        <a:t>Health &amp; Safety (First Aid) Regulations 1981 </a:t>
                      </a:r>
                      <a:endParaRPr lang="en-GB" sz="1100" b="0" i="0" u="none" strike="noStrike" dirty="0">
                        <a:solidFill>
                          <a:srgbClr val="000000"/>
                        </a:solidFill>
                        <a:effectLst/>
                        <a:latin typeface="Trebuchet MS" panose="020B0603020202020204" pitchFamily="34" charset="0"/>
                        <a:cs typeface="Tahoma"/>
                      </a:endParaRPr>
                    </a:p>
                    <a:p>
                      <a:pPr marL="0" indent="0" algn="l" fontAlgn="ctr">
                        <a:buNone/>
                      </a:pPr>
                      <a:endParaRPr lang="en-GB" sz="1100" b="0" i="0" u="none" strike="noStrike" dirty="0">
                        <a:solidFill>
                          <a:srgbClr val="000000"/>
                        </a:solidFill>
                        <a:effectLst/>
                        <a:latin typeface="Trebuchet MS" panose="020B0603020202020204" pitchFamily="34" charset="0"/>
                        <a:cs typeface="Tahoma"/>
                      </a:endParaRP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b"/>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1048368">
                <a:tc gridSpan="2">
                  <a:txBody>
                    <a:bodyPr/>
                    <a:lstStyle/>
                    <a:p>
                      <a:pPr algn="l" fontAlgn="ctr"/>
                      <a:r>
                        <a:rPr lang="en-GB" sz="1100" b="1" i="0" u="none" strike="noStrike" dirty="0">
                          <a:solidFill>
                            <a:srgbClr val="000000"/>
                          </a:solidFill>
                          <a:effectLst/>
                          <a:latin typeface="Trebuchet MS" panose="020B0603020202020204" pitchFamily="34" charset="0"/>
                          <a:cs typeface="Tahoma"/>
                        </a:rPr>
                        <a:t>Responsibilities</a:t>
                      </a:r>
                      <a:r>
                        <a:rPr lang="en-GB" sz="1100" b="1" i="0" u="none" strike="noStrike" baseline="0" dirty="0">
                          <a:solidFill>
                            <a:srgbClr val="000000"/>
                          </a:solidFill>
                          <a:effectLst/>
                          <a:latin typeface="Trebuchet MS" panose="020B0603020202020204" pitchFamily="34" charset="0"/>
                          <a:cs typeface="Tahoma"/>
                        </a:rPr>
                        <a:t> of Employers and Employees; </a:t>
                      </a:r>
                      <a:r>
                        <a:rPr lang="en-GB" sz="1100" b="0" i="0" u="none" strike="noStrike" baseline="0" dirty="0">
                          <a:solidFill>
                            <a:srgbClr val="000000"/>
                          </a:solidFill>
                          <a:effectLst/>
                          <a:latin typeface="Trebuchet MS" panose="020B0603020202020204" pitchFamily="34" charset="0"/>
                          <a:cs typeface="Tahoma"/>
                        </a:rPr>
                        <a:t>provide training, provide safety equipment, provide protective clothing. Employees should report hazards, take reasonable care, not misuse any H&amp;S equipment</a:t>
                      </a:r>
                      <a:endParaRPr lang="en-GB" sz="1100" b="1" i="0" u="none" strike="noStrike" dirty="0">
                        <a:solidFill>
                          <a:srgbClr val="000000"/>
                        </a:solidFill>
                        <a:effectLst/>
                        <a:latin typeface="Trebuchet MS" panose="020B0603020202020204" pitchFamily="34" charset="0"/>
                        <a:cs typeface="Tahoma"/>
                      </a:endParaRPr>
                    </a:p>
                  </a:txBody>
                  <a:tcPr marL="10319" marR="10319" marT="1270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ct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530534">
                <a:tc gridSpan="2">
                  <a:txBody>
                    <a:bodyPr/>
                    <a:lstStyle/>
                    <a:p>
                      <a:pPr algn="l" fontAlgn="ctr"/>
                      <a:r>
                        <a:rPr lang="en-GB" sz="1100" b="1" i="0" u="none" strike="noStrike" dirty="0">
                          <a:solidFill>
                            <a:srgbClr val="000000"/>
                          </a:solidFill>
                          <a:effectLst/>
                          <a:latin typeface="Trebuchet MS" panose="020B0603020202020204" pitchFamily="34" charset="0"/>
                          <a:cs typeface="Tahoma"/>
                        </a:rPr>
                        <a:t>Identification of Hazards</a:t>
                      </a:r>
                      <a:r>
                        <a:rPr lang="en-GB" sz="1100" b="1" i="0" u="none" strike="noStrike" baseline="0" dirty="0">
                          <a:solidFill>
                            <a:srgbClr val="000000"/>
                          </a:solidFill>
                          <a:effectLst/>
                          <a:latin typeface="Trebuchet MS" panose="020B0603020202020204" pitchFamily="34" charset="0"/>
                          <a:cs typeface="Tahoma"/>
                        </a:rPr>
                        <a:t> in the Workplace; </a:t>
                      </a:r>
                      <a:r>
                        <a:rPr lang="en-GB" sz="1100" b="0" i="0" u="none" strike="noStrike" baseline="0" dirty="0">
                          <a:solidFill>
                            <a:srgbClr val="000000"/>
                          </a:solidFill>
                          <a:effectLst/>
                          <a:latin typeface="Trebuchet MS" panose="020B0603020202020204" pitchFamily="34" charset="0"/>
                          <a:cs typeface="Tahoma"/>
                        </a:rPr>
                        <a:t> trailing wires, overloaded sockets, spillages </a:t>
                      </a:r>
                      <a:r>
                        <a:rPr lang="en-GB" sz="1100" b="0" i="0" u="none" strike="noStrike" baseline="0" dirty="0" err="1">
                          <a:solidFill>
                            <a:srgbClr val="000000"/>
                          </a:solidFill>
                          <a:effectLst/>
                          <a:latin typeface="Trebuchet MS" panose="020B0603020202020204" pitchFamily="34" charset="0"/>
                          <a:cs typeface="Tahoma"/>
                        </a:rPr>
                        <a:t>etc</a:t>
                      </a:r>
                      <a:endParaRPr lang="en-GB" sz="1100" b="1" i="0" u="none" strike="noStrike" baseline="0" dirty="0">
                        <a:solidFill>
                          <a:srgbClr val="000000"/>
                        </a:solidFill>
                        <a:effectLst/>
                        <a:latin typeface="Trebuchet MS" panose="020B0603020202020204" pitchFamily="34" charset="0"/>
                        <a:cs typeface="Tahoma"/>
                      </a:endParaRPr>
                    </a:p>
                  </a:txBody>
                  <a:tcPr marL="10319" marR="10319" marT="1270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ct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r h="454206">
                <a:tc gridSpan="2">
                  <a:txBody>
                    <a:bodyPr/>
                    <a:lstStyle/>
                    <a:p>
                      <a:pPr algn="l" fontAlgn="ctr"/>
                      <a:r>
                        <a:rPr lang="en-GB" sz="1100" b="1" i="0" u="none" strike="noStrike" dirty="0">
                          <a:solidFill>
                            <a:srgbClr val="000000"/>
                          </a:solidFill>
                          <a:effectLst/>
                          <a:latin typeface="Trebuchet MS" pitchFamily="34" charset="0"/>
                          <a:cs typeface="Tahoma"/>
                        </a:rPr>
                        <a:t>Explanation</a:t>
                      </a:r>
                      <a:r>
                        <a:rPr lang="en-GB" sz="1100" b="1" i="0" u="none" strike="noStrike" baseline="0" dirty="0">
                          <a:solidFill>
                            <a:srgbClr val="000000"/>
                          </a:solidFill>
                          <a:effectLst/>
                          <a:latin typeface="Trebuchet MS" pitchFamily="34" charset="0"/>
                          <a:cs typeface="Tahoma"/>
                        </a:rPr>
                        <a:t> of Ensuring Safe Practice</a:t>
                      </a:r>
                      <a:r>
                        <a:rPr lang="en-GB" sz="1100" b="0" i="0" u="none" strike="noStrike" baseline="0" dirty="0">
                          <a:solidFill>
                            <a:srgbClr val="000000"/>
                          </a:solidFill>
                          <a:effectLst/>
                          <a:latin typeface="Trebuchet MS" pitchFamily="34" charset="0"/>
                          <a:cs typeface="Tahoma"/>
                        </a:rPr>
                        <a:t>; use of accident forms and the accident book </a:t>
                      </a:r>
                      <a:endParaRPr lang="en-GB" sz="1100" b="0" i="0" u="none" strike="noStrike" dirty="0">
                        <a:solidFill>
                          <a:srgbClr val="000000"/>
                        </a:solidFill>
                        <a:effectLst/>
                        <a:latin typeface="Trebuchet MS" pitchFamily="34" charset="0"/>
                        <a:cs typeface="Tahoma"/>
                      </a:endParaRPr>
                    </a:p>
                  </a:txBody>
                  <a:tcPr marL="10319" marR="10319" marT="1270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ctr"/>
                      <a:endParaRPr lang="en-GB" sz="1000" b="0" i="0" u="none" strike="noStrike" dirty="0">
                        <a:solidFill>
                          <a:srgbClr val="000000"/>
                        </a:solidFill>
                        <a:effectLst/>
                        <a:latin typeface="Tahoma"/>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6"/>
                  </a:ext>
                </a:extLst>
              </a:tr>
            </a:tbl>
          </a:graphicData>
        </a:graphic>
      </p:graphicFrame>
      <p:pic>
        <p:nvPicPr>
          <p:cNvPr id="1026" name="Picture 2" descr="C:\Program Files\Microsoft Office\MEDIA\CAGCAT10\j0205582.wmf"/>
          <p:cNvPicPr>
            <a:picLocks noChangeAspect="1" noChangeArrowheads="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453367" y="535925"/>
            <a:ext cx="561538" cy="634212"/>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Users\zwright7\AppData\Local\Microsoft\Windows\Temporary Internet Files\Content.IE5\M4XD3HMN\CUSTOMER+SERVICE+BLOG[1].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49133" y="3424240"/>
            <a:ext cx="7739" cy="952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Users\zwright7\AppData\Local\Microsoft\Windows\Temporary Internet Files\Content.IE5\ULND7PFI\CUSTOMER+SERVICE+BLOG[1].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49133" y="3424240"/>
            <a:ext cx="7739" cy="952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Users\zwright7\AppData\Local\Microsoft\Windows\Temporary Internet Files\Content.IE5\K1OKU26O\Hselogo[1].png"/>
          <p:cNvPicPr>
            <a:picLocks noChangeAspect="1" noChangeArrowheads="1"/>
          </p:cNvPicPr>
          <p:nvPr/>
        </p:nvPicPr>
        <p:blipFill>
          <a:blip r:embed="rId5" cstate="print">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9240496" y="2966693"/>
            <a:ext cx="419880" cy="527598"/>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C:\Users\zwright7\AppData\Local\Microsoft\Windows\Temporary Internet Files\Content.IE5\ULND7PFI\tab+file+folders+pic[1].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49133" y="3424240"/>
            <a:ext cx="7739" cy="9525"/>
          </a:xfrm>
          <a:prstGeom prst="rect">
            <a:avLst/>
          </a:prstGeom>
          <a:noFill/>
          <a:extLst>
            <a:ext uri="{909E8E84-426E-40DD-AFC4-6F175D3DCCD1}">
              <a14:hiddenFill xmlns:a14="http://schemas.microsoft.com/office/drawing/2010/main">
                <a:solidFill>
                  <a:srgbClr val="FFFFFF"/>
                </a:solidFill>
              </a14:hiddenFill>
            </a:ext>
          </a:extLst>
        </p:spPr>
      </p:pic>
      <p:pic>
        <p:nvPicPr>
          <p:cNvPr id="1033" name="Picture 9" descr="C:\Users\zwright7\AppData\Local\Microsoft\Windows\Temporary Internet Files\Content.IE5\K1OKU26O\tab+file+folders+pic[1].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49133" y="3424240"/>
            <a:ext cx="7739" cy="9525"/>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C:\Users\zwright7\AppData\Local\Microsoft\Windows\Temporary Internet Files\Content.IE5\ULND7PFI\tab+file+folders+pic[1].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49133" y="3424240"/>
            <a:ext cx="7739" cy="9525"/>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C:\Users\zwright7\AppData\Local\Microsoft\Windows\Temporary Internet Files\Content.IE5\ULND7PFI\security-icon-big[1].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49133" y="3424240"/>
            <a:ext cx="7739" cy="9525"/>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C:\Users\zwright7\AppData\Local\Microsoft\Windows\Temporary Internet Files\Content.IE5\K1OKU26O\15568-illustration-of-a-cartoon-padlock-pv[1].png"/>
          <p:cNvPicPr>
            <a:picLocks noChangeAspect="1" noChangeArrowheads="1"/>
          </p:cNvPicPr>
          <p:nvPr/>
        </p:nvPicPr>
        <p:blipFill>
          <a:blip r:embed="rId6" cstate="print">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675461" y="2543990"/>
            <a:ext cx="371855" cy="457668"/>
          </a:xfrm>
          <a:prstGeom prst="rect">
            <a:avLst/>
          </a:prstGeom>
          <a:noFill/>
          <a:extLst>
            <a:ext uri="{909E8E84-426E-40DD-AFC4-6F175D3DCCD1}">
              <a14:hiddenFill xmlns:a14="http://schemas.microsoft.com/office/drawing/2010/main">
                <a:solidFill>
                  <a:srgbClr val="FFFFFF"/>
                </a:solidFill>
              </a14:hiddenFill>
            </a:ext>
          </a:extLst>
        </p:spPr>
      </p:pic>
      <p:pic>
        <p:nvPicPr>
          <p:cNvPr id="1039" name="Picture 15" descr="C:\Users\zwright7\AppData\Local\Microsoft\Windows\Temporary Internet Files\Content.IE5\ULND7PFI\internet[1].gif"/>
          <p:cNvPicPr>
            <a:picLocks noChangeAspect="1" noChangeArrowheads="1"/>
          </p:cNvPicPr>
          <p:nvPr/>
        </p:nvPicPr>
        <p:blipFill>
          <a:blip r:embed="rId7" cstate="print">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272372" y="491026"/>
            <a:ext cx="433672" cy="569969"/>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N:\downloads\generatedtext.jpg"/>
          <p:cNvPicPr>
            <a:picLocks noChangeAspect="1" noChangeArrowheads="1"/>
          </p:cNvPicPr>
          <p:nvPr/>
        </p:nvPicPr>
        <p:blipFill rotWithShape="1">
          <a:blip r:embed="rId8">
            <a:extLst>
              <a:ext uri="{28A0092B-C50C-407E-A947-70E740481C1C}">
                <a14:useLocalDpi xmlns:a14="http://schemas.microsoft.com/office/drawing/2010/main" val="0"/>
              </a:ext>
            </a:extLst>
          </a:blip>
          <a:srcRect b="21676"/>
          <a:stretch/>
        </p:blipFill>
        <p:spPr bwMode="auto">
          <a:xfrm>
            <a:off x="1" y="6475082"/>
            <a:ext cx="837769" cy="314254"/>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2053" name="Picture 5" descr="N:\downloads\generatedtext (1).jpg"/>
          <p:cNvPicPr>
            <a:picLocks noChangeAspect="1" noChangeArrowheads="1"/>
          </p:cNvPicPr>
          <p:nvPr/>
        </p:nvPicPr>
        <p:blipFill rotWithShape="1">
          <a:blip r:embed="rId9">
            <a:extLst>
              <a:ext uri="{28A0092B-C50C-407E-A947-70E740481C1C}">
                <a14:useLocalDpi xmlns:a14="http://schemas.microsoft.com/office/drawing/2010/main" val="0"/>
              </a:ext>
            </a:extLst>
          </a:blip>
          <a:srcRect t="516" r="7368" b="18707"/>
          <a:stretch/>
        </p:blipFill>
        <p:spPr bwMode="auto">
          <a:xfrm>
            <a:off x="837769" y="6508799"/>
            <a:ext cx="1087242" cy="358172"/>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2054" name="Picture 6" descr="N:\downloads\generatedtext (2).jpg"/>
          <p:cNvPicPr>
            <a:picLocks noChangeAspect="1" noChangeArrowheads="1"/>
          </p:cNvPicPr>
          <p:nvPr/>
        </p:nvPicPr>
        <p:blipFill rotWithShape="1">
          <a:blip r:embed="rId10">
            <a:extLst>
              <a:ext uri="{28A0092B-C50C-407E-A947-70E740481C1C}">
                <a14:useLocalDpi xmlns:a14="http://schemas.microsoft.com/office/drawing/2010/main" val="0"/>
              </a:ext>
            </a:extLst>
          </a:blip>
          <a:srcRect r="5885" b="30148"/>
          <a:stretch/>
        </p:blipFill>
        <p:spPr bwMode="auto">
          <a:xfrm>
            <a:off x="2033256" y="6444315"/>
            <a:ext cx="905043" cy="375788"/>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2056" name="Picture 8" descr="N:\downloads\generatedtext (4).jpg"/>
          <p:cNvPicPr>
            <a:picLocks noChangeAspect="1" noChangeArrowheads="1"/>
          </p:cNvPicPr>
          <p:nvPr/>
        </p:nvPicPr>
        <p:blipFill rotWithShape="1">
          <a:blip r:embed="rId11">
            <a:extLst>
              <a:ext uri="{28A0092B-C50C-407E-A947-70E740481C1C}">
                <a14:useLocalDpi xmlns:a14="http://schemas.microsoft.com/office/drawing/2010/main" val="0"/>
              </a:ext>
            </a:extLst>
          </a:blip>
          <a:srcRect b="26771"/>
          <a:stretch/>
        </p:blipFill>
        <p:spPr bwMode="auto">
          <a:xfrm>
            <a:off x="418885" y="6270864"/>
            <a:ext cx="1864577" cy="2416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31419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848230092"/>
              </p:ext>
            </p:extLst>
          </p:nvPr>
        </p:nvGraphicFramePr>
        <p:xfrm>
          <a:off x="126405" y="662690"/>
          <a:ext cx="2850344" cy="2722823"/>
        </p:xfrm>
        <a:graphic>
          <a:graphicData uri="http://schemas.openxmlformats.org/drawingml/2006/table">
            <a:tbl>
              <a:tblPr firstRow="1" bandRow="1">
                <a:tableStyleId>{5C22544A-7EE6-4342-B048-85BDC9FD1C3A}</a:tableStyleId>
              </a:tblPr>
              <a:tblGrid>
                <a:gridCol w="727434">
                  <a:extLst>
                    <a:ext uri="{9D8B030D-6E8A-4147-A177-3AD203B41FA5}">
                      <a16:colId xmlns:a16="http://schemas.microsoft.com/office/drawing/2014/main" val="20000"/>
                    </a:ext>
                  </a:extLst>
                </a:gridCol>
                <a:gridCol w="1799972">
                  <a:extLst>
                    <a:ext uri="{9D8B030D-6E8A-4147-A177-3AD203B41FA5}">
                      <a16:colId xmlns:a16="http://schemas.microsoft.com/office/drawing/2014/main" val="20002"/>
                    </a:ext>
                  </a:extLst>
                </a:gridCol>
                <a:gridCol w="322938">
                  <a:extLst>
                    <a:ext uri="{9D8B030D-6E8A-4147-A177-3AD203B41FA5}">
                      <a16:colId xmlns:a16="http://schemas.microsoft.com/office/drawing/2014/main" val="20004"/>
                    </a:ext>
                  </a:extLst>
                </a:gridCol>
              </a:tblGrid>
              <a:tr h="284423">
                <a:tc gridSpan="2">
                  <a:txBody>
                    <a:bodyPr/>
                    <a:lstStyle/>
                    <a:p>
                      <a:pPr marL="0" algn="ctr" defTabSz="914400" rtl="0" eaLnBrk="1" fontAlgn="ctr" latinLnBrk="0" hangingPunct="1"/>
                      <a:r>
                        <a:rPr lang="en-GB" sz="1400" b="1" i="0" u="none" strike="noStrike" kern="1200" dirty="0">
                          <a:solidFill>
                            <a:schemeClr val="bg1"/>
                          </a:solidFill>
                          <a:effectLst/>
                          <a:latin typeface="Trebuchet MS" panose="020B0603020202020204" pitchFamily="34" charset="0"/>
                          <a:ea typeface="+mn-ea"/>
                          <a:cs typeface="Tahoma"/>
                        </a:rPr>
                        <a:t>Theory:</a:t>
                      </a:r>
                      <a:r>
                        <a:rPr lang="en-GB" sz="1400" b="1" i="0" u="none" strike="noStrike" kern="1200" baseline="0" dirty="0">
                          <a:solidFill>
                            <a:schemeClr val="bg1"/>
                          </a:solidFill>
                          <a:effectLst/>
                          <a:latin typeface="Trebuchet MS" panose="020B0603020202020204" pitchFamily="34" charset="0"/>
                          <a:ea typeface="+mn-ea"/>
                          <a:cs typeface="Tahoma"/>
                        </a:rPr>
                        <a:t>  Command words</a:t>
                      </a:r>
                      <a:endParaRPr lang="en-GB" sz="1400" b="1" i="0" u="none" strike="noStrike" kern="1200" dirty="0">
                        <a:solidFill>
                          <a:schemeClr val="bg1"/>
                        </a:solidFill>
                        <a:effectLst/>
                        <a:latin typeface="Trebuchet MS" panose="020B0603020202020204" pitchFamily="34" charset="0"/>
                        <a:ea typeface="+mn-ea"/>
                        <a:cs typeface="Tahoma"/>
                      </a:endParaRP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tx1"/>
                    </a:solidFill>
                  </a:tcPr>
                </a:tc>
                <a:tc hMerge="1">
                  <a:txBody>
                    <a:bodyPr/>
                    <a:lstStyle/>
                    <a:p>
                      <a:pPr algn="l" fontAlgn="b"/>
                      <a:endParaRPr lang="en-GB" sz="1000" b="0" i="0" u="none" strike="noStrike" dirty="0">
                        <a:solidFill>
                          <a:schemeClr val="bg1"/>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l" fontAlgn="b"/>
                      <a:endParaRPr lang="en-GB" sz="1000" b="0" i="0" u="none" strike="noStrike" dirty="0">
                        <a:solidFill>
                          <a:schemeClr val="bg1"/>
                        </a:solidFill>
                        <a:effectLst/>
                        <a:latin typeface="Trebuchet MS" panose="020B0603020202020204" pitchFamily="34" charset="0"/>
                        <a:cs typeface="Tahoma"/>
                      </a:endParaRPr>
                    </a:p>
                  </a:txBody>
                  <a:tcPr marL="10319" marR="10319"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0"/>
                  </a:ext>
                </a:extLst>
              </a:tr>
              <a:tr h="799521">
                <a:tc>
                  <a:txBody>
                    <a:bodyPr/>
                    <a:lstStyle/>
                    <a:p>
                      <a:pPr marL="0" indent="0" algn="l" fontAlgn="ctr">
                        <a:buNone/>
                      </a:pPr>
                      <a:r>
                        <a:rPr lang="en-GB" sz="1050" b="0" i="0" u="none" strike="noStrike" baseline="0" dirty="0">
                          <a:solidFill>
                            <a:srgbClr val="000000"/>
                          </a:solidFill>
                          <a:effectLst/>
                          <a:latin typeface="Trebuchet MS" panose="020B0603020202020204" pitchFamily="34" charset="0"/>
                          <a:cs typeface="Tahoma"/>
                        </a:rPr>
                        <a:t>  </a:t>
                      </a:r>
                      <a:r>
                        <a:rPr lang="en-GB" sz="1050" kern="1200" dirty="0">
                          <a:solidFill>
                            <a:schemeClr val="dk1"/>
                          </a:solidFill>
                          <a:latin typeface="Gisha" pitchFamily="34" charset="-79"/>
                          <a:ea typeface="+mn-ea"/>
                          <a:cs typeface="Gisha" pitchFamily="34" charset="-79"/>
                        </a:rPr>
                        <a:t>Outline</a:t>
                      </a: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r>
                        <a:rPr lang="en-GB" sz="1050" kern="1200" dirty="0">
                          <a:solidFill>
                            <a:schemeClr val="dk1"/>
                          </a:solidFill>
                          <a:latin typeface="Gisha" pitchFamily="34" charset="-79"/>
                          <a:ea typeface="+mn-ea"/>
                          <a:cs typeface="Gisha" pitchFamily="34" charset="-79"/>
                        </a:rPr>
                        <a:t>make a brief statement appropriate to the question. 1 mark will  be given for each accurate brief statement.</a:t>
                      </a:r>
                      <a:endParaRPr lang="en-GB" altLang="en-US" sz="1050" kern="1200" dirty="0">
                        <a:solidFill>
                          <a:schemeClr val="dk1"/>
                        </a:solidFill>
                        <a:latin typeface="Gisha" pitchFamily="34" charset="-79"/>
                        <a:ea typeface="+mn-ea"/>
                        <a:cs typeface="Gisha" pitchFamily="34" charset="-79"/>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50" dirty="0">
                        <a:latin typeface="Trebuchet MS" panose="020B0603020202020204" pitchFamily="34" charset="0"/>
                      </a:endParaRPr>
                    </a:p>
                  </a:txBody>
                  <a:tcPr marL="10319" marR="10319" marT="1270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b"/>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799521">
                <a:tc>
                  <a:txBody>
                    <a:bodyPr/>
                    <a:lstStyle/>
                    <a:p>
                      <a:pPr algn="l" fontAlgn="ctr"/>
                      <a:r>
                        <a:rPr lang="en-GB" sz="1050" b="0" i="0" u="none" strike="noStrike" dirty="0">
                          <a:solidFill>
                            <a:srgbClr val="000000"/>
                          </a:solidFill>
                          <a:effectLst/>
                          <a:latin typeface="Trebuchet MS" panose="020B0603020202020204" pitchFamily="34" charset="0"/>
                          <a:cs typeface="Tahoma"/>
                        </a:rPr>
                        <a:t>  </a:t>
                      </a:r>
                      <a:r>
                        <a:rPr lang="en-GB" altLang="en-US" sz="1050" kern="1200" dirty="0">
                          <a:solidFill>
                            <a:schemeClr val="dk1"/>
                          </a:solidFill>
                          <a:latin typeface="Gisha" pitchFamily="34" charset="-79"/>
                          <a:ea typeface="+mn-ea"/>
                          <a:cs typeface="Gisha" pitchFamily="34" charset="-79"/>
                        </a:rPr>
                        <a:t>Describe</a:t>
                      </a:r>
                      <a:endParaRPr lang="en-GB" sz="1050" kern="1200" dirty="0">
                        <a:solidFill>
                          <a:schemeClr val="dk1"/>
                        </a:solidFill>
                        <a:latin typeface="Gisha" pitchFamily="34" charset="-79"/>
                        <a:ea typeface="+mn-ea"/>
                        <a:cs typeface="Gisha" pitchFamily="34" charset="-79"/>
                      </a:endParaRP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r>
                        <a:rPr lang="en-GB" sz="1050" kern="1200" dirty="0">
                          <a:solidFill>
                            <a:schemeClr val="dk1"/>
                          </a:solidFill>
                          <a:latin typeface="Gisha" pitchFamily="34" charset="-79"/>
                          <a:ea typeface="+mn-ea"/>
                          <a:cs typeface="Gisha" pitchFamily="34" charset="-79"/>
                        </a:rPr>
                        <a:t>make a detailed statement, as appropriate to the question. 1 mark will be given for each accurate detailed statement.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50" b="0" i="0" u="none" strike="noStrike" dirty="0">
                        <a:solidFill>
                          <a:srgbClr val="000000"/>
                        </a:solidFill>
                        <a:effectLst/>
                        <a:latin typeface="Trebuchet MS" panose="020B0603020202020204" pitchFamily="34" charset="0"/>
                        <a:cs typeface="Tahoma"/>
                      </a:endParaRPr>
                    </a:p>
                  </a:txBody>
                  <a:tcPr marL="10319" marR="10319" marT="1270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b"/>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799521">
                <a:tc>
                  <a:txBody>
                    <a:bodyPr/>
                    <a:lstStyle/>
                    <a:p>
                      <a:pPr algn="l" fontAlgn="ctr"/>
                      <a:r>
                        <a:rPr lang="en-GB" sz="1050" dirty="0">
                          <a:latin typeface="Calibri" panose="020F0502020204030204" pitchFamily="34" charset="0"/>
                        </a:rPr>
                        <a:t>   </a:t>
                      </a:r>
                      <a:r>
                        <a:rPr lang="en-GB" sz="1050" kern="1200" dirty="0">
                          <a:solidFill>
                            <a:schemeClr val="dk1"/>
                          </a:solidFill>
                          <a:latin typeface="Gisha" pitchFamily="34" charset="-79"/>
                          <a:ea typeface="+mn-ea"/>
                          <a:cs typeface="Gisha" pitchFamily="34" charset="-79"/>
                        </a:rPr>
                        <a:t>Explain</a:t>
                      </a: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marL="0" marR="0" indent="0" algn="l" defTabSz="914400" rtl="0" eaLnBrk="1" fontAlgn="ctr" latinLnBrk="0" hangingPunct="1">
                        <a:lnSpc>
                          <a:spcPct val="100000"/>
                        </a:lnSpc>
                        <a:spcBef>
                          <a:spcPts val="0"/>
                        </a:spcBef>
                        <a:spcAft>
                          <a:spcPts val="0"/>
                        </a:spcAft>
                        <a:buClrTx/>
                        <a:buSzTx/>
                        <a:buFontTx/>
                        <a:buNone/>
                        <a:tabLst/>
                        <a:defRPr/>
                      </a:pPr>
                      <a:r>
                        <a:rPr lang="en-GB" sz="1050" dirty="0">
                          <a:latin typeface="Gisha" pitchFamily="34" charset="-79"/>
                          <a:cs typeface="Gisha" pitchFamily="34" charset="-79"/>
                        </a:rPr>
                        <a:t>make an accurate relevant point that relates cause and effect.  </a:t>
                      </a:r>
                      <a:r>
                        <a:rPr lang="en-GB" sz="1050" b="1" dirty="0">
                          <a:latin typeface="Gisha" pitchFamily="34" charset="-79"/>
                          <a:cs typeface="Gisha" pitchFamily="34" charset="-79"/>
                        </a:rPr>
                        <a:t>1 mark</a:t>
                      </a:r>
                      <a:r>
                        <a:rPr lang="en-GB" sz="1050" dirty="0">
                          <a:latin typeface="Gisha" pitchFamily="34" charset="-79"/>
                          <a:cs typeface="Gisha" pitchFamily="34" charset="-79"/>
                        </a:rPr>
                        <a:t> will</a:t>
                      </a:r>
                      <a:r>
                        <a:rPr lang="en-GB" sz="1050" baseline="0" dirty="0">
                          <a:latin typeface="Gisha" pitchFamily="34" charset="-79"/>
                          <a:cs typeface="Gisha" pitchFamily="34" charset="-79"/>
                        </a:rPr>
                        <a:t> be</a:t>
                      </a:r>
                      <a:r>
                        <a:rPr lang="en-GB" sz="1050" dirty="0">
                          <a:latin typeface="Gisha" pitchFamily="34" charset="-79"/>
                          <a:cs typeface="Gisha" pitchFamily="34" charset="-79"/>
                        </a:rPr>
                        <a:t> given for each accurate cause and effect.</a:t>
                      </a:r>
                    </a:p>
                    <a:p>
                      <a:pPr algn="ctr" fontAlgn="ctr"/>
                      <a:endParaRPr lang="en-GB" sz="1050" b="0" i="0" u="none" strike="noStrike" dirty="0">
                        <a:solidFill>
                          <a:srgbClr val="000000"/>
                        </a:solidFill>
                        <a:effectLst/>
                        <a:latin typeface="Trebuchet MS" panose="020B0603020202020204" pitchFamily="34" charset="0"/>
                        <a:cs typeface="Tahoma"/>
                      </a:endParaRPr>
                    </a:p>
                  </a:txBody>
                  <a:tcPr marL="10319" marR="10319" marT="1270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ctr"/>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2535734766"/>
              </p:ext>
            </p:extLst>
          </p:nvPr>
        </p:nvGraphicFramePr>
        <p:xfrm>
          <a:off x="104886" y="65622"/>
          <a:ext cx="9352250" cy="522968"/>
        </p:xfrm>
        <a:graphic>
          <a:graphicData uri="http://schemas.openxmlformats.org/drawingml/2006/table">
            <a:tbl>
              <a:tblPr firstRow="1" bandRow="1">
                <a:tableStyleId>{5C22544A-7EE6-4342-B048-85BDC9FD1C3A}</a:tableStyleId>
              </a:tblPr>
              <a:tblGrid>
                <a:gridCol w="9352250">
                  <a:extLst>
                    <a:ext uri="{9D8B030D-6E8A-4147-A177-3AD203B41FA5}">
                      <a16:colId xmlns:a16="http://schemas.microsoft.com/office/drawing/2014/main" val="20000"/>
                    </a:ext>
                  </a:extLst>
                </a:gridCol>
              </a:tblGrid>
              <a:tr h="522968">
                <a:tc>
                  <a:txBody>
                    <a:bodyPr/>
                    <a:lstStyle/>
                    <a:p>
                      <a:r>
                        <a:rPr lang="en-US" sz="1400" dirty="0">
                          <a:solidFill>
                            <a:schemeClr val="bg1">
                              <a:lumMod val="95000"/>
                            </a:schemeClr>
                          </a:solidFill>
                          <a:latin typeface="Tahoma"/>
                          <a:cs typeface="Tahoma"/>
                        </a:rPr>
                        <a:t>N5 Administration &amp; IT                                                Marking</a:t>
                      </a:r>
                      <a:r>
                        <a:rPr lang="en-US" sz="1400" baseline="0" dirty="0">
                          <a:solidFill>
                            <a:schemeClr val="bg1">
                              <a:lumMod val="95000"/>
                            </a:schemeClr>
                          </a:solidFill>
                          <a:latin typeface="Tahoma"/>
                          <a:cs typeface="Tahoma"/>
                        </a:rPr>
                        <a:t> Principles</a:t>
                      </a:r>
                      <a:r>
                        <a:rPr lang="en-US" sz="1400" dirty="0">
                          <a:solidFill>
                            <a:schemeClr val="bg1">
                              <a:lumMod val="95000"/>
                            </a:schemeClr>
                          </a:solidFill>
                          <a:latin typeface="Tahoma"/>
                          <a:cs typeface="Tahoma"/>
                        </a:rPr>
                        <a:t>                                                           Knowledge Organiser </a:t>
                      </a:r>
                    </a:p>
                  </a:txBody>
                  <a:tcPr marL="74295" marR="74295">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tx1"/>
                    </a:solidFill>
                  </a:tcPr>
                </a:tc>
                <a:extLst>
                  <a:ext uri="{0D108BD9-81ED-4DB2-BD59-A6C34878D82A}">
                    <a16:rowId xmlns:a16="http://schemas.microsoft.com/office/drawing/2014/main" val="10000"/>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361607062"/>
              </p:ext>
            </p:extLst>
          </p:nvPr>
        </p:nvGraphicFramePr>
        <p:xfrm>
          <a:off x="3108450" y="620606"/>
          <a:ext cx="3092752" cy="3795180"/>
        </p:xfrm>
        <a:graphic>
          <a:graphicData uri="http://schemas.openxmlformats.org/drawingml/2006/table">
            <a:tbl>
              <a:tblPr firstRow="1" bandRow="1">
                <a:tableStyleId>{5C22544A-7EE6-4342-B048-85BDC9FD1C3A}</a:tableStyleId>
              </a:tblPr>
              <a:tblGrid>
                <a:gridCol w="801506">
                  <a:extLst>
                    <a:ext uri="{9D8B030D-6E8A-4147-A177-3AD203B41FA5}">
                      <a16:colId xmlns:a16="http://schemas.microsoft.com/office/drawing/2014/main" val="20000"/>
                    </a:ext>
                  </a:extLst>
                </a:gridCol>
                <a:gridCol w="2291246">
                  <a:extLst>
                    <a:ext uri="{9D8B030D-6E8A-4147-A177-3AD203B41FA5}">
                      <a16:colId xmlns:a16="http://schemas.microsoft.com/office/drawing/2014/main" val="20001"/>
                    </a:ext>
                  </a:extLst>
                </a:gridCol>
              </a:tblGrid>
              <a:tr h="282643">
                <a:tc gridSpan="2">
                  <a:txBody>
                    <a:bodyPr/>
                    <a:lstStyle/>
                    <a:p>
                      <a:pPr algn="ctr" fontAlgn="ctr"/>
                      <a:r>
                        <a:rPr lang="en-GB" sz="1400" b="1" i="0" u="none" strike="noStrike" dirty="0" err="1">
                          <a:solidFill>
                            <a:schemeClr val="bg1"/>
                          </a:solidFill>
                          <a:effectLst/>
                          <a:latin typeface="Trebuchet MS" panose="020B0603020202020204" pitchFamily="34" charset="0"/>
                          <a:cs typeface="Tahoma"/>
                        </a:rPr>
                        <a:t>Spreadsheets</a:t>
                      </a:r>
                      <a:endParaRPr lang="en-GB" sz="1400" b="1" i="0" u="none" strike="noStrike" dirty="0">
                        <a:solidFill>
                          <a:schemeClr val="bg1"/>
                        </a:solidFill>
                        <a:effectLst/>
                        <a:latin typeface="Trebuchet MS" panose="020B0603020202020204" pitchFamily="34" charset="0"/>
                        <a:cs typeface="Tahoma"/>
                      </a:endParaRPr>
                    </a:p>
                    <a:p>
                      <a:pPr algn="l" fontAlgn="b"/>
                      <a:r>
                        <a:rPr lang="en-GB" sz="1000" b="0" i="0" u="none" strike="noStrike" dirty="0">
                          <a:solidFill>
                            <a:schemeClr val="bg1"/>
                          </a:solidFill>
                          <a:effectLst/>
                          <a:latin typeface="Trebuchet MS" panose="020B0603020202020204" pitchFamily="34" charset="0"/>
                          <a:cs typeface="Tahoma"/>
                        </a:rPr>
                        <a:t> </a:t>
                      </a:r>
                    </a:p>
                  </a:txBody>
                  <a:tcPr marL="10319" marR="10319"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tx1"/>
                    </a:solidFill>
                  </a:tcPr>
                </a:tc>
                <a:tc hMerge="1">
                  <a:txBody>
                    <a:bodyPr/>
                    <a:lstStyle/>
                    <a:p>
                      <a:pPr algn="l" fontAlgn="b"/>
                      <a:endParaRPr lang="en-GB" sz="1000" b="0" i="0" u="none" strike="noStrike" dirty="0">
                        <a:solidFill>
                          <a:srgbClr val="000000"/>
                        </a:solidFill>
                        <a:effectLst/>
                        <a:latin typeface="Tahoma"/>
                        <a:cs typeface="Tahoma"/>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1321669">
                <a:tc gridSpan="2">
                  <a:txBody>
                    <a:bodyPr/>
                    <a:lstStyle/>
                    <a:p>
                      <a:pPr marL="0" indent="0" algn="l" defTabSz="914400" rtl="0" eaLnBrk="1" fontAlgn="ctr" latinLnBrk="0" hangingPunct="1">
                        <a:buNone/>
                      </a:pPr>
                      <a:r>
                        <a:rPr lang="en-GB" sz="1200" b="0" i="0" u="none" strike="noStrike" kern="1200" baseline="0" dirty="0">
                          <a:solidFill>
                            <a:srgbClr val="000000"/>
                          </a:solidFill>
                          <a:effectLst/>
                          <a:latin typeface="Gisha" pitchFamily="34" charset="-79"/>
                          <a:ea typeface="+mn-ea"/>
                          <a:cs typeface="Gisha" pitchFamily="34" charset="-79"/>
                        </a:rPr>
                        <a:t>Please be careful to include:</a:t>
                      </a:r>
                      <a:r>
                        <a:rPr lang="en-GB" sz="1200" b="0" i="0" u="none" strike="noStrike" kern="1200" baseline="0" dirty="0">
                          <a:solidFill>
                            <a:srgbClr val="000000"/>
                          </a:solidFill>
                          <a:effectLst/>
                          <a:latin typeface="Trebuchet MS" panose="020B0603020202020204" pitchFamily="34" charset="0"/>
                          <a:ea typeface="+mn-ea"/>
                          <a:cs typeface="Tahoma"/>
                        </a:rPr>
                        <a:t> </a:t>
                      </a:r>
                    </a:p>
                    <a:p>
                      <a:pPr marL="1200150" lvl="2" indent="-285750" algn="l" defTabSz="914400" rtl="0" eaLnBrk="1" fontAlgn="ctr" latinLnBrk="0" hangingPunct="1">
                        <a:buFont typeface="Arial" pitchFamily="34" charset="0"/>
                        <a:buChar char="•"/>
                      </a:pPr>
                      <a:r>
                        <a:rPr lang="en-GB" sz="1200" b="0" i="0" u="none" strike="noStrike" kern="1200" baseline="0" dirty="0">
                          <a:solidFill>
                            <a:srgbClr val="000000"/>
                          </a:solidFill>
                          <a:effectLst/>
                          <a:latin typeface="Gisha" pitchFamily="34" charset="-79"/>
                          <a:ea typeface="+mn-ea"/>
                          <a:cs typeface="Gisha" pitchFamily="34" charset="-79"/>
                        </a:rPr>
                        <a:t>The value view    </a:t>
                      </a:r>
                    </a:p>
                    <a:p>
                      <a:pPr marL="1200150" lvl="2" indent="-285750" algn="l" defTabSz="914400" rtl="0" eaLnBrk="1" fontAlgn="ctr" latinLnBrk="0" hangingPunct="1">
                        <a:buFont typeface="Arial" pitchFamily="34" charset="0"/>
                        <a:buChar char="•"/>
                      </a:pPr>
                      <a:r>
                        <a:rPr lang="en-GB" sz="1200" b="0" i="0" u="none" strike="noStrike" kern="1200" baseline="0" dirty="0">
                          <a:solidFill>
                            <a:srgbClr val="000000"/>
                          </a:solidFill>
                          <a:effectLst/>
                          <a:latin typeface="Gisha" pitchFamily="34" charset="-79"/>
                          <a:ea typeface="+mn-ea"/>
                          <a:cs typeface="Gisha" pitchFamily="34" charset="-79"/>
                        </a:rPr>
                        <a:t>The formula view</a:t>
                      </a:r>
                    </a:p>
                    <a:p>
                      <a:pPr marL="914400" lvl="2" indent="0" algn="l" defTabSz="914400" rtl="0" eaLnBrk="1" fontAlgn="ctr" latinLnBrk="0" hangingPunct="1">
                        <a:buFont typeface="Arial" pitchFamily="34" charset="0"/>
                        <a:buNone/>
                      </a:pPr>
                      <a:endParaRPr lang="en-GB" sz="1200" b="0" i="0" u="none" strike="noStrike" kern="1200" baseline="0" dirty="0">
                        <a:solidFill>
                          <a:srgbClr val="000000"/>
                        </a:solidFill>
                        <a:effectLst/>
                        <a:latin typeface="Gisha" pitchFamily="34" charset="-79"/>
                        <a:ea typeface="+mn-ea"/>
                        <a:cs typeface="Gisha" pitchFamily="34" charset="-79"/>
                      </a:endParaRPr>
                    </a:p>
                    <a:p>
                      <a:pPr marL="285750" lvl="0" indent="-285750" algn="l" defTabSz="914400" rtl="0" eaLnBrk="1" fontAlgn="ctr" latinLnBrk="0" hangingPunct="1">
                        <a:buFont typeface="Arial" pitchFamily="34" charset="0"/>
                        <a:buChar char="•"/>
                      </a:pPr>
                      <a:r>
                        <a:rPr lang="en-GB" sz="1200" b="0" i="0" u="none" strike="noStrike" kern="1200" baseline="0" dirty="0">
                          <a:solidFill>
                            <a:srgbClr val="000000"/>
                          </a:solidFill>
                          <a:effectLst/>
                          <a:latin typeface="Gisha" pitchFamily="34" charset="-79"/>
                          <a:ea typeface="+mn-ea"/>
                          <a:cs typeface="Gisha" pitchFamily="34" charset="-79"/>
                        </a:rPr>
                        <a:t>Watch for gridlines on and off</a:t>
                      </a:r>
                    </a:p>
                    <a:p>
                      <a:pPr marL="285750" lvl="0" indent="-285750" algn="l" defTabSz="914400" rtl="0" eaLnBrk="1" fontAlgn="ctr" latinLnBrk="0" hangingPunct="1">
                        <a:buFont typeface="Arial" pitchFamily="34" charset="0"/>
                        <a:buChar char="•"/>
                      </a:pPr>
                      <a:r>
                        <a:rPr lang="en-GB" sz="1200" b="0" i="0" u="none" strike="noStrike" kern="1200" baseline="0" dirty="0">
                          <a:solidFill>
                            <a:srgbClr val="000000"/>
                          </a:solidFill>
                          <a:effectLst/>
                          <a:latin typeface="Gisha" pitchFamily="34" charset="-79"/>
                          <a:ea typeface="+mn-ea"/>
                          <a:cs typeface="Gisha" pitchFamily="34" charset="-79"/>
                        </a:rPr>
                        <a:t>Watch for row and column headings on/off</a:t>
                      </a:r>
                    </a:p>
                  </a:txBody>
                  <a:tcPr marL="10319" marR="10319" marT="1270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l" fontAlgn="b"/>
                      <a:endParaRPr lang="en-GB" sz="1000" b="0" i="0" u="none" strike="noStrike" dirty="0">
                        <a:solidFill>
                          <a:srgbClr val="000000"/>
                        </a:solidFill>
                        <a:effectLst/>
                        <a:latin typeface="Trebuchet MS" panose="020B0603020202020204" pitchFamily="34" charset="0"/>
                        <a:cs typeface="Tahoma"/>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530534">
                <a:tc gridSpan="2">
                  <a:txBody>
                    <a:bodyPr/>
                    <a:lstStyle/>
                    <a:p>
                      <a:pPr marL="0" algn="l" defTabSz="914400" rtl="0" eaLnBrk="1" fontAlgn="ctr" latinLnBrk="0" hangingPunct="1"/>
                      <a:r>
                        <a:rPr lang="en-GB" sz="1100" b="1" i="0" u="none" strike="noStrike" kern="1200" dirty="0">
                          <a:solidFill>
                            <a:srgbClr val="000000"/>
                          </a:solidFill>
                          <a:effectLst/>
                          <a:latin typeface="Gisha" pitchFamily="34" charset="-79"/>
                          <a:ea typeface="+mn-ea"/>
                          <a:cs typeface="Gisha" pitchFamily="34" charset="-79"/>
                        </a:rPr>
                        <a:t>Named Cells </a:t>
                      </a:r>
                      <a:r>
                        <a:rPr lang="en-GB" sz="1100" b="0" i="0" u="none" strike="noStrike" kern="1200" dirty="0">
                          <a:solidFill>
                            <a:srgbClr val="000000"/>
                          </a:solidFill>
                          <a:effectLst/>
                          <a:latin typeface="Gisha" pitchFamily="34" charset="-79"/>
                          <a:ea typeface="+mn-ea"/>
                          <a:cs typeface="Gisha" pitchFamily="34" charset="-79"/>
                        </a:rPr>
                        <a:t>must be keyed in accurately (</a:t>
                      </a:r>
                      <a:r>
                        <a:rPr lang="en-GB" sz="1100" b="0" i="0" u="none" strike="noStrike" kern="1200" dirty="0" err="1">
                          <a:solidFill>
                            <a:srgbClr val="000000"/>
                          </a:solidFill>
                          <a:effectLst/>
                          <a:latin typeface="Gisha" pitchFamily="34" charset="-79"/>
                          <a:ea typeface="+mn-ea"/>
                          <a:cs typeface="Gisha" pitchFamily="34" charset="-79"/>
                        </a:rPr>
                        <a:t>eg</a:t>
                      </a:r>
                      <a:r>
                        <a:rPr lang="en-GB" sz="1100" b="0" i="0" u="none" strike="noStrike" kern="1200" dirty="0">
                          <a:solidFill>
                            <a:srgbClr val="000000"/>
                          </a:solidFill>
                          <a:effectLst/>
                          <a:latin typeface="Gisha" pitchFamily="34" charset="-79"/>
                          <a:ea typeface="+mn-ea"/>
                          <a:cs typeface="Gisha" pitchFamily="34" charset="-79"/>
                        </a:rPr>
                        <a:t> spelling and caps).  If name not given choose something relevant!</a:t>
                      </a:r>
                    </a:p>
                  </a:txBody>
                  <a:tcPr marL="10319" marR="10319" marT="1270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l" fontAlgn="ctr"/>
                      <a:endParaRPr lang="en-GB" sz="1000" b="0" i="0" u="none" strike="noStrike" dirty="0">
                        <a:solidFill>
                          <a:srgbClr val="000000"/>
                        </a:solidFill>
                        <a:effectLst/>
                        <a:latin typeface="Tahoma"/>
                        <a:cs typeface="Tahoma"/>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7"/>
                  </a:ext>
                </a:extLst>
              </a:tr>
              <a:tr h="1120289">
                <a:tc>
                  <a:txBody>
                    <a:bodyPr/>
                    <a:lstStyle/>
                    <a:p>
                      <a:pPr marL="0" algn="l" defTabSz="914400" rtl="0" eaLnBrk="1" fontAlgn="ctr" latinLnBrk="0" hangingPunct="1"/>
                      <a:r>
                        <a:rPr lang="en-GB" sz="1200" b="1" i="0" u="none" strike="noStrike" kern="1200" dirty="0">
                          <a:solidFill>
                            <a:srgbClr val="000000"/>
                          </a:solidFill>
                          <a:effectLst/>
                          <a:latin typeface="Trebuchet MS" panose="020B0603020202020204" pitchFamily="34" charset="0"/>
                          <a:ea typeface="+mn-ea"/>
                          <a:cs typeface="Tahoma"/>
                        </a:rPr>
                        <a:t>Formula</a:t>
                      </a: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ctr"/>
                      <a:r>
                        <a:rPr lang="en-GB" sz="1000" b="0" i="0" u="none" strike="noStrike" kern="1200" dirty="0">
                          <a:solidFill>
                            <a:srgbClr val="000000"/>
                          </a:solidFill>
                          <a:effectLst/>
                          <a:latin typeface="Tahoma"/>
                          <a:ea typeface="+mn-ea"/>
                          <a:cs typeface="Tahoma"/>
                        </a:rPr>
                        <a:t>For addition with </a:t>
                      </a:r>
                      <a:r>
                        <a:rPr lang="en-GB" sz="1000" b="1" i="0" u="none" strike="noStrike" kern="1200" dirty="0">
                          <a:solidFill>
                            <a:srgbClr val="000000"/>
                          </a:solidFill>
                          <a:effectLst/>
                          <a:latin typeface="Tahoma"/>
                          <a:ea typeface="+mn-ea"/>
                          <a:cs typeface="Tahoma"/>
                        </a:rPr>
                        <a:t>3 or more </a:t>
                      </a:r>
                      <a:r>
                        <a:rPr lang="en-GB" sz="1000" b="0" i="0" u="none" strike="noStrike" kern="1200" dirty="0">
                          <a:solidFill>
                            <a:srgbClr val="000000"/>
                          </a:solidFill>
                          <a:effectLst/>
                          <a:latin typeface="Tahoma"/>
                          <a:ea typeface="+mn-ea"/>
                          <a:cs typeface="Tahoma"/>
                        </a:rPr>
                        <a:t>cells you must use SUM – this is the </a:t>
                      </a:r>
                      <a:r>
                        <a:rPr lang="en-GB" sz="1000" b="1" i="0" u="none" strike="noStrike" kern="1200" dirty="0">
                          <a:solidFill>
                            <a:srgbClr val="000000"/>
                          </a:solidFill>
                          <a:effectLst/>
                          <a:latin typeface="Tahoma"/>
                          <a:ea typeface="+mn-ea"/>
                          <a:cs typeface="Tahoma"/>
                        </a:rPr>
                        <a:t>ONLY</a:t>
                      </a:r>
                      <a:r>
                        <a:rPr lang="en-GB" sz="1000" b="0" i="0" u="none" strike="noStrike" kern="1200" dirty="0">
                          <a:solidFill>
                            <a:srgbClr val="000000"/>
                          </a:solidFill>
                          <a:effectLst/>
                          <a:latin typeface="Tahoma"/>
                          <a:ea typeface="+mn-ea"/>
                          <a:cs typeface="Tahoma"/>
                        </a:rPr>
                        <a:t> time you use SUM.</a:t>
                      </a:r>
                    </a:p>
                    <a:p>
                      <a:pPr algn="l" fontAlgn="ctr"/>
                      <a:endParaRPr lang="en-GB" sz="1000" b="0" i="0" u="none" strike="noStrike" kern="1200" dirty="0">
                        <a:solidFill>
                          <a:srgbClr val="000000"/>
                        </a:solidFill>
                        <a:effectLst/>
                        <a:latin typeface="Tahoma"/>
                        <a:ea typeface="+mn-ea"/>
                        <a:cs typeface="Tahoma"/>
                      </a:endParaRPr>
                    </a:p>
                    <a:p>
                      <a:pPr algn="l" fontAlgn="ctr"/>
                      <a:r>
                        <a:rPr lang="en-GB" sz="1000" b="0" i="0" u="none" strike="noStrike" kern="1200" dirty="0">
                          <a:solidFill>
                            <a:srgbClr val="000000"/>
                          </a:solidFill>
                          <a:effectLst/>
                          <a:latin typeface="Tahoma"/>
                          <a:ea typeface="+mn-ea"/>
                          <a:cs typeface="Tahoma"/>
                        </a:rPr>
                        <a:t>No marks are awarded if formula is truncated.</a:t>
                      </a:r>
                    </a:p>
                    <a:p>
                      <a:pPr algn="l" fontAlgn="ctr"/>
                      <a:endParaRPr lang="en-GB" sz="1000" b="0" i="0" u="none" strike="noStrike" kern="1200" dirty="0">
                        <a:solidFill>
                          <a:srgbClr val="000000"/>
                        </a:solidFill>
                        <a:effectLst/>
                        <a:latin typeface="Tahoma"/>
                        <a:ea typeface="+mn-ea"/>
                        <a:cs typeface="Tahoma"/>
                      </a:endParaRPr>
                    </a:p>
                  </a:txBody>
                  <a:tcPr marL="10319" marR="10319" marT="1270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259470834"/>
                  </a:ext>
                </a:extLst>
              </a:tr>
              <a:tr h="444228">
                <a:tc>
                  <a:txBody>
                    <a:bodyPr/>
                    <a:lstStyle/>
                    <a:p>
                      <a:pPr marL="0" algn="l" defTabSz="914400" rtl="0" eaLnBrk="1" fontAlgn="ctr" latinLnBrk="0" hangingPunct="1"/>
                      <a:r>
                        <a:rPr lang="en-GB" sz="1200" b="1" i="0" u="none" strike="noStrike" kern="1200" dirty="0">
                          <a:solidFill>
                            <a:srgbClr val="000000"/>
                          </a:solidFill>
                          <a:effectLst/>
                          <a:latin typeface="Trebuchet MS" panose="020B0603020202020204" pitchFamily="34" charset="0"/>
                          <a:ea typeface="+mn-ea"/>
                          <a:cs typeface="Tahoma"/>
                        </a:rPr>
                        <a:t>Formatting</a:t>
                      </a: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ctr"/>
                      <a:r>
                        <a:rPr lang="en-GB" sz="1000" b="0" i="0" u="none" strike="noStrike" dirty="0">
                          <a:solidFill>
                            <a:srgbClr val="000000"/>
                          </a:solidFill>
                          <a:effectLst/>
                          <a:latin typeface="Tahoma"/>
                          <a:cs typeface="Tahoma"/>
                        </a:rPr>
                        <a:t>Ensure consistency in cell formats.</a:t>
                      </a: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841029513"/>
                  </a:ext>
                </a:extLst>
              </a:tr>
            </a:tbl>
          </a:graphicData>
        </a:graphic>
      </p:graphicFrame>
      <p:sp>
        <p:nvSpPr>
          <p:cNvPr id="4" name="AutoShape 5" descr="Image result for primary key icon access"/>
          <p:cNvSpPr>
            <a:spLocks noChangeAspect="1" noChangeArrowheads="1"/>
          </p:cNvSpPr>
          <p:nvPr/>
        </p:nvSpPr>
        <p:spPr bwMode="auto">
          <a:xfrm>
            <a:off x="126406" y="-144463"/>
            <a:ext cx="24765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prstTxWarp prst="textNoShape">
              <a:avLst/>
            </a:prstTxWarp>
          </a:bodyPr>
          <a:lstStyle/>
          <a:p>
            <a:endParaRPr lang="en-GB"/>
          </a:p>
        </p:txBody>
      </p:sp>
      <p:graphicFrame>
        <p:nvGraphicFramePr>
          <p:cNvPr id="7" name="Table 6"/>
          <p:cNvGraphicFramePr>
            <a:graphicFrameLocks noGrp="1"/>
          </p:cNvGraphicFramePr>
          <p:nvPr>
            <p:extLst>
              <p:ext uri="{D42A27DB-BD31-4B8C-83A1-F6EECF244321}">
                <p14:modId xmlns:p14="http://schemas.microsoft.com/office/powerpoint/2010/main" val="15013433"/>
              </p:ext>
            </p:extLst>
          </p:nvPr>
        </p:nvGraphicFramePr>
        <p:xfrm>
          <a:off x="126406" y="3562714"/>
          <a:ext cx="2906725" cy="1331337"/>
        </p:xfrm>
        <a:graphic>
          <a:graphicData uri="http://schemas.openxmlformats.org/drawingml/2006/table">
            <a:tbl>
              <a:tblPr firstRow="1" bandRow="1">
                <a:tableStyleId>{5C22544A-7EE6-4342-B048-85BDC9FD1C3A}</a:tableStyleId>
              </a:tblPr>
              <a:tblGrid>
                <a:gridCol w="2906725">
                  <a:extLst>
                    <a:ext uri="{9D8B030D-6E8A-4147-A177-3AD203B41FA5}">
                      <a16:colId xmlns:a16="http://schemas.microsoft.com/office/drawing/2014/main" val="20000"/>
                    </a:ext>
                  </a:extLst>
                </a:gridCol>
              </a:tblGrid>
              <a:tr h="325559">
                <a:tc>
                  <a:txBody>
                    <a:bodyPr/>
                    <a:lstStyle/>
                    <a:p>
                      <a:pPr algn="ctr" fontAlgn="ctr"/>
                      <a:r>
                        <a:rPr lang="en-GB" sz="1400" b="1" i="0" u="none" strike="noStrike" dirty="0">
                          <a:solidFill>
                            <a:schemeClr val="bg1"/>
                          </a:solidFill>
                          <a:effectLst/>
                          <a:latin typeface="Trebuchet MS" panose="020B0603020202020204" pitchFamily="34" charset="0"/>
                          <a:cs typeface="Tahoma"/>
                        </a:rPr>
                        <a:t>Capitalisation</a:t>
                      </a:r>
                    </a:p>
                    <a:p>
                      <a:pPr algn="l" fontAlgn="b"/>
                      <a:r>
                        <a:rPr lang="en-GB" sz="1000" b="0" i="0" u="none" strike="noStrike" dirty="0">
                          <a:solidFill>
                            <a:schemeClr val="bg1"/>
                          </a:solidFill>
                          <a:effectLst/>
                          <a:latin typeface="Trebuchet MS" panose="020B0603020202020204" pitchFamily="34" charset="0"/>
                          <a:cs typeface="Tahoma"/>
                        </a:rPr>
                        <a:t> </a:t>
                      </a:r>
                    </a:p>
                  </a:txBody>
                  <a:tcPr marL="10319" marR="10319"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0"/>
                  </a:ext>
                </a:extLst>
              </a:tr>
              <a:tr h="443546">
                <a:tc>
                  <a:txBody>
                    <a:bodyPr/>
                    <a:lstStyle/>
                    <a:p>
                      <a:pPr marL="0" algn="l" defTabSz="914400" rtl="0" eaLnBrk="1" fontAlgn="ctr" latinLnBrk="0" hangingPunct="1"/>
                      <a:r>
                        <a:rPr lang="en-GB" sz="1000" b="0" i="0" u="none" strike="noStrike" dirty="0">
                          <a:solidFill>
                            <a:srgbClr val="000000"/>
                          </a:solidFill>
                          <a:effectLst/>
                          <a:latin typeface="Tahoma"/>
                          <a:cs typeface="Tahoma"/>
                        </a:rPr>
                        <a:t> </a:t>
                      </a:r>
                      <a:r>
                        <a:rPr lang="en-GB" sz="1100" kern="1200" dirty="0">
                          <a:solidFill>
                            <a:schemeClr val="dk1"/>
                          </a:solidFill>
                          <a:latin typeface="Gisha" pitchFamily="34" charset="-79"/>
                          <a:ea typeface="+mn-ea"/>
                          <a:cs typeface="Gisha" pitchFamily="34" charset="-79"/>
                        </a:rPr>
                        <a:t>Consistency is key – if error made this is a loss of 1K mark for each question the error is made in</a:t>
                      </a: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256917">
                <a:tc>
                  <a:txBody>
                    <a:bodyPr/>
                    <a:lstStyle/>
                    <a:p>
                      <a:pPr marL="0" indent="0" algn="ctr" defTabSz="914400" rtl="0" eaLnBrk="1" fontAlgn="ctr" latinLnBrk="0" hangingPunct="1">
                        <a:buNone/>
                      </a:pPr>
                      <a:r>
                        <a:rPr lang="en-GB" sz="1100" kern="1200" dirty="0">
                          <a:solidFill>
                            <a:schemeClr val="dk1"/>
                          </a:solidFill>
                          <a:latin typeface="Gisha" pitchFamily="34" charset="-79"/>
                          <a:ea typeface="+mn-ea"/>
                          <a:cs typeface="Gisha" pitchFamily="34" charset="-79"/>
                        </a:rPr>
                        <a:t>Key in ALL titles in CAPS</a:t>
                      </a: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155132">
                <a:tc>
                  <a:txBody>
                    <a:bodyPr/>
                    <a:lstStyle/>
                    <a:p>
                      <a:pPr marL="0" algn="ctr" defTabSz="914400" rtl="0" eaLnBrk="1" fontAlgn="ctr" latinLnBrk="0" hangingPunct="1"/>
                      <a:endParaRPr lang="en-GB" sz="1100" b="1" i="0" u="none" strike="noStrike" kern="1200" dirty="0">
                        <a:solidFill>
                          <a:srgbClr val="000000"/>
                        </a:solidFill>
                        <a:effectLst/>
                        <a:latin typeface="Trebuchet MS" panose="020B0603020202020204" pitchFamily="34" charset="0"/>
                        <a:ea typeface="+mn-ea"/>
                        <a:cs typeface="Tahoma"/>
                      </a:endParaRPr>
                    </a:p>
                  </a:txBody>
                  <a:tcPr marL="10319" marR="10319" marT="12700" marB="0">
                    <a:lnL w="12700" cap="flat" cmpd="sng" algn="ctr">
                      <a:solidFill>
                        <a:scrgbClr r="0" g="0" b="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bl>
          </a:graphicData>
        </a:graphic>
      </p:graphicFrame>
      <p:pic>
        <p:nvPicPr>
          <p:cNvPr id="33" name="Picture 32">
            <a:extLst>
              <a:ext uri="{FF2B5EF4-FFF2-40B4-BE49-F238E27FC236}">
                <a16:creationId xmlns:a16="http://schemas.microsoft.com/office/drawing/2014/main" id="{3C49C997-656C-49CE-A63A-9A6705200139}"/>
              </a:ext>
            </a:extLst>
          </p:cNvPr>
          <p:cNvPicPr>
            <a:picLocks noChangeAspect="1"/>
          </p:cNvPicPr>
          <p:nvPr/>
        </p:nvPicPr>
        <p:blipFill>
          <a:blip r:embed="rId3"/>
          <a:stretch>
            <a:fillRect/>
          </a:stretch>
        </p:blipFill>
        <p:spPr>
          <a:xfrm>
            <a:off x="3272923" y="1284554"/>
            <a:ext cx="330438" cy="406693"/>
          </a:xfrm>
          <a:prstGeom prst="rect">
            <a:avLst/>
          </a:prstGeom>
        </p:spPr>
      </p:pic>
      <p:graphicFrame>
        <p:nvGraphicFramePr>
          <p:cNvPr id="36" name="Table 35"/>
          <p:cNvGraphicFramePr>
            <a:graphicFrameLocks noGrp="1"/>
          </p:cNvGraphicFramePr>
          <p:nvPr>
            <p:extLst>
              <p:ext uri="{D42A27DB-BD31-4B8C-83A1-F6EECF244321}">
                <p14:modId xmlns:p14="http://schemas.microsoft.com/office/powerpoint/2010/main" val="358309137"/>
              </p:ext>
            </p:extLst>
          </p:nvPr>
        </p:nvGraphicFramePr>
        <p:xfrm>
          <a:off x="6355207" y="524183"/>
          <a:ext cx="3346354" cy="3032970"/>
        </p:xfrm>
        <a:graphic>
          <a:graphicData uri="http://schemas.openxmlformats.org/drawingml/2006/table">
            <a:tbl>
              <a:tblPr firstRow="1" bandRow="1">
                <a:tableStyleId>{5C22544A-7EE6-4342-B048-85BDC9FD1C3A}</a:tableStyleId>
              </a:tblPr>
              <a:tblGrid>
                <a:gridCol w="3346354">
                  <a:extLst>
                    <a:ext uri="{9D8B030D-6E8A-4147-A177-3AD203B41FA5}">
                      <a16:colId xmlns:a16="http://schemas.microsoft.com/office/drawing/2014/main" val="20000"/>
                    </a:ext>
                  </a:extLst>
                </a:gridCol>
              </a:tblGrid>
              <a:tr h="301007">
                <a:tc>
                  <a:txBody>
                    <a:bodyPr/>
                    <a:lstStyle/>
                    <a:p>
                      <a:pPr algn="ctr" fontAlgn="ctr"/>
                      <a:r>
                        <a:rPr lang="en-GB" sz="1400" b="1" i="0" u="none" strike="noStrike" dirty="0">
                          <a:solidFill>
                            <a:schemeClr val="bg1"/>
                          </a:solidFill>
                          <a:effectLst/>
                          <a:latin typeface="Trebuchet MS" panose="020B0603020202020204" pitchFamily="34" charset="0"/>
                          <a:cs typeface="Tahoma"/>
                        </a:rPr>
                        <a:t>Databases</a:t>
                      </a:r>
                    </a:p>
                    <a:p>
                      <a:pPr algn="l" fontAlgn="b"/>
                      <a:r>
                        <a:rPr lang="en-GB" sz="1000" b="0" i="0" u="none" strike="noStrike" dirty="0">
                          <a:solidFill>
                            <a:schemeClr val="bg1"/>
                          </a:solidFill>
                          <a:effectLst/>
                          <a:latin typeface="Trebuchet MS" panose="020B0603020202020204" pitchFamily="34" charset="0"/>
                          <a:cs typeface="Tahoma"/>
                        </a:rPr>
                        <a:t> </a:t>
                      </a:r>
                    </a:p>
                  </a:txBody>
                  <a:tcPr marL="10319" marR="10319"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0"/>
                  </a:ext>
                </a:extLst>
              </a:tr>
              <a:tr h="573687">
                <a:tc>
                  <a:txBody>
                    <a:bodyPr/>
                    <a:lstStyle/>
                    <a:p>
                      <a:pPr marL="0" indent="0" algn="l" fontAlgn="ctr">
                        <a:buNone/>
                      </a:pPr>
                      <a:r>
                        <a:rPr lang="en-GB" sz="1200" b="0" i="0" u="none" strike="noStrike" dirty="0">
                          <a:solidFill>
                            <a:srgbClr val="000000"/>
                          </a:solidFill>
                          <a:effectLst/>
                          <a:latin typeface="Gisha" pitchFamily="34" charset="-79"/>
                          <a:cs typeface="Gisha" pitchFamily="34" charset="-79"/>
                        </a:rPr>
                        <a:t>When inserting</a:t>
                      </a:r>
                      <a:r>
                        <a:rPr lang="en-GB" sz="1200" b="0" i="0" u="none" strike="noStrike" baseline="0" dirty="0">
                          <a:solidFill>
                            <a:srgbClr val="000000"/>
                          </a:solidFill>
                          <a:effectLst/>
                          <a:latin typeface="Gisha" pitchFamily="34" charset="-79"/>
                          <a:cs typeface="Gisha" pitchFamily="34" charset="-79"/>
                        </a:rPr>
                        <a:t> graphic or logo in a Form or Report – it should be to the right or left of centre</a:t>
                      </a:r>
                      <a:endParaRPr lang="en-GB" sz="1200" b="0" i="0" u="none" strike="noStrike" dirty="0">
                        <a:solidFill>
                          <a:srgbClr val="000000"/>
                        </a:solidFill>
                        <a:effectLst/>
                        <a:latin typeface="Gisha" pitchFamily="34" charset="-79"/>
                        <a:cs typeface="Gisha" pitchFamily="34" charset="-79"/>
                      </a:endParaRP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552450">
                <a:tc>
                  <a:txBody>
                    <a:bodyPr/>
                    <a:lstStyle/>
                    <a:p>
                      <a:pPr marL="0" indent="0" algn="l" defTabSz="914400" rtl="0" eaLnBrk="1" fontAlgn="ctr" latinLnBrk="0" hangingPunct="1">
                        <a:buNone/>
                      </a:pPr>
                      <a:r>
                        <a:rPr lang="en-GB" sz="1200" b="0" i="0" u="none" strike="noStrike" kern="1200" dirty="0">
                          <a:solidFill>
                            <a:srgbClr val="000000"/>
                          </a:solidFill>
                          <a:effectLst/>
                          <a:latin typeface="Gisha" pitchFamily="34" charset="-79"/>
                          <a:ea typeface="+mn-ea"/>
                          <a:cs typeface="Gisha" pitchFamily="34" charset="-79"/>
                        </a:rPr>
                        <a:t> Your name should not appear in a Report or Form header</a:t>
                      </a: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7"/>
                  </a:ext>
                </a:extLst>
              </a:tr>
              <a:tr h="760682">
                <a:tc>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r>
                        <a:rPr lang="en-GB" sz="1200" b="0" i="0" u="none" strike="noStrike" kern="1200" dirty="0">
                          <a:solidFill>
                            <a:srgbClr val="000000"/>
                          </a:solidFill>
                          <a:effectLst/>
                          <a:latin typeface="Gisha" pitchFamily="34" charset="-79"/>
                          <a:ea typeface="+mn-ea"/>
                          <a:cs typeface="Gisha" pitchFamily="34" charset="-79"/>
                        </a:rPr>
                        <a:t>If you are asked to do a query, report that includes name you MUST include the Title, First Name and Surname UNLESS specifically instructed otherwise.</a:t>
                      </a:r>
                    </a:p>
                  </a:txBody>
                  <a:tcPr marL="10319" marR="10319" marT="1270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259470834"/>
                  </a:ext>
                </a:extLst>
              </a:tr>
              <a:tr h="386691">
                <a:tc>
                  <a:txBody>
                    <a:bodyPr/>
                    <a:lstStyle/>
                    <a:p>
                      <a:pPr algn="l" fontAlgn="ctr"/>
                      <a:r>
                        <a:rPr lang="en-GB" sz="1200" b="0" i="0" u="none" strike="noStrike" kern="1200" dirty="0">
                          <a:solidFill>
                            <a:srgbClr val="000000"/>
                          </a:solidFill>
                          <a:effectLst/>
                          <a:latin typeface="Gisha" pitchFamily="34" charset="-79"/>
                          <a:ea typeface="+mn-ea"/>
                          <a:cs typeface="Gisha" pitchFamily="34" charset="-79"/>
                        </a:rPr>
                        <a:t>Forms should not include duplicate fields. Watch format of fields</a:t>
                      </a:r>
                      <a:r>
                        <a:rPr lang="en-GB" sz="1200" b="0" i="0" u="none" strike="noStrike" kern="1200" baseline="0" dirty="0">
                          <a:solidFill>
                            <a:srgbClr val="000000"/>
                          </a:solidFill>
                          <a:effectLst/>
                          <a:latin typeface="Gisha" pitchFamily="34" charset="-79"/>
                          <a:ea typeface="+mn-ea"/>
                          <a:cs typeface="Gisha" pitchFamily="34" charset="-79"/>
                        </a:rPr>
                        <a:t> when using queries.</a:t>
                      </a:r>
                      <a:endParaRPr lang="en-GB" sz="1200" b="0" i="0" u="none" strike="noStrike" kern="1200" dirty="0">
                        <a:solidFill>
                          <a:srgbClr val="000000"/>
                        </a:solidFill>
                        <a:effectLst/>
                        <a:latin typeface="Gisha" pitchFamily="34" charset="-79"/>
                        <a:ea typeface="+mn-ea"/>
                        <a:cs typeface="Gisha" pitchFamily="34" charset="-79"/>
                      </a:endParaRP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841029513"/>
                  </a:ext>
                </a:extLst>
              </a:tr>
              <a:tr h="381000">
                <a:tc>
                  <a:txBody>
                    <a:bodyPr/>
                    <a:lstStyle/>
                    <a:p>
                      <a:pPr marL="0" algn="l" defTabSz="914400" rtl="0" eaLnBrk="1" fontAlgn="ctr" latinLnBrk="0" hangingPunct="1"/>
                      <a:r>
                        <a:rPr lang="en-GB" sz="1200" b="0" i="0" u="none" strike="noStrike" kern="1200" dirty="0">
                          <a:solidFill>
                            <a:srgbClr val="000000"/>
                          </a:solidFill>
                          <a:effectLst/>
                          <a:latin typeface="Gisha" pitchFamily="34" charset="-79"/>
                          <a:ea typeface="+mn-ea"/>
                          <a:cs typeface="Gisha" pitchFamily="34" charset="-79"/>
                        </a:rPr>
                        <a:t>Field names must not be truncated.</a:t>
                      </a: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bl>
          </a:graphicData>
        </a:graphic>
      </p:graphicFrame>
      <p:graphicFrame>
        <p:nvGraphicFramePr>
          <p:cNvPr id="28" name="Table 27"/>
          <p:cNvGraphicFramePr>
            <a:graphicFrameLocks noGrp="1"/>
          </p:cNvGraphicFramePr>
          <p:nvPr>
            <p:extLst>
              <p:ext uri="{D42A27DB-BD31-4B8C-83A1-F6EECF244321}">
                <p14:modId xmlns:p14="http://schemas.microsoft.com/office/powerpoint/2010/main" val="507410863"/>
              </p:ext>
            </p:extLst>
          </p:nvPr>
        </p:nvGraphicFramePr>
        <p:xfrm>
          <a:off x="107650" y="4973445"/>
          <a:ext cx="2910587" cy="1884556"/>
        </p:xfrm>
        <a:graphic>
          <a:graphicData uri="http://schemas.openxmlformats.org/drawingml/2006/table">
            <a:tbl>
              <a:tblPr firstRow="1" bandRow="1">
                <a:tableStyleId>{5C22544A-7EE6-4342-B048-85BDC9FD1C3A}</a:tableStyleId>
              </a:tblPr>
              <a:tblGrid>
                <a:gridCol w="2910587">
                  <a:extLst>
                    <a:ext uri="{9D8B030D-6E8A-4147-A177-3AD203B41FA5}">
                      <a16:colId xmlns:a16="http://schemas.microsoft.com/office/drawing/2014/main" val="20000"/>
                    </a:ext>
                  </a:extLst>
                </a:gridCol>
              </a:tblGrid>
              <a:tr h="370799">
                <a:tc>
                  <a:txBody>
                    <a:bodyPr/>
                    <a:lstStyle/>
                    <a:p>
                      <a:pPr algn="ctr" fontAlgn="ctr"/>
                      <a:r>
                        <a:rPr lang="en-GB" sz="1400" b="1" i="0" u="none" strike="noStrike" dirty="0">
                          <a:solidFill>
                            <a:schemeClr val="bg1"/>
                          </a:solidFill>
                          <a:effectLst/>
                          <a:latin typeface="Trebuchet MS" panose="020B0603020202020204" pitchFamily="34" charset="0"/>
                          <a:cs typeface="Tahoma"/>
                        </a:rPr>
                        <a:t>Headings</a:t>
                      </a:r>
                    </a:p>
                  </a:txBody>
                  <a:tcPr marL="10319" marR="10319"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0"/>
                  </a:ext>
                </a:extLst>
              </a:tr>
              <a:tr h="995531">
                <a:tc>
                  <a:txBody>
                    <a:bodyPr/>
                    <a:lstStyle/>
                    <a:p>
                      <a:pPr>
                        <a:buFont typeface="Wingdings" panose="05000000000000000000" pitchFamily="2" charset="2"/>
                        <a:buNone/>
                        <a:defRPr/>
                      </a:pPr>
                      <a:r>
                        <a:rPr lang="en-GB" sz="1000" b="0" i="0" u="none" strike="noStrike" dirty="0">
                          <a:solidFill>
                            <a:srgbClr val="000000"/>
                          </a:solidFill>
                          <a:effectLst/>
                          <a:latin typeface="Tahoma"/>
                          <a:cs typeface="Tahoma"/>
                        </a:rPr>
                        <a:t>These should be enhanced in some way – even if not told!</a:t>
                      </a:r>
                      <a:r>
                        <a:rPr lang="en-GB" sz="1000" dirty="0">
                          <a:latin typeface="Calibri" panose="020F0502020204030204" pitchFamily="34" charset="0"/>
                        </a:rPr>
                        <a:t> </a:t>
                      </a:r>
                    </a:p>
                    <a:p>
                      <a:pPr lvl="1">
                        <a:buFont typeface="Wingdings" panose="05000000000000000000" pitchFamily="2" charset="2"/>
                        <a:buChar char="§"/>
                        <a:defRPr/>
                      </a:pPr>
                      <a:r>
                        <a:rPr lang="en-GB" sz="1000" dirty="0">
                          <a:latin typeface="Gisha" pitchFamily="34" charset="-79"/>
                          <a:cs typeface="Gisha" pitchFamily="34" charset="-79"/>
                        </a:rPr>
                        <a:t> Block capitals with or without bold</a:t>
                      </a:r>
                    </a:p>
                    <a:p>
                      <a:pPr lvl="1">
                        <a:buFont typeface="Wingdings" panose="05000000000000000000" pitchFamily="2" charset="2"/>
                        <a:buChar char="§"/>
                        <a:defRPr/>
                      </a:pPr>
                      <a:r>
                        <a:rPr lang="en-GB" sz="1000" dirty="0">
                          <a:latin typeface="Gisha" pitchFamily="34" charset="-79"/>
                          <a:cs typeface="Gisha" pitchFamily="34" charset="-79"/>
                        </a:rPr>
                        <a:t> Initial capitals and bold</a:t>
                      </a:r>
                    </a:p>
                    <a:p>
                      <a:pPr lvl="1">
                        <a:buFont typeface="Wingdings" panose="05000000000000000000" pitchFamily="2" charset="2"/>
                        <a:buChar char="§"/>
                        <a:defRPr/>
                      </a:pPr>
                      <a:r>
                        <a:rPr lang="en-GB" sz="1000" dirty="0">
                          <a:latin typeface="Gisha" pitchFamily="34" charset="-79"/>
                          <a:cs typeface="Gisha" pitchFamily="34" charset="-79"/>
                        </a:rPr>
                        <a:t> Initial capitals and underscore</a:t>
                      </a:r>
                    </a:p>
                    <a:p>
                      <a:pPr lvl="1">
                        <a:buFont typeface="Wingdings" panose="05000000000000000000" pitchFamily="2" charset="2"/>
                        <a:buChar char="§"/>
                        <a:defRPr/>
                      </a:pPr>
                      <a:r>
                        <a:rPr lang="en-GB" sz="1000" dirty="0">
                          <a:latin typeface="Gisha" pitchFamily="34" charset="-79"/>
                          <a:cs typeface="Gisha" pitchFamily="34" charset="-79"/>
                        </a:rPr>
                        <a:t> Increased size of font</a:t>
                      </a: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518226">
                <a:tc>
                  <a:txBody>
                    <a:bodyPr/>
                    <a:lstStyle/>
                    <a:p>
                      <a:pPr>
                        <a:buFont typeface="Wingdings" panose="05000000000000000000" pitchFamily="2" charset="2"/>
                        <a:buNone/>
                        <a:defRPr/>
                      </a:pPr>
                      <a:r>
                        <a:rPr lang="en-GB" sz="1100" dirty="0">
                          <a:latin typeface="Gisha" pitchFamily="34" charset="-79"/>
                          <a:cs typeface="Gisha" pitchFamily="34" charset="-79"/>
                        </a:rPr>
                        <a:t>Headings with initial capitals </a:t>
                      </a:r>
                      <a:r>
                        <a:rPr lang="en-GB" sz="1100" dirty="0" err="1">
                          <a:latin typeface="Gisha" pitchFamily="34" charset="-79"/>
                          <a:cs typeface="Gisha" pitchFamily="34" charset="-79"/>
                        </a:rPr>
                        <a:t>eg</a:t>
                      </a:r>
                      <a:r>
                        <a:rPr lang="en-GB" sz="1100" dirty="0">
                          <a:latin typeface="Gisha" pitchFamily="34" charset="-79"/>
                          <a:cs typeface="Gisha" pitchFamily="34" charset="-79"/>
                        </a:rPr>
                        <a:t> – ‘Models for </a:t>
                      </a:r>
                      <a:r>
                        <a:rPr lang="en-GB" sz="1100" dirty="0" err="1">
                          <a:latin typeface="Gisha" pitchFamily="34" charset="-79"/>
                          <a:cs typeface="Gisha" pitchFamily="34" charset="-79"/>
                        </a:rPr>
                        <a:t>Graziella</a:t>
                      </a:r>
                      <a:r>
                        <a:rPr lang="en-GB" sz="1100" dirty="0">
                          <a:latin typeface="Gisha" pitchFamily="34" charset="-79"/>
                          <a:cs typeface="Gisha" pitchFamily="34" charset="-79"/>
                        </a:rPr>
                        <a:t> </a:t>
                      </a:r>
                      <a:r>
                        <a:rPr lang="en-GB" sz="1100" dirty="0" err="1">
                          <a:latin typeface="Gisha" pitchFamily="34" charset="-79"/>
                          <a:cs typeface="Gisha" pitchFamily="34" charset="-79"/>
                        </a:rPr>
                        <a:t>Photoshoot</a:t>
                      </a:r>
                      <a:r>
                        <a:rPr lang="en-GB" sz="1100" dirty="0">
                          <a:latin typeface="Gisha" pitchFamily="34" charset="-79"/>
                          <a:cs typeface="Gisha" pitchFamily="34" charset="-79"/>
                        </a:rPr>
                        <a:t>’ - conjunctions should NOT be capitalised</a:t>
                      </a: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pic>
        <p:nvPicPr>
          <p:cNvPr id="5"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684957" y="123818"/>
            <a:ext cx="1016604" cy="496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3" name="Table 22"/>
          <p:cNvGraphicFramePr>
            <a:graphicFrameLocks noGrp="1"/>
          </p:cNvGraphicFramePr>
          <p:nvPr>
            <p:extLst>
              <p:ext uri="{D42A27DB-BD31-4B8C-83A1-F6EECF244321}">
                <p14:modId xmlns:p14="http://schemas.microsoft.com/office/powerpoint/2010/main" val="1893058618"/>
              </p:ext>
            </p:extLst>
          </p:nvPr>
        </p:nvGraphicFramePr>
        <p:xfrm>
          <a:off x="6434254" y="5776208"/>
          <a:ext cx="3267307" cy="1020832"/>
        </p:xfrm>
        <a:graphic>
          <a:graphicData uri="http://schemas.openxmlformats.org/drawingml/2006/table">
            <a:tbl>
              <a:tblPr firstRow="1" bandRow="1">
                <a:tableStyleId>{5C22544A-7EE6-4342-B048-85BDC9FD1C3A}</a:tableStyleId>
              </a:tblPr>
              <a:tblGrid>
                <a:gridCol w="3267307">
                  <a:extLst>
                    <a:ext uri="{9D8B030D-6E8A-4147-A177-3AD203B41FA5}">
                      <a16:colId xmlns:a16="http://schemas.microsoft.com/office/drawing/2014/main" val="20000"/>
                    </a:ext>
                  </a:extLst>
                </a:gridCol>
              </a:tblGrid>
              <a:tr h="337572">
                <a:tc>
                  <a:txBody>
                    <a:bodyPr/>
                    <a:lstStyle/>
                    <a:p>
                      <a:pPr algn="ctr" fontAlgn="ctr"/>
                      <a:r>
                        <a:rPr lang="en-GB" sz="1400" b="1" i="0" u="none" strike="noStrike" dirty="0">
                          <a:solidFill>
                            <a:schemeClr val="bg1"/>
                          </a:solidFill>
                          <a:effectLst/>
                          <a:latin typeface="Trebuchet MS" panose="020B0603020202020204" pitchFamily="34" charset="0"/>
                          <a:cs typeface="Tahoma"/>
                        </a:rPr>
                        <a:t>If your stuck in exam …</a:t>
                      </a:r>
                    </a:p>
                  </a:txBody>
                  <a:tcPr marL="10319" marR="10319"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0"/>
                  </a:ext>
                </a:extLst>
              </a:tr>
              <a:tr h="615828">
                <a:tc>
                  <a:txBody>
                    <a:bodyPr/>
                    <a:lstStyle/>
                    <a:p>
                      <a:pPr marL="252000" indent="-171450">
                        <a:buFont typeface="Arial" panose="020B0604020202020204" pitchFamily="34" charset="0"/>
                        <a:buChar char="•"/>
                        <a:defRPr/>
                      </a:pPr>
                      <a:r>
                        <a:rPr lang="en-GB" sz="1000" dirty="0">
                          <a:latin typeface="Gisha" pitchFamily="34" charset="-79"/>
                          <a:cs typeface="Gisha" pitchFamily="34" charset="-79"/>
                        </a:rPr>
                        <a:t>Don’t Panic - stay calm</a:t>
                      </a:r>
                    </a:p>
                    <a:p>
                      <a:pPr marL="252000" indent="-171450">
                        <a:buFont typeface="Arial" panose="020B0604020202020204" pitchFamily="34" charset="0"/>
                        <a:buChar char="•"/>
                        <a:defRPr/>
                      </a:pPr>
                      <a:r>
                        <a:rPr lang="en-GB" sz="1000" dirty="0">
                          <a:latin typeface="Gisha" pitchFamily="34" charset="-79"/>
                          <a:cs typeface="Gisha" pitchFamily="34" charset="-79"/>
                        </a:rPr>
                        <a:t>Print what you mange to do </a:t>
                      </a:r>
                    </a:p>
                    <a:p>
                      <a:pPr marL="252000" indent="-171450">
                        <a:buFont typeface="Arial" panose="020B0604020202020204" pitchFamily="34" charset="0"/>
                        <a:buChar char="•"/>
                        <a:defRPr/>
                      </a:pPr>
                      <a:r>
                        <a:rPr lang="en-GB" sz="1000" dirty="0">
                          <a:latin typeface="Gisha" pitchFamily="34" charset="-79"/>
                          <a:cs typeface="Gisha" pitchFamily="34" charset="-79"/>
                        </a:rPr>
                        <a:t>Move on – don’t waste time</a:t>
                      </a:r>
                    </a:p>
                    <a:p>
                      <a:pPr marL="0" indent="0" algn="ctr">
                        <a:buFont typeface="Arial" panose="020B0604020202020204" pitchFamily="34" charset="0"/>
                        <a:buNone/>
                        <a:defRPr/>
                      </a:pPr>
                      <a:r>
                        <a:rPr lang="en-GB" sz="1400" b="1" dirty="0">
                          <a:latin typeface="Gisha" pitchFamily="34" charset="-79"/>
                          <a:cs typeface="Gisha" pitchFamily="34" charset="-79"/>
                        </a:rPr>
                        <a:t>You have got this!!!</a:t>
                      </a: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13" name="Table 12">
            <a:extLst>
              <a:ext uri="{FF2B5EF4-FFF2-40B4-BE49-F238E27FC236}">
                <a16:creationId xmlns:a16="http://schemas.microsoft.com/office/drawing/2014/main" id="{28ACA164-42D5-48F8-8EEF-DCCFF662BA5C}"/>
              </a:ext>
            </a:extLst>
          </p:cNvPr>
          <p:cNvGraphicFramePr>
            <a:graphicFrameLocks noGrp="1"/>
          </p:cNvGraphicFramePr>
          <p:nvPr>
            <p:extLst>
              <p:ext uri="{D42A27DB-BD31-4B8C-83A1-F6EECF244321}">
                <p14:modId xmlns:p14="http://schemas.microsoft.com/office/powerpoint/2010/main" val="4049353964"/>
              </p:ext>
            </p:extLst>
          </p:nvPr>
        </p:nvGraphicFramePr>
        <p:xfrm>
          <a:off x="3059191" y="4407560"/>
          <a:ext cx="3326234" cy="2255357"/>
        </p:xfrm>
        <a:graphic>
          <a:graphicData uri="http://schemas.openxmlformats.org/drawingml/2006/table">
            <a:tbl>
              <a:tblPr firstRow="1" bandRow="1">
                <a:tableStyleId>{5C22544A-7EE6-4342-B048-85BDC9FD1C3A}</a:tableStyleId>
              </a:tblPr>
              <a:tblGrid>
                <a:gridCol w="1663117">
                  <a:extLst>
                    <a:ext uri="{9D8B030D-6E8A-4147-A177-3AD203B41FA5}">
                      <a16:colId xmlns:a16="http://schemas.microsoft.com/office/drawing/2014/main" val="20000"/>
                    </a:ext>
                  </a:extLst>
                </a:gridCol>
                <a:gridCol w="1663117">
                  <a:extLst>
                    <a:ext uri="{9D8B030D-6E8A-4147-A177-3AD203B41FA5}">
                      <a16:colId xmlns:a16="http://schemas.microsoft.com/office/drawing/2014/main" val="2373294164"/>
                    </a:ext>
                  </a:extLst>
                </a:gridCol>
              </a:tblGrid>
              <a:tr h="228464">
                <a:tc gridSpan="2">
                  <a:txBody>
                    <a:bodyPr/>
                    <a:lstStyle/>
                    <a:p>
                      <a:pPr algn="ctr" fontAlgn="ctr"/>
                      <a:r>
                        <a:rPr lang="en-GB" sz="1400" b="1" i="0" u="none" strike="noStrike" dirty="0">
                          <a:solidFill>
                            <a:schemeClr val="bg1"/>
                          </a:solidFill>
                          <a:effectLst/>
                          <a:latin typeface="Trebuchet MS" panose="020B0603020202020204" pitchFamily="34" charset="0"/>
                          <a:cs typeface="Tahoma"/>
                        </a:rPr>
                        <a:t>Standard Formats</a:t>
                      </a:r>
                    </a:p>
                  </a:txBody>
                  <a:tcPr marL="10319" marR="10319"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tx1"/>
                    </a:solidFill>
                  </a:tcPr>
                </a:tc>
                <a:tc hMerge="1">
                  <a:txBody>
                    <a:bodyPr/>
                    <a:lstStyle/>
                    <a:p>
                      <a:endParaRPr lang="en-GB"/>
                    </a:p>
                  </a:txBody>
                  <a:tcPr/>
                </a:tc>
                <a:extLst>
                  <a:ext uri="{0D108BD9-81ED-4DB2-BD59-A6C34878D82A}">
                    <a16:rowId xmlns:a16="http://schemas.microsoft.com/office/drawing/2014/main" val="10000"/>
                  </a:ext>
                </a:extLst>
              </a:tr>
              <a:tr h="1594970">
                <a:tc>
                  <a:txBody>
                    <a:bodyPr/>
                    <a:lstStyle/>
                    <a:p>
                      <a:pPr algn="ctr">
                        <a:buFont typeface="Wingdings" panose="05000000000000000000" pitchFamily="2" charset="2"/>
                        <a:buNone/>
                        <a:defRPr/>
                      </a:pPr>
                      <a:r>
                        <a:rPr lang="en-GB" sz="1000" b="1" dirty="0">
                          <a:latin typeface="Gisha" pitchFamily="34" charset="-79"/>
                          <a:cs typeface="Gisha" pitchFamily="34" charset="-79"/>
                        </a:rPr>
                        <a:t>Dates</a:t>
                      </a:r>
                    </a:p>
                    <a:p>
                      <a:pPr marL="0" indent="0">
                        <a:buFont typeface="Wingdings" panose="05000000000000000000" pitchFamily="2" charset="2"/>
                        <a:buNone/>
                        <a:defRPr/>
                      </a:pPr>
                      <a:r>
                        <a:rPr lang="en-GB" altLang="en-US" sz="1000" dirty="0">
                          <a:latin typeface="Gisha" panose="020B0502040204020203" pitchFamily="34" charset="-79"/>
                          <a:cs typeface="Gisha" panose="020B0502040204020203" pitchFamily="34" charset="-79"/>
                        </a:rPr>
                        <a:t>Any standard format acceptable</a:t>
                      </a:r>
                    </a:p>
                    <a:p>
                      <a:pPr marL="0" indent="0">
                        <a:buFont typeface="Wingdings" panose="05000000000000000000" pitchFamily="2" charset="2"/>
                        <a:buNone/>
                        <a:defRPr/>
                      </a:pPr>
                      <a:endParaRPr lang="en-GB" altLang="en-US" sz="1000" dirty="0">
                        <a:latin typeface="Gisha" panose="020B0502040204020203" pitchFamily="34" charset="-79"/>
                        <a:cs typeface="Gisha" panose="020B0502040204020203" pitchFamily="34" charset="-79"/>
                      </a:endParaRPr>
                    </a:p>
                    <a:p>
                      <a:pPr marL="288000" lvl="0" indent="-171450">
                        <a:buFont typeface="Arial" panose="020B0604020202020204" pitchFamily="34" charset="0"/>
                        <a:buChar char="•"/>
                        <a:defRPr/>
                      </a:pPr>
                      <a:r>
                        <a:rPr lang="en-GB" altLang="en-US" sz="1000" dirty="0">
                          <a:latin typeface="Gisha" panose="020B0502040204020203" pitchFamily="34" charset="-79"/>
                          <a:cs typeface="Gisha" panose="020B0502040204020203" pitchFamily="34" charset="-79"/>
                        </a:rPr>
                        <a:t> 23 November 2018</a:t>
                      </a:r>
                    </a:p>
                    <a:p>
                      <a:pPr marL="28800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altLang="en-US" sz="1000" dirty="0">
                          <a:latin typeface="Gisha" panose="020B0502040204020203" pitchFamily="34" charset="-79"/>
                          <a:cs typeface="Gisha" panose="020B0502040204020203" pitchFamily="34" charset="-79"/>
                        </a:rPr>
                        <a:t> 23</a:t>
                      </a:r>
                      <a:r>
                        <a:rPr lang="en-GB" altLang="en-US" sz="1000" baseline="30000" dirty="0">
                          <a:latin typeface="Gisha" panose="020B0502040204020203" pitchFamily="34" charset="-79"/>
                          <a:cs typeface="Gisha" panose="020B0502040204020203" pitchFamily="34" charset="-79"/>
                        </a:rPr>
                        <a:t>rd </a:t>
                      </a:r>
                      <a:r>
                        <a:rPr lang="en-GB" altLang="en-US" sz="1000" dirty="0">
                          <a:latin typeface="Gisha" panose="020B0502040204020203" pitchFamily="34" charset="-79"/>
                          <a:cs typeface="Gisha" panose="020B0502040204020203" pitchFamily="34" charset="-79"/>
                        </a:rPr>
                        <a:t>November 2018</a:t>
                      </a:r>
                    </a:p>
                    <a:p>
                      <a:pPr marL="28800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altLang="en-US" sz="1000" kern="1200" dirty="0">
                          <a:solidFill>
                            <a:schemeClr val="dk1"/>
                          </a:solidFill>
                          <a:latin typeface="Gisha" panose="020B0502040204020203" pitchFamily="34" charset="-79"/>
                          <a:ea typeface="+mn-ea"/>
                          <a:cs typeface="Gisha" panose="020B0502040204020203" pitchFamily="34" charset="-79"/>
                        </a:rPr>
                        <a:t> 23/11/18</a:t>
                      </a:r>
                    </a:p>
                    <a:p>
                      <a:pPr marL="11655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altLang="en-US" sz="1000" kern="1200" dirty="0">
                        <a:solidFill>
                          <a:schemeClr val="dk1"/>
                        </a:solidFill>
                        <a:latin typeface="Gisha" panose="020B0502040204020203" pitchFamily="34" charset="-79"/>
                        <a:ea typeface="+mn-ea"/>
                        <a:cs typeface="Gisha" panose="020B0502040204020203" pitchFamily="34" charset="-79"/>
                      </a:endParaRPr>
                    </a:p>
                    <a:p>
                      <a:pPr marL="0" indent="0">
                        <a:buFont typeface="Wingdings" panose="05000000000000000000" pitchFamily="2" charset="2"/>
                        <a:buNone/>
                        <a:defRPr/>
                      </a:pPr>
                      <a:r>
                        <a:rPr lang="en-GB" altLang="en-US" sz="1000" b="1" dirty="0">
                          <a:latin typeface="Gisha" panose="020B0502040204020203" pitchFamily="34" charset="-79"/>
                          <a:cs typeface="Gisha" panose="020B0502040204020203" pitchFamily="34" charset="-79"/>
                        </a:rPr>
                        <a:t>All</a:t>
                      </a:r>
                      <a:r>
                        <a:rPr lang="en-GB" altLang="en-US" sz="1000" dirty="0">
                          <a:latin typeface="Gisha" panose="020B0502040204020203" pitchFamily="34" charset="-79"/>
                          <a:cs typeface="Gisha" panose="020B0502040204020203" pitchFamily="34" charset="-79"/>
                        </a:rPr>
                        <a:t> dates must have a year</a:t>
                      </a:r>
                    </a:p>
                  </a:txBody>
                  <a:tcPr marL="10319" marR="10319" marT="1270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buFont typeface="Wingdings" panose="05000000000000000000" pitchFamily="2" charset="2"/>
                        <a:buNone/>
                        <a:defRPr/>
                      </a:pPr>
                      <a:r>
                        <a:rPr lang="en-GB" sz="1000" b="1" dirty="0">
                          <a:latin typeface="Gisha" pitchFamily="34" charset="-79"/>
                          <a:cs typeface="Gisha" pitchFamily="34" charset="-79"/>
                        </a:rPr>
                        <a:t>Times</a:t>
                      </a:r>
                    </a:p>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GB" altLang="en-US" sz="1000" dirty="0">
                          <a:latin typeface="Gisha" panose="020B0502040204020203" pitchFamily="34" charset="-79"/>
                          <a:cs typeface="Gisha" panose="020B0502040204020203" pitchFamily="34" charset="-79"/>
                        </a:rPr>
                        <a:t>Any standard format acceptable</a:t>
                      </a:r>
                    </a:p>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GB" altLang="en-US" sz="1000" dirty="0">
                        <a:latin typeface="Gisha" panose="020B0502040204020203" pitchFamily="34" charset="-79"/>
                        <a:cs typeface="Gisha" panose="020B0502040204020203" pitchFamily="34" charset="-79"/>
                      </a:endParaRPr>
                    </a:p>
                    <a:p>
                      <a:pPr marL="252000" indent="-171450" algn="l" defTabSz="914400" rtl="0" eaLnBrk="1" latinLnBrk="0" hangingPunct="1">
                        <a:buFont typeface="Arial" panose="020B0604020202020204" pitchFamily="34" charset="0"/>
                        <a:buChar char="•"/>
                        <a:defRPr/>
                      </a:pPr>
                      <a:r>
                        <a:rPr lang="en-GB" sz="1000" kern="1200" dirty="0">
                          <a:solidFill>
                            <a:schemeClr val="dk1"/>
                          </a:solidFill>
                          <a:latin typeface="Gisha" panose="020B0502040204020203" pitchFamily="34" charset="-79"/>
                          <a:ea typeface="+mn-ea"/>
                          <a:cs typeface="Gisha" panose="020B0502040204020203" pitchFamily="34" charset="-79"/>
                        </a:rPr>
                        <a:t>1000 hours/1000hrs</a:t>
                      </a:r>
                    </a:p>
                    <a:p>
                      <a:pPr marL="252000" indent="-171450" algn="l" defTabSz="914400" rtl="0" eaLnBrk="1" latinLnBrk="0" hangingPunct="1">
                        <a:buFont typeface="Arial" panose="020B0604020202020204" pitchFamily="34" charset="0"/>
                        <a:buChar char="•"/>
                        <a:defRPr/>
                      </a:pPr>
                      <a:r>
                        <a:rPr lang="en-GB" sz="1000" kern="1200" dirty="0">
                          <a:solidFill>
                            <a:schemeClr val="dk1"/>
                          </a:solidFill>
                          <a:latin typeface="Gisha" panose="020B0502040204020203" pitchFamily="34" charset="-79"/>
                          <a:ea typeface="+mn-ea"/>
                          <a:cs typeface="Gisha" panose="020B0502040204020203" pitchFamily="34" charset="-79"/>
                        </a:rPr>
                        <a:t>10:00 hours/ 10.00hrs</a:t>
                      </a:r>
                    </a:p>
                    <a:p>
                      <a:pPr marL="252000" indent="-171450" algn="l" defTabSz="914400" rtl="0" eaLnBrk="1" latinLnBrk="0" hangingPunct="1">
                        <a:buFont typeface="Arial" panose="020B0604020202020204" pitchFamily="34" charset="0"/>
                        <a:buChar char="•"/>
                        <a:defRPr/>
                      </a:pPr>
                      <a:r>
                        <a:rPr lang="en-GB" sz="1000" kern="1200" dirty="0">
                          <a:solidFill>
                            <a:schemeClr val="dk1"/>
                          </a:solidFill>
                          <a:latin typeface="Gisha" panose="020B0502040204020203" pitchFamily="34" charset="-79"/>
                          <a:ea typeface="+mn-ea"/>
                          <a:cs typeface="Gisha" panose="020B0502040204020203" pitchFamily="34" charset="-79"/>
                        </a:rPr>
                        <a:t>10 am/10am</a:t>
                      </a:r>
                    </a:p>
                    <a:p>
                      <a:pPr marL="0" indent="0" algn="ctr">
                        <a:buFont typeface="Arial" panose="020B0604020202020204" pitchFamily="34" charset="0"/>
                        <a:buNone/>
                        <a:defRPr/>
                      </a:pPr>
                      <a:endParaRPr lang="en-GB" sz="1000" b="1" dirty="0">
                        <a:latin typeface="Gisha" pitchFamily="34" charset="-79"/>
                        <a:cs typeface="Gisha" pitchFamily="34" charset="-79"/>
                      </a:endParaRPr>
                    </a:p>
                    <a:p>
                      <a:pPr marL="0" indent="0" algn="l">
                        <a:buFont typeface="Arial" panose="020B0604020202020204" pitchFamily="34" charset="0"/>
                        <a:buNone/>
                        <a:defRPr/>
                      </a:pPr>
                      <a:r>
                        <a:rPr lang="en-GB" sz="1000" b="1" dirty="0">
                          <a:latin typeface="Gisha" pitchFamily="34" charset="-79"/>
                          <a:cs typeface="Gisha" pitchFamily="34" charset="-79"/>
                        </a:rPr>
                        <a:t>Do not use </a:t>
                      </a:r>
                      <a:r>
                        <a:rPr lang="en-GB" sz="1000" b="1" dirty="0" err="1">
                          <a:latin typeface="Gisha" pitchFamily="34" charset="-79"/>
                          <a:cs typeface="Gisha" pitchFamily="34" charset="-79"/>
                        </a:rPr>
                        <a:t>a.m</a:t>
                      </a:r>
                      <a:r>
                        <a:rPr lang="en-GB" sz="1000" b="1" dirty="0">
                          <a:latin typeface="Gisha" pitchFamily="34" charset="-79"/>
                          <a:cs typeface="Gisha" pitchFamily="34" charset="-79"/>
                        </a:rPr>
                        <a:t> or </a:t>
                      </a:r>
                      <a:r>
                        <a:rPr lang="en-GB" sz="1000" b="1" dirty="0" err="1">
                          <a:latin typeface="Gisha" pitchFamily="34" charset="-79"/>
                          <a:cs typeface="Gisha" pitchFamily="34" charset="-79"/>
                        </a:rPr>
                        <a:t>p.m</a:t>
                      </a:r>
                      <a:endParaRPr lang="en-GB" sz="1000" b="1" dirty="0">
                        <a:latin typeface="Gisha" pitchFamily="34" charset="-79"/>
                        <a:cs typeface="Gisha" pitchFamily="34" charset="-79"/>
                      </a:endParaRPr>
                    </a:p>
                    <a:p>
                      <a:pPr marL="0" indent="0" algn="l">
                        <a:buFont typeface="Arial" panose="020B0604020202020204" pitchFamily="34" charset="0"/>
                        <a:buNone/>
                        <a:defRPr/>
                      </a:pPr>
                      <a:endParaRPr lang="en-GB" sz="1000" b="1" dirty="0">
                        <a:latin typeface="Gisha" pitchFamily="34" charset="-79"/>
                        <a:cs typeface="Gisha" pitchFamily="34" charset="-79"/>
                      </a:endParaRPr>
                    </a:p>
                  </a:txBody>
                  <a:tcPr marL="10319" marR="10319" marT="1270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431923">
                <a:tc gridSpan="2">
                  <a:txBody>
                    <a:body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GB" altLang="en-US" sz="1200" dirty="0">
                          <a:latin typeface="Gisha" panose="020B0502040204020203" pitchFamily="34" charset="-79"/>
                          <a:cs typeface="Gisha" panose="020B0502040204020203" pitchFamily="34" charset="-79"/>
                        </a:rPr>
                        <a:t>There must be </a:t>
                      </a:r>
                      <a:r>
                        <a:rPr lang="en-GB" altLang="en-US" sz="1200" b="1" dirty="0">
                          <a:latin typeface="Gisha" panose="020B0502040204020203" pitchFamily="34" charset="-79"/>
                          <a:cs typeface="Gisha" panose="020B0502040204020203" pitchFamily="34" charset="-79"/>
                        </a:rPr>
                        <a:t>consistency of style </a:t>
                      </a:r>
                      <a:r>
                        <a:rPr lang="en-GB" altLang="en-US" sz="1200" dirty="0">
                          <a:latin typeface="Gisha" panose="020B0502040204020203" pitchFamily="34" charset="-79"/>
                          <a:cs typeface="Gisha" panose="020B0502040204020203" pitchFamily="34" charset="-79"/>
                        </a:rPr>
                        <a:t>within a task</a:t>
                      </a:r>
                      <a:endParaRPr lang="en-GB" sz="1200" dirty="0">
                        <a:latin typeface="Gisha" pitchFamily="34" charset="-79"/>
                        <a:cs typeface="Gisha" pitchFamily="34" charset="-79"/>
                      </a:endParaRPr>
                    </a:p>
                  </a:txBody>
                  <a:tcPr marL="10319" marR="10319"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l">
                        <a:buFont typeface="Wingdings" panose="05000000000000000000" pitchFamily="2" charset="2"/>
                        <a:buNone/>
                        <a:defRPr/>
                      </a:pPr>
                      <a:endParaRPr lang="en-GB" sz="1050" b="1" dirty="0">
                        <a:latin typeface="Gisha" pitchFamily="34" charset="-79"/>
                        <a:cs typeface="Gisha" pitchFamily="34" charset="-79"/>
                      </a:endParaRPr>
                    </a:p>
                  </a:txBody>
                  <a:tcPr marL="12700" marR="12700" marT="1270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482771686"/>
                  </a:ext>
                </a:extLst>
              </a:tr>
            </a:tbl>
          </a:graphicData>
        </a:graphic>
      </p:graphicFrame>
      <p:graphicFrame>
        <p:nvGraphicFramePr>
          <p:cNvPr id="14" name="Table 13">
            <a:extLst>
              <a:ext uri="{FF2B5EF4-FFF2-40B4-BE49-F238E27FC236}">
                <a16:creationId xmlns:a16="http://schemas.microsoft.com/office/drawing/2014/main" id="{F4610A24-A74A-4425-B35B-56ACBCEC1EA8}"/>
              </a:ext>
            </a:extLst>
          </p:cNvPr>
          <p:cNvGraphicFramePr>
            <a:graphicFrameLocks noGrp="1"/>
          </p:cNvGraphicFramePr>
          <p:nvPr>
            <p:extLst>
              <p:ext uri="{D42A27DB-BD31-4B8C-83A1-F6EECF244321}">
                <p14:modId xmlns:p14="http://schemas.microsoft.com/office/powerpoint/2010/main" val="2954852162"/>
              </p:ext>
            </p:extLst>
          </p:nvPr>
        </p:nvGraphicFramePr>
        <p:xfrm>
          <a:off x="6389649" y="3679720"/>
          <a:ext cx="3311912" cy="2085460"/>
        </p:xfrm>
        <a:graphic>
          <a:graphicData uri="http://schemas.openxmlformats.org/drawingml/2006/table">
            <a:tbl>
              <a:tblPr firstRow="1" bandRow="1">
                <a:tableStyleId>{5C22544A-7EE6-4342-B048-85BDC9FD1C3A}</a:tableStyleId>
              </a:tblPr>
              <a:tblGrid>
                <a:gridCol w="3311912">
                  <a:extLst>
                    <a:ext uri="{9D8B030D-6E8A-4147-A177-3AD203B41FA5}">
                      <a16:colId xmlns:a16="http://schemas.microsoft.com/office/drawing/2014/main" val="20000"/>
                    </a:ext>
                  </a:extLst>
                </a:gridCol>
              </a:tblGrid>
              <a:tr h="300464">
                <a:tc>
                  <a:txBody>
                    <a:bodyPr/>
                    <a:lstStyle/>
                    <a:p>
                      <a:pPr algn="ctr" fontAlgn="ctr"/>
                      <a:r>
                        <a:rPr lang="en-GB" sz="1400" b="1" i="0" u="none" strike="noStrike" dirty="0">
                          <a:solidFill>
                            <a:schemeClr val="bg1"/>
                          </a:solidFill>
                          <a:effectLst/>
                          <a:latin typeface="Trebuchet MS" panose="020B0603020202020204" pitchFamily="34" charset="0"/>
                          <a:cs typeface="Tahoma"/>
                        </a:rPr>
                        <a:t>Other Hints …</a:t>
                      </a:r>
                    </a:p>
                  </a:txBody>
                  <a:tcPr marL="10319" marR="10319"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0"/>
                  </a:ext>
                </a:extLst>
              </a:tr>
              <a:tr h="1784996">
                <a:tc>
                  <a:txBody>
                    <a:bodyPr/>
                    <a:lstStyle/>
                    <a:p>
                      <a:pPr marL="252000" indent="-171450">
                        <a:buFont typeface="Arial" panose="020B0604020202020204" pitchFamily="34" charset="0"/>
                        <a:buChar char="•"/>
                        <a:defRPr/>
                      </a:pPr>
                      <a:r>
                        <a:rPr lang="en-GB" sz="1100" dirty="0">
                          <a:latin typeface="Gisha" pitchFamily="34" charset="-79"/>
                          <a:cs typeface="Gisha" pitchFamily="34" charset="-79"/>
                        </a:rPr>
                        <a:t>Watch spacing after full stops, commas and other punctuation</a:t>
                      </a:r>
                    </a:p>
                    <a:p>
                      <a:pPr marL="252000" indent="-171450">
                        <a:buFont typeface="Arial" panose="020B0604020202020204" pitchFamily="34" charset="0"/>
                        <a:buChar char="•"/>
                        <a:defRPr/>
                      </a:pPr>
                      <a:r>
                        <a:rPr lang="en-GB" sz="1100" dirty="0">
                          <a:latin typeface="Gisha" pitchFamily="34" charset="-79"/>
                          <a:cs typeface="Gisha" pitchFamily="34" charset="-79"/>
                        </a:rPr>
                        <a:t>Never highlight punctuation</a:t>
                      </a:r>
                    </a:p>
                    <a:p>
                      <a:pPr marL="252000" indent="-171450">
                        <a:buFont typeface="Arial" panose="020B0604020202020204" pitchFamily="34" charset="0"/>
                        <a:buChar char="•"/>
                        <a:defRPr/>
                      </a:pPr>
                      <a:r>
                        <a:rPr lang="en-GB" sz="1100" dirty="0">
                          <a:latin typeface="Gisha" pitchFamily="34" charset="-79"/>
                          <a:cs typeface="Gisha" pitchFamily="34" charset="-79"/>
                        </a:rPr>
                        <a:t>Watch the difference between a hyphen and a dash</a:t>
                      </a:r>
                    </a:p>
                    <a:p>
                      <a:pPr marL="252000" indent="-171450">
                        <a:buFont typeface="Arial" panose="020B0604020202020204" pitchFamily="34" charset="0"/>
                        <a:buChar char="•"/>
                        <a:defRPr/>
                      </a:pPr>
                      <a:r>
                        <a:rPr lang="en-GB" sz="1100" dirty="0">
                          <a:latin typeface="Gisha" pitchFamily="34" charset="-79"/>
                          <a:cs typeface="Gisha" pitchFamily="34" charset="-79"/>
                        </a:rPr>
                        <a:t>No spaces in Telephone numbers</a:t>
                      </a:r>
                    </a:p>
                    <a:p>
                      <a:pPr marL="252000" indent="-171450">
                        <a:buFont typeface="Arial" panose="020B0604020202020204" pitchFamily="34" charset="0"/>
                        <a:buChar char="•"/>
                        <a:defRPr/>
                      </a:pPr>
                      <a:r>
                        <a:rPr lang="en-GB" sz="1100" dirty="0">
                          <a:latin typeface="Gisha" pitchFamily="34" charset="-79"/>
                          <a:cs typeface="Gisha" pitchFamily="34" charset="-79"/>
                        </a:rPr>
                        <a:t>No text speak or emojis in Emails</a:t>
                      </a:r>
                    </a:p>
                    <a:p>
                      <a:pPr marL="252000" indent="-171450">
                        <a:buFont typeface="Arial" panose="020B0604020202020204" pitchFamily="34" charset="0"/>
                        <a:buChar char="•"/>
                        <a:defRPr/>
                      </a:pPr>
                      <a:r>
                        <a:rPr lang="en-GB" sz="1100" dirty="0">
                          <a:latin typeface="Gisha" pitchFamily="34" charset="-79"/>
                          <a:cs typeface="Gisha" pitchFamily="34" charset="-79"/>
                        </a:rPr>
                        <a:t>Consistency and fit for purpose </a:t>
                      </a:r>
                    </a:p>
                    <a:p>
                      <a:pPr marL="252000" indent="-171450">
                        <a:buFont typeface="Arial" panose="020B0604020202020204" pitchFamily="34" charset="0"/>
                        <a:buChar char="•"/>
                        <a:defRPr/>
                      </a:pPr>
                      <a:r>
                        <a:rPr lang="en-GB" sz="1100" dirty="0">
                          <a:latin typeface="Gisha" pitchFamily="34" charset="-79"/>
                          <a:cs typeface="Gisha" pitchFamily="34" charset="-79"/>
                        </a:rPr>
                        <a:t>PROOFREAD</a:t>
                      </a:r>
                    </a:p>
                    <a:p>
                      <a:pPr marL="252000" indent="-171450">
                        <a:buFont typeface="Arial" panose="020B0604020202020204" pitchFamily="34" charset="0"/>
                        <a:buChar char="•"/>
                        <a:defRPr/>
                      </a:pPr>
                      <a:r>
                        <a:rPr lang="en-GB" sz="1100" dirty="0">
                          <a:latin typeface="Gisha" pitchFamily="34" charset="-79"/>
                          <a:cs typeface="Gisha" pitchFamily="34" charset="-79"/>
                        </a:rPr>
                        <a:t>Tick off instructions in QP as completed</a:t>
                      </a:r>
                    </a:p>
                  </a:txBody>
                  <a:tcPr marL="10319" marR="10319" marT="1270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4001114202"/>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1999</TotalTime>
  <Words>1964</Words>
  <Application>Microsoft Office PowerPoint</Application>
  <PresentationFormat>A4 Paper (210x297 mm)</PresentationFormat>
  <Paragraphs>271</Paragraphs>
  <Slides>4</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vt:i4>
      </vt:variant>
    </vt:vector>
  </HeadingPairs>
  <TitlesOfParts>
    <vt:vector size="12" baseType="lpstr">
      <vt:lpstr>Arial</vt:lpstr>
      <vt:lpstr>Calibri</vt:lpstr>
      <vt:lpstr>Calibri Light</vt:lpstr>
      <vt:lpstr>Gisha</vt:lpstr>
      <vt:lpstr>Tahoma</vt:lpstr>
      <vt:lpstr>Trebuchet MS</vt:lpstr>
      <vt:lpstr>Wingdings</vt:lpstr>
      <vt:lpstr>1_Office Theme</vt:lpstr>
      <vt:lpstr>PowerPoint Presentation</vt:lpstr>
      <vt:lpstr>PowerPoint Presentation</vt:lpstr>
      <vt:lpstr>PowerPoint Presentation</vt:lpstr>
      <vt:lpstr>PowerPoint Presentation</vt:lpstr>
    </vt:vector>
  </TitlesOfParts>
  <Company>Greenwood Academy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Mrs Thomson</dc:creator>
  <cp:lastModifiedBy>Mrs Martin</cp:lastModifiedBy>
  <cp:revision>72</cp:revision>
  <cp:lastPrinted>2019-12-19T10:27:03Z</cp:lastPrinted>
  <dcterms:created xsi:type="dcterms:W3CDTF">2017-03-30T14:47:19Z</dcterms:created>
  <dcterms:modified xsi:type="dcterms:W3CDTF">2021-02-22T19:14:20Z</dcterms:modified>
</cp:coreProperties>
</file>