
<file path=[Content_Types].xml><?xml version="1.0" encoding="utf-8"?>
<Types xmlns="http://schemas.openxmlformats.org/package/2006/content-types">
  <Default Extension="rels" ContentType="application/vnd.openxmlformats-package.relationships+xml"/>
  <Default Extension="xml" ContentType="application/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presentation.xml" ContentType="application/vnd.openxmlformats-officedocument.presentationml.presentation.main+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2" Type="http://schemas.openxmlformats.org/officeDocument/2006/relationships/custom-properties" Target="docProps/custom.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3"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customXml" Target="../customXml/item3.xml"/><Relationship Id="rId2" Type="http://schemas.openxmlformats.org/officeDocument/2006/relationships/viewProps" Target="viewProps.xml"/><Relationship Id="rId1" Type="http://schemas.openxmlformats.org/officeDocument/2006/relationships/theme" Target="theme/theme1.xml"/><Relationship Id="rId6" Type="http://schemas.openxmlformats.org/officeDocument/2006/relationships/slide" Target="slides/slide1.xml"/><Relationship Id="rId11" Type="http://schemas.openxmlformats.org/officeDocument/2006/relationships/customXml" Target="../customXml/item2.xml"/><Relationship Id="rId5" Type="http://schemas.openxmlformats.org/officeDocument/2006/relationships/notesMaster" Target="notesMasters/notesMaster1.xml"/><Relationship Id="rId10" Type="http://schemas.openxmlformats.org/officeDocument/2006/relationships/customXml" Target="../customXml/item1.xml"/><Relationship Id="rId4" Type="http://schemas.openxmlformats.org/officeDocument/2006/relationships/slideMaster" Target="slideMasters/slideMaster1.xml"/><Relationship Id="rId9"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2" name="Shape 62"/>
        <p:cNvGrpSpPr/>
        <p:nvPr/>
      </p:nvGrpSpPr>
      <p:grpSpPr>
        <a:xfrm>
          <a:off x="0" y="0"/>
          <a:ext cx="0" cy="0"/>
          <a:chOff x="0" y="0"/>
          <a:chExt cx="0" cy="0"/>
        </a:xfrm>
      </p:grpSpPr>
      <p:sp>
        <p:nvSpPr>
          <p:cNvPr id="63" name="Google Shape;63;g33f440e1ab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33f440e1ab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2" name="Shape 72"/>
        <p:cNvGrpSpPr/>
        <p:nvPr/>
      </p:nvGrpSpPr>
      <p:grpSpPr>
        <a:xfrm>
          <a:off x="0" y="0"/>
          <a:ext cx="0" cy="0"/>
          <a:chOff x="0" y="0"/>
          <a:chExt cx="0" cy="0"/>
        </a:xfrm>
      </p:grpSpPr>
      <p:sp>
        <p:nvSpPr>
          <p:cNvPr id="73" name="Google Shape;73;g33f6a07dbd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 name="Google Shape;74;g33f6a07dbd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2" name="Shape 82"/>
        <p:cNvGrpSpPr/>
        <p:nvPr/>
      </p:nvGrpSpPr>
      <p:grpSpPr>
        <a:xfrm>
          <a:off x="0" y="0"/>
          <a:ext cx="0" cy="0"/>
          <a:chOff x="0" y="0"/>
          <a:chExt cx="0" cy="0"/>
        </a:xfrm>
      </p:grpSpPr>
      <p:sp>
        <p:nvSpPr>
          <p:cNvPr id="83" name="Google Shape;83;g33f6a07dbd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33f6a07dbd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 name="Shape 53"/>
        <p:cNvGrpSpPr/>
        <p:nvPr/>
      </p:nvGrpSpPr>
      <p:grpSpPr>
        <a:xfrm>
          <a:off x="0" y="0"/>
          <a:ext cx="0" cy="0"/>
          <a:chOff x="0" y="0"/>
          <a:chExt cx="0" cy="0"/>
        </a:xfrm>
      </p:grpSpPr>
      <p:sp>
        <p:nvSpPr>
          <p:cNvPr id="54" name="Google Shape;54;p13"/>
          <p:cNvSpPr txBox="1"/>
          <p:nvPr/>
        </p:nvSpPr>
        <p:spPr>
          <a:xfrm>
            <a:off x="62500" y="398338"/>
            <a:ext cx="2903700" cy="24924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End of WWI</a:t>
            </a:r>
            <a:endParaRPr b="1" sz="1200">
              <a:solidFill>
                <a:schemeClr val="dk1"/>
              </a:solidFill>
            </a:endParaRPr>
          </a:p>
          <a:p>
            <a:pPr indent="0" lvl="0" marL="0" rtl="0" algn="l">
              <a:spcBef>
                <a:spcPts val="0"/>
              </a:spcBef>
              <a:spcAft>
                <a:spcPts val="0"/>
              </a:spcAft>
              <a:buNone/>
            </a:pPr>
            <a:r>
              <a:rPr lang="en" sz="1200">
                <a:solidFill>
                  <a:schemeClr val="dk1"/>
                </a:solidFill>
              </a:rPr>
              <a:t>Germany suffered greatly with the loss of the war. In August 1918, Germany suffered ‘Black Friday’ which was a massive loss of troops and land in a day that had taken months to gain. After the war ends, the Kaiser abdicated leaving Germany without a leader. The Weimar Republic is created as a means of government for the country. Germans are hit by the spanish flu which is heightened by a lack of food and jobs in the country and results in many deaths.</a:t>
            </a:r>
            <a:endParaRPr sz="1200"/>
          </a:p>
        </p:txBody>
      </p:sp>
      <p:sp>
        <p:nvSpPr>
          <p:cNvPr id="55" name="Google Shape;55;p13"/>
          <p:cNvSpPr txBox="1"/>
          <p:nvPr/>
        </p:nvSpPr>
        <p:spPr>
          <a:xfrm>
            <a:off x="3036800" y="2483326"/>
            <a:ext cx="2903700" cy="18075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Opposition to ToV</a:t>
            </a:r>
            <a:endParaRPr b="1" sz="1200"/>
          </a:p>
          <a:p>
            <a:pPr indent="0" lvl="0" marL="0" rtl="0" algn="l">
              <a:spcBef>
                <a:spcPts val="0"/>
              </a:spcBef>
              <a:spcAft>
                <a:spcPts val="0"/>
              </a:spcAft>
              <a:buNone/>
            </a:pPr>
            <a:r>
              <a:rPr lang="en" sz="1200">
                <a:solidFill>
                  <a:schemeClr val="dk1"/>
                </a:solidFill>
              </a:rPr>
              <a:t>Many people were angry about the WR signing the Treaty and they called them the ‘November criminals’ as they had given into the Allies demands. In March 1920, the Kapp Putsch attempted to overthrow the government and reverse the Treaty. This was stopped by a general strike.</a:t>
            </a:r>
            <a:endParaRPr b="1" sz="1200"/>
          </a:p>
        </p:txBody>
      </p:sp>
      <p:sp>
        <p:nvSpPr>
          <p:cNvPr id="56" name="Google Shape;56;p13"/>
          <p:cNvSpPr txBox="1"/>
          <p:nvPr/>
        </p:nvSpPr>
        <p:spPr>
          <a:xfrm>
            <a:off x="3063350" y="413700"/>
            <a:ext cx="2850600" cy="19386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Treaty of Versailles 1919 (ToV)</a:t>
            </a:r>
            <a:endParaRPr b="1" sz="1200"/>
          </a:p>
          <a:p>
            <a:pPr indent="0" lvl="0" marL="0" rtl="0" algn="l">
              <a:spcBef>
                <a:spcPts val="0"/>
              </a:spcBef>
              <a:spcAft>
                <a:spcPts val="0"/>
              </a:spcAft>
              <a:buNone/>
            </a:pPr>
            <a:r>
              <a:rPr lang="en" sz="1200">
                <a:solidFill>
                  <a:schemeClr val="dk1"/>
                </a:solidFill>
              </a:rPr>
              <a:t>The Treaty was decided by the ‘Big Three’- Clemenceau (France), Wilson (USA) and Lloyd George (Britain) in June 1919. The Treaty blamed Germany solely for the war as well as making them have to pay £6.6 billion in reparations to the Allies. Germany had to reduce its army to 100,000 soldiers and give up land.</a:t>
            </a:r>
            <a:endParaRPr b="1" sz="1200"/>
          </a:p>
        </p:txBody>
      </p:sp>
      <p:sp>
        <p:nvSpPr>
          <p:cNvPr id="57" name="Google Shape;57;p13"/>
          <p:cNvSpPr txBox="1"/>
          <p:nvPr/>
        </p:nvSpPr>
        <p:spPr>
          <a:xfrm>
            <a:off x="6011100" y="413700"/>
            <a:ext cx="3067200" cy="19386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Munich Putsch 1923</a:t>
            </a:r>
            <a:endParaRPr b="1" sz="1200"/>
          </a:p>
          <a:p>
            <a:pPr indent="0" lvl="0" marL="0" rtl="0" algn="l">
              <a:spcBef>
                <a:spcPts val="0"/>
              </a:spcBef>
              <a:spcAft>
                <a:spcPts val="0"/>
              </a:spcAft>
              <a:buNone/>
            </a:pPr>
            <a:r>
              <a:rPr lang="en" sz="1200">
                <a:solidFill>
                  <a:schemeClr val="dk1"/>
                </a:solidFill>
              </a:rPr>
              <a:t>This was Hitler’s attempt to overthrow the WR. He took over a beer hall and surrounded it with his brown shirts (SA). He claimed that the ‘national revolution had begun’. The next day, he marched through the streets of Munich with supporters. He was stopped by the police and imprisoned. He wrote his book ‘Mein Kampf’ in prison.</a:t>
            </a:r>
            <a:endParaRPr b="1" sz="1200"/>
          </a:p>
        </p:txBody>
      </p:sp>
      <p:sp>
        <p:nvSpPr>
          <p:cNvPr id="58" name="Google Shape;58;p13"/>
          <p:cNvSpPr txBox="1"/>
          <p:nvPr/>
        </p:nvSpPr>
        <p:spPr>
          <a:xfrm>
            <a:off x="115600" y="4476750"/>
            <a:ext cx="8882700" cy="6396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Economic Problems 1923</a:t>
            </a:r>
            <a:endParaRPr b="1" sz="1200"/>
          </a:p>
          <a:p>
            <a:pPr indent="0" lvl="0" marL="0" rtl="0" algn="l">
              <a:spcBef>
                <a:spcPts val="0"/>
              </a:spcBef>
              <a:spcAft>
                <a:spcPts val="0"/>
              </a:spcAft>
              <a:buNone/>
            </a:pPr>
            <a:r>
              <a:rPr lang="en" sz="1200">
                <a:solidFill>
                  <a:schemeClr val="dk1"/>
                </a:solidFill>
              </a:rPr>
              <a:t>In 1923, Germany stopped paying its reparations as it could not afford to. In retaliation, the French invaded the Ruhr which was the industrial heartland. To stop the invasion, the government printed more money which created hyperinflation.</a:t>
            </a:r>
            <a:endParaRPr sz="1200">
              <a:solidFill>
                <a:schemeClr val="dk1"/>
              </a:solidFill>
            </a:endParaRPr>
          </a:p>
          <a:p>
            <a:pPr indent="0" lvl="0" marL="0" rtl="0" algn="l">
              <a:spcBef>
                <a:spcPts val="0"/>
              </a:spcBef>
              <a:spcAft>
                <a:spcPts val="0"/>
              </a:spcAft>
              <a:buNone/>
            </a:pPr>
            <a:r>
              <a:t/>
            </a:r>
            <a:endParaRPr b="1"/>
          </a:p>
        </p:txBody>
      </p:sp>
      <p:sp>
        <p:nvSpPr>
          <p:cNvPr id="59" name="Google Shape;59;p13"/>
          <p:cNvSpPr txBox="1"/>
          <p:nvPr/>
        </p:nvSpPr>
        <p:spPr>
          <a:xfrm>
            <a:off x="115600" y="2962250"/>
            <a:ext cx="2850600" cy="14430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Spartacist Revolt</a:t>
            </a:r>
            <a:endParaRPr b="1" sz="1200"/>
          </a:p>
          <a:p>
            <a:pPr indent="0" lvl="0" marL="0" rtl="0" algn="l">
              <a:spcBef>
                <a:spcPts val="0"/>
              </a:spcBef>
              <a:spcAft>
                <a:spcPts val="0"/>
              </a:spcAft>
              <a:buNone/>
            </a:pPr>
            <a:r>
              <a:rPr lang="en" sz="1200">
                <a:solidFill>
                  <a:schemeClr val="dk1"/>
                </a:solidFill>
              </a:rPr>
              <a:t>This was an attempt to overthrow the Weimar Republic in January 1919 in order to create a Communist State. This revolt was crushed in a violent manner by the Republic which showed them as weak.</a:t>
            </a:r>
            <a:endParaRPr b="1" sz="1200"/>
          </a:p>
        </p:txBody>
      </p:sp>
      <p:sp>
        <p:nvSpPr>
          <p:cNvPr id="60" name="Google Shape;60;p13"/>
          <p:cNvSpPr txBox="1"/>
          <p:nvPr/>
        </p:nvSpPr>
        <p:spPr>
          <a:xfrm>
            <a:off x="6011100" y="2483400"/>
            <a:ext cx="2987100" cy="18075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Weimar Republic (WR)</a:t>
            </a:r>
            <a:endParaRPr b="1" sz="1200">
              <a:solidFill>
                <a:schemeClr val="dk1"/>
              </a:solidFill>
            </a:endParaRPr>
          </a:p>
          <a:p>
            <a:pPr indent="0" lvl="0" marL="0" rtl="0" algn="l">
              <a:spcBef>
                <a:spcPts val="0"/>
              </a:spcBef>
              <a:spcAft>
                <a:spcPts val="0"/>
              </a:spcAft>
              <a:buNone/>
            </a:pPr>
            <a:r>
              <a:rPr lang="en" sz="1200">
                <a:solidFill>
                  <a:schemeClr val="dk1"/>
                </a:solidFill>
              </a:rPr>
              <a:t>They were formed about the Kaiser abdicated and Ebert was the first president. One of their issues was Article 48 of their </a:t>
            </a:r>
            <a:r>
              <a:rPr lang="en" sz="1200">
                <a:solidFill>
                  <a:schemeClr val="dk1"/>
                </a:solidFill>
              </a:rPr>
              <a:t>Constitution</a:t>
            </a:r>
            <a:r>
              <a:rPr lang="en" sz="1200">
                <a:solidFill>
                  <a:schemeClr val="dk1"/>
                </a:solidFill>
              </a:rPr>
              <a:t> that stated the president could take over and make laws without </a:t>
            </a:r>
            <a:r>
              <a:rPr lang="en" sz="1200">
                <a:solidFill>
                  <a:schemeClr val="dk1"/>
                </a:solidFill>
              </a:rPr>
              <a:t>parliament's</a:t>
            </a:r>
            <a:r>
              <a:rPr lang="en" sz="1200">
                <a:solidFill>
                  <a:schemeClr val="dk1"/>
                </a:solidFill>
              </a:rPr>
              <a:t> agreement if he called an emergency. They were seen as weak and unliked. </a:t>
            </a:r>
            <a:endParaRPr sz="1200">
              <a:solidFill>
                <a:schemeClr val="dk1"/>
              </a:solidFill>
            </a:endParaRPr>
          </a:p>
          <a:p>
            <a:pPr indent="0" lvl="0" marL="0" rtl="0" algn="l">
              <a:spcBef>
                <a:spcPts val="0"/>
              </a:spcBef>
              <a:spcAft>
                <a:spcPts val="0"/>
              </a:spcAft>
              <a:buNone/>
            </a:pPr>
            <a:r>
              <a:t/>
            </a:r>
            <a:endParaRPr sz="1200">
              <a:solidFill>
                <a:schemeClr val="dk1"/>
              </a:solidFill>
            </a:endParaRPr>
          </a:p>
        </p:txBody>
      </p:sp>
      <p:sp>
        <p:nvSpPr>
          <p:cNvPr id="61" name="Google Shape;61;p13"/>
          <p:cNvSpPr txBox="1"/>
          <p:nvPr/>
        </p:nvSpPr>
        <p:spPr>
          <a:xfrm>
            <a:off x="1831550" y="0"/>
            <a:ext cx="4735500" cy="400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u="sng"/>
              <a:t>Weimar Germany 1919-1933</a:t>
            </a:r>
            <a:endParaRPr b="1" sz="1800" u="sng"/>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5" name="Shape 65"/>
        <p:cNvGrpSpPr/>
        <p:nvPr/>
      </p:nvGrpSpPr>
      <p:grpSpPr>
        <a:xfrm>
          <a:off x="0" y="0"/>
          <a:ext cx="0" cy="0"/>
          <a:chOff x="0" y="0"/>
          <a:chExt cx="0" cy="0"/>
        </a:xfrm>
      </p:grpSpPr>
      <p:sp>
        <p:nvSpPr>
          <p:cNvPr id="66" name="Google Shape;66;p14"/>
          <p:cNvSpPr txBox="1"/>
          <p:nvPr/>
        </p:nvSpPr>
        <p:spPr>
          <a:xfrm>
            <a:off x="147725" y="400800"/>
            <a:ext cx="4424400" cy="14826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Discontent with Weimar Republic (WR)</a:t>
            </a:r>
            <a:endParaRPr sz="1300">
              <a:solidFill>
                <a:schemeClr val="dk1"/>
              </a:solidFill>
            </a:endParaRPr>
          </a:p>
          <a:p>
            <a:pPr indent="0" lvl="0" marL="0" rtl="0" algn="l">
              <a:spcBef>
                <a:spcPts val="0"/>
              </a:spcBef>
              <a:spcAft>
                <a:spcPts val="0"/>
              </a:spcAft>
              <a:buNone/>
            </a:pPr>
            <a:r>
              <a:rPr lang="en" sz="1200">
                <a:solidFill>
                  <a:schemeClr val="dk1"/>
                </a:solidFill>
              </a:rPr>
              <a:t>People were unhappy with the WR over the signing of the ToV. They had shown themselves to weak with the Putschs- they had used violence or fled from them. Germany had became very poor and there were high levels of unemployment as well as the country having to pay reparations it could not afford.</a:t>
            </a:r>
            <a:endParaRPr sz="1200">
              <a:solidFill>
                <a:schemeClr val="dk1"/>
              </a:solidFill>
            </a:endParaRPr>
          </a:p>
        </p:txBody>
      </p:sp>
      <p:sp>
        <p:nvSpPr>
          <p:cNvPr id="67" name="Google Shape;67;p14"/>
          <p:cNvSpPr txBox="1"/>
          <p:nvPr/>
        </p:nvSpPr>
        <p:spPr>
          <a:xfrm>
            <a:off x="4673525" y="66275"/>
            <a:ext cx="4398900" cy="18267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Appeal of Hitler/ Nazis</a:t>
            </a:r>
            <a:endParaRPr b="1" sz="1200"/>
          </a:p>
          <a:p>
            <a:pPr indent="0" lvl="0" marL="0" rtl="0" algn="l">
              <a:spcBef>
                <a:spcPts val="0"/>
              </a:spcBef>
              <a:spcAft>
                <a:spcPts val="0"/>
              </a:spcAft>
              <a:buNone/>
            </a:pPr>
            <a:r>
              <a:rPr lang="en" sz="1200"/>
              <a:t>The Nazis had policies that appealed to the people as they promised jobs and food. They were seen as a strong and organised organisation after the Munich Putsch. The Nazis reorganised after the Putsch to gain power through legitimate means and opened branches in towns. Hitler was a very </a:t>
            </a:r>
            <a:r>
              <a:rPr lang="en" sz="1200"/>
              <a:t>charismatic</a:t>
            </a:r>
            <a:r>
              <a:rPr lang="en" sz="1200"/>
              <a:t> leader and a good speaker. His book became popular as well as his speeches and the Nazis used a programme of propaganda to appeal to people.</a:t>
            </a:r>
            <a:endParaRPr sz="1200"/>
          </a:p>
        </p:txBody>
      </p:sp>
      <p:sp>
        <p:nvSpPr>
          <p:cNvPr id="68" name="Google Shape;68;p14"/>
          <p:cNvSpPr txBox="1"/>
          <p:nvPr/>
        </p:nvSpPr>
        <p:spPr>
          <a:xfrm>
            <a:off x="160500" y="1986300"/>
            <a:ext cx="8911800" cy="16041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Nazis Rise to Power-1933</a:t>
            </a:r>
            <a:endParaRPr b="1" sz="1200"/>
          </a:p>
          <a:p>
            <a:pPr indent="0" lvl="0" marL="0" rtl="0" algn="l">
              <a:spcBef>
                <a:spcPts val="0"/>
              </a:spcBef>
              <a:spcAft>
                <a:spcPts val="0"/>
              </a:spcAft>
              <a:buNone/>
            </a:pPr>
            <a:r>
              <a:rPr lang="en" sz="1200">
                <a:solidFill>
                  <a:schemeClr val="dk1"/>
                </a:solidFill>
              </a:rPr>
              <a:t>The Chancellor Crisis in 1932/33 shows a weakness in the government due to numerous changes within a year. Von Papen and Hindenburg think they can control Hitler and vote for him to become Chancellor in January 1933. The general election in March 1933 sees the Nazis do well but they do not have the majority of the vote in the Reichstag. In March 1933, Hitler creates the Enabling Act which is supposed to be a </a:t>
            </a:r>
            <a:r>
              <a:rPr lang="en" sz="1200">
                <a:solidFill>
                  <a:schemeClr val="dk1"/>
                </a:solidFill>
              </a:rPr>
              <a:t>temporary</a:t>
            </a:r>
            <a:r>
              <a:rPr lang="en" sz="1200">
                <a:solidFill>
                  <a:schemeClr val="dk1"/>
                </a:solidFill>
              </a:rPr>
              <a:t> law to give the Chancellor (Hitler) power to create laws for 4 years.  Before Hindenburg’s death in 1934, Hitler had passed a law that combined the jobs of president and Chancellor. After this, Hitler assumes the role of </a:t>
            </a:r>
            <a:r>
              <a:rPr lang="en" sz="1200">
                <a:solidFill>
                  <a:schemeClr val="dk1"/>
                </a:solidFill>
              </a:rPr>
              <a:t>Fuhrer and begins to send</a:t>
            </a:r>
            <a:r>
              <a:rPr lang="en" sz="1200">
                <a:solidFill>
                  <a:schemeClr val="dk1"/>
                </a:solidFill>
              </a:rPr>
              <a:t> political prisoners to concentration camps. As the SA grow in power, Hitler begins to fear them and decides to eradicate the SA leaders and Rohm in the  Night of the Long Knives in June and July 1934.</a:t>
            </a:r>
            <a:endParaRPr sz="1200">
              <a:solidFill>
                <a:schemeClr val="dk1"/>
              </a:solidFill>
            </a:endParaRPr>
          </a:p>
          <a:p>
            <a:pPr indent="0" lvl="0" marL="0" rtl="0" algn="ctr">
              <a:spcBef>
                <a:spcPts val="0"/>
              </a:spcBef>
              <a:spcAft>
                <a:spcPts val="0"/>
              </a:spcAft>
              <a:buNone/>
            </a:pPr>
            <a:r>
              <a:t/>
            </a:r>
            <a:endParaRPr b="1" sz="1200"/>
          </a:p>
        </p:txBody>
      </p:sp>
      <p:sp>
        <p:nvSpPr>
          <p:cNvPr id="69" name="Google Shape;69;p14"/>
          <p:cNvSpPr txBox="1"/>
          <p:nvPr/>
        </p:nvSpPr>
        <p:spPr>
          <a:xfrm>
            <a:off x="147725" y="3693400"/>
            <a:ext cx="5107200" cy="13767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Reichstag Fire</a:t>
            </a:r>
            <a:endParaRPr b="1" sz="1200">
              <a:solidFill>
                <a:schemeClr val="dk1"/>
              </a:solidFill>
            </a:endParaRPr>
          </a:p>
          <a:p>
            <a:pPr indent="0" lvl="0" marL="0" rtl="0" algn="l">
              <a:spcBef>
                <a:spcPts val="0"/>
              </a:spcBef>
              <a:spcAft>
                <a:spcPts val="0"/>
              </a:spcAft>
              <a:buNone/>
            </a:pPr>
            <a:r>
              <a:rPr lang="en" sz="1200">
                <a:solidFill>
                  <a:schemeClr val="dk1"/>
                </a:solidFill>
              </a:rPr>
              <a:t>The Reichstag Fire occurred on the 27th February 1933 just before the general election. The fire was blamed on Van Der Lubbe- a Communist. Hitler used the fire to persuade President Hindenburg to use Article 48 to stop the Communists campaigning for the upcoming election. There is speculation that the fire was started by the Nazis and blamed on Van Der Lubbe but this has never been confirmed.</a:t>
            </a:r>
            <a:endParaRPr sz="1200">
              <a:solidFill>
                <a:schemeClr val="dk1"/>
              </a:solidFill>
            </a:endParaRPr>
          </a:p>
        </p:txBody>
      </p:sp>
      <p:sp>
        <p:nvSpPr>
          <p:cNvPr id="70" name="Google Shape;70;p14"/>
          <p:cNvSpPr txBox="1"/>
          <p:nvPr/>
        </p:nvSpPr>
        <p:spPr>
          <a:xfrm>
            <a:off x="-134012" y="0"/>
            <a:ext cx="3296700" cy="400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u="sng"/>
              <a:t>Nazis Rise to Power</a:t>
            </a:r>
            <a:endParaRPr b="1" sz="1800" u="sng"/>
          </a:p>
        </p:txBody>
      </p:sp>
      <p:sp>
        <p:nvSpPr>
          <p:cNvPr id="71" name="Google Shape;71;p14"/>
          <p:cNvSpPr txBox="1"/>
          <p:nvPr/>
        </p:nvSpPr>
        <p:spPr>
          <a:xfrm>
            <a:off x="5341800" y="3693300"/>
            <a:ext cx="3730500" cy="13767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Consolidation of Power</a:t>
            </a:r>
            <a:endParaRPr sz="1300">
              <a:solidFill>
                <a:schemeClr val="dk1"/>
              </a:solidFill>
            </a:endParaRPr>
          </a:p>
          <a:p>
            <a:pPr indent="0" lvl="0" marL="0" rtl="0" algn="l">
              <a:spcBef>
                <a:spcPts val="0"/>
              </a:spcBef>
              <a:spcAft>
                <a:spcPts val="0"/>
              </a:spcAft>
              <a:buNone/>
            </a:pPr>
            <a:r>
              <a:rPr lang="en" sz="1200">
                <a:solidFill>
                  <a:schemeClr val="dk1"/>
                </a:solidFill>
              </a:rPr>
              <a:t>One of the methods used was to get rid of anyone who is a threat to the Nazis. The Enabling Act gave power for law maker for four years. The Nuremberg Laws in 1933 started the attacks on Jews. Propaganda became prominent and there was a fear culture created with the Gestapo and SS. </a:t>
            </a:r>
            <a:endParaRPr b="1" sz="120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5" name="Shape 75"/>
        <p:cNvGrpSpPr/>
        <p:nvPr/>
      </p:nvGrpSpPr>
      <p:grpSpPr>
        <a:xfrm>
          <a:off x="0" y="0"/>
          <a:ext cx="0" cy="0"/>
          <a:chOff x="0" y="0"/>
          <a:chExt cx="0" cy="0"/>
        </a:xfrm>
      </p:grpSpPr>
      <p:sp>
        <p:nvSpPr>
          <p:cNvPr id="76" name="Google Shape;76;p15"/>
          <p:cNvSpPr txBox="1"/>
          <p:nvPr/>
        </p:nvSpPr>
        <p:spPr>
          <a:xfrm>
            <a:off x="62500" y="2168775"/>
            <a:ext cx="2583600" cy="28941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Treatment of Jews</a:t>
            </a:r>
            <a:endParaRPr b="1" sz="1200">
              <a:solidFill>
                <a:schemeClr val="dk1"/>
              </a:solidFill>
            </a:endParaRPr>
          </a:p>
          <a:p>
            <a:pPr indent="0" lvl="0" marL="0" rtl="0" algn="l">
              <a:spcBef>
                <a:spcPts val="0"/>
              </a:spcBef>
              <a:spcAft>
                <a:spcPts val="0"/>
              </a:spcAft>
              <a:buNone/>
            </a:pPr>
            <a:r>
              <a:rPr lang="en" sz="1200">
                <a:solidFill>
                  <a:schemeClr val="dk1"/>
                </a:solidFill>
              </a:rPr>
              <a:t>The Nuremberg Laws of 1933 started off the poor treatment of Jews. These laws removed Jewish citizenship. Jewish people were forced to wear the star of David on top of their clothing. Ghettos began from 1933 with Jews being pushed into areas in cities that were usually walled and away from others. Kristallnacht in 1938 was a night when Jewish shops, houses and Synagogues had their windows smashed. Jews were sent to  concentration and death camps.</a:t>
            </a:r>
            <a:endParaRPr sz="1200">
              <a:solidFill>
                <a:schemeClr val="dk1"/>
              </a:solidFill>
            </a:endParaRPr>
          </a:p>
        </p:txBody>
      </p:sp>
      <p:sp>
        <p:nvSpPr>
          <p:cNvPr id="77" name="Google Shape;77;p15"/>
          <p:cNvSpPr txBox="1"/>
          <p:nvPr/>
        </p:nvSpPr>
        <p:spPr>
          <a:xfrm>
            <a:off x="2755050" y="2215050"/>
            <a:ext cx="6255300" cy="8997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Treatment of Other Minorities</a:t>
            </a:r>
            <a:endParaRPr b="1" sz="1200"/>
          </a:p>
          <a:p>
            <a:pPr indent="0" lvl="0" marL="0" rtl="0" algn="l">
              <a:spcBef>
                <a:spcPts val="0"/>
              </a:spcBef>
              <a:spcAft>
                <a:spcPts val="0"/>
              </a:spcAft>
              <a:buNone/>
            </a:pPr>
            <a:r>
              <a:rPr lang="en" sz="1200">
                <a:solidFill>
                  <a:schemeClr val="dk1"/>
                </a:solidFill>
              </a:rPr>
              <a:t>Minorities or people who were viewed as enemies of the state had to wear a coloured triangle. Each colour represented a different group. Many were sent to concentration camps or some were sterilised such as people with poor mental health.</a:t>
            </a:r>
            <a:endParaRPr sz="1200"/>
          </a:p>
          <a:p>
            <a:pPr indent="0" lvl="0" marL="0" rtl="0" algn="l">
              <a:spcBef>
                <a:spcPts val="0"/>
              </a:spcBef>
              <a:spcAft>
                <a:spcPts val="0"/>
              </a:spcAft>
              <a:buNone/>
            </a:pPr>
            <a:r>
              <a:t/>
            </a:r>
            <a:endParaRPr b="1" sz="1200"/>
          </a:p>
        </p:txBody>
      </p:sp>
      <p:sp>
        <p:nvSpPr>
          <p:cNvPr id="78" name="Google Shape;78;p15"/>
          <p:cNvSpPr txBox="1"/>
          <p:nvPr/>
        </p:nvSpPr>
        <p:spPr>
          <a:xfrm>
            <a:off x="62500" y="469650"/>
            <a:ext cx="4820700" cy="16428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Formation and Characteristics of National Socialist Gov.</a:t>
            </a:r>
            <a:endParaRPr b="1" sz="1200"/>
          </a:p>
          <a:p>
            <a:pPr indent="0" lvl="0" marL="0" rtl="0" algn="l">
              <a:spcBef>
                <a:spcPts val="0"/>
              </a:spcBef>
              <a:spcAft>
                <a:spcPts val="0"/>
              </a:spcAft>
              <a:buNone/>
            </a:pPr>
            <a:r>
              <a:rPr lang="en" sz="1200">
                <a:solidFill>
                  <a:schemeClr val="dk1"/>
                </a:solidFill>
              </a:rPr>
              <a:t>The government ruled like a police state with enemies of the state crushed by SS. They penetrated into everyday life and created a culture of fear with propaganda and scare tactics. They used a carrot and the stick approach which gave incentives to make people do as they wanted and severe punishment for anyone who went against them. There would be marches in towns and cities as well as visible posters and songs being sung. </a:t>
            </a:r>
            <a:endParaRPr b="1" sz="1200"/>
          </a:p>
        </p:txBody>
      </p:sp>
      <p:sp>
        <p:nvSpPr>
          <p:cNvPr id="79" name="Google Shape;79;p15"/>
          <p:cNvSpPr txBox="1"/>
          <p:nvPr/>
        </p:nvSpPr>
        <p:spPr>
          <a:xfrm>
            <a:off x="5044350" y="469650"/>
            <a:ext cx="3966000" cy="16428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Intimidation</a:t>
            </a:r>
            <a:endParaRPr b="1" sz="1200"/>
          </a:p>
          <a:p>
            <a:pPr indent="0" lvl="0" marL="0" rtl="0" algn="l">
              <a:spcBef>
                <a:spcPts val="0"/>
              </a:spcBef>
              <a:spcAft>
                <a:spcPts val="0"/>
              </a:spcAft>
              <a:buNone/>
            </a:pPr>
            <a:r>
              <a:rPr lang="en" sz="1200">
                <a:solidFill>
                  <a:schemeClr val="dk1"/>
                </a:solidFill>
              </a:rPr>
              <a:t>Intimidation occurred through the Gestapo who would be in public areas in plain clothes listening for anyone speaking badly about the Nazis. Public punishments would be handed out as well as houses visibly marked where a ‘traitor’ lived. Enemies of the state were pushed out and shunned from society. Propaganda such as posters and marches were used.</a:t>
            </a:r>
            <a:endParaRPr b="1" sz="1200"/>
          </a:p>
        </p:txBody>
      </p:sp>
      <p:sp>
        <p:nvSpPr>
          <p:cNvPr id="80" name="Google Shape;80;p15"/>
          <p:cNvSpPr txBox="1"/>
          <p:nvPr/>
        </p:nvSpPr>
        <p:spPr>
          <a:xfrm>
            <a:off x="2755050" y="3217350"/>
            <a:ext cx="6255300" cy="18456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Opposition</a:t>
            </a:r>
            <a:endParaRPr b="1" sz="1200">
              <a:solidFill>
                <a:schemeClr val="dk1"/>
              </a:solidFill>
            </a:endParaRPr>
          </a:p>
          <a:p>
            <a:pPr indent="0" lvl="0" marL="0" rtl="0" algn="l">
              <a:spcBef>
                <a:spcPts val="0"/>
              </a:spcBef>
              <a:spcAft>
                <a:spcPts val="0"/>
              </a:spcAft>
              <a:buNone/>
            </a:pPr>
            <a:r>
              <a:rPr lang="en" sz="1200">
                <a:solidFill>
                  <a:schemeClr val="dk1"/>
                </a:solidFill>
              </a:rPr>
              <a:t>There was passive opposition in Germany such as not saluting or making a private joke about the Nazis. There were active opposition groups in Germany as well. One group was the Kreisau Circle, they wanted to inform the Allies about what was going on in Germany. There was a July Plot to assassinate Hitler but this failed. Both Socialists and Communists continued to meet in secret and rally support. In terms of religion, the Confessional Church was created by Niemoller in response to Hitler’s control and he spoke out against the regime. The Pope condemned the Nazis in 1937 and called Hitler a ‘mad prophet’. </a:t>
            </a:r>
            <a:endParaRPr sz="1200">
              <a:solidFill>
                <a:schemeClr val="dk1"/>
              </a:solidFill>
            </a:endParaRPr>
          </a:p>
        </p:txBody>
      </p:sp>
      <p:sp>
        <p:nvSpPr>
          <p:cNvPr id="81" name="Google Shape;81;p15"/>
          <p:cNvSpPr txBox="1"/>
          <p:nvPr/>
        </p:nvSpPr>
        <p:spPr>
          <a:xfrm>
            <a:off x="179250" y="0"/>
            <a:ext cx="8173500" cy="469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u="sng"/>
              <a:t>Nazi Control of Germany</a:t>
            </a:r>
            <a:endParaRPr b="1" sz="1800" u="sng"/>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5" name="Shape 85"/>
        <p:cNvGrpSpPr/>
        <p:nvPr/>
      </p:nvGrpSpPr>
      <p:grpSpPr>
        <a:xfrm>
          <a:off x="0" y="0"/>
          <a:ext cx="0" cy="0"/>
          <a:chOff x="0" y="0"/>
          <a:chExt cx="0" cy="0"/>
        </a:xfrm>
      </p:grpSpPr>
      <p:sp>
        <p:nvSpPr>
          <p:cNvPr id="86" name="Google Shape;86;p16"/>
          <p:cNvSpPr txBox="1"/>
          <p:nvPr/>
        </p:nvSpPr>
        <p:spPr>
          <a:xfrm>
            <a:off x="2993975" y="2091575"/>
            <a:ext cx="1876800" cy="29715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Youth Movements</a:t>
            </a:r>
            <a:endParaRPr b="1" sz="1200">
              <a:solidFill>
                <a:schemeClr val="dk1"/>
              </a:solidFill>
            </a:endParaRPr>
          </a:p>
          <a:p>
            <a:pPr indent="0" lvl="0" marL="0" rtl="0" algn="l">
              <a:spcBef>
                <a:spcPts val="0"/>
              </a:spcBef>
              <a:spcAft>
                <a:spcPts val="0"/>
              </a:spcAft>
              <a:buNone/>
            </a:pPr>
            <a:r>
              <a:rPr lang="en" sz="1200">
                <a:solidFill>
                  <a:schemeClr val="dk1"/>
                </a:solidFill>
              </a:rPr>
              <a:t>Youth movements were for boys and girls aged 10-18. These were compulsory by 1938 with over 8 million members. Other youth groups were banned. Girls groups focused on skills in the household such as cooking, sewing and being fit to have children. Boys groups focused on fighting, survival and Nazism.</a:t>
            </a:r>
            <a:endParaRPr sz="1200">
              <a:solidFill>
                <a:schemeClr val="dk1"/>
              </a:solidFill>
            </a:endParaRPr>
          </a:p>
        </p:txBody>
      </p:sp>
      <p:sp>
        <p:nvSpPr>
          <p:cNvPr id="87" name="Google Shape;87;p16"/>
          <p:cNvSpPr txBox="1"/>
          <p:nvPr/>
        </p:nvSpPr>
        <p:spPr>
          <a:xfrm>
            <a:off x="4572000" y="434800"/>
            <a:ext cx="4479000" cy="14850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Education</a:t>
            </a:r>
            <a:endParaRPr b="1" sz="1200"/>
          </a:p>
          <a:p>
            <a:pPr indent="0" lvl="0" marL="0" rtl="0" algn="l">
              <a:spcBef>
                <a:spcPts val="0"/>
              </a:spcBef>
              <a:spcAft>
                <a:spcPts val="0"/>
              </a:spcAft>
              <a:buNone/>
            </a:pPr>
            <a:r>
              <a:rPr lang="en" sz="1200">
                <a:solidFill>
                  <a:schemeClr val="dk1"/>
                </a:solidFill>
              </a:rPr>
              <a:t>In schools, the curriculum was changed to a Nazi one that indoctrinated children into the Nazi regime. Children were expected to salute picture of Hitler each morning and were taught about the Aryan race. There was increased PE lessons and a reduction of religion. In textbooks, there was discrimination towards Jews and minorities.</a:t>
            </a:r>
            <a:endParaRPr sz="1200"/>
          </a:p>
        </p:txBody>
      </p:sp>
      <p:sp>
        <p:nvSpPr>
          <p:cNvPr id="88" name="Google Shape;88;p16"/>
          <p:cNvSpPr txBox="1"/>
          <p:nvPr/>
        </p:nvSpPr>
        <p:spPr>
          <a:xfrm>
            <a:off x="62500" y="383800"/>
            <a:ext cx="4404600" cy="15870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Economic Poli</a:t>
            </a:r>
            <a:r>
              <a:rPr b="1" lang="en" sz="1200"/>
              <a:t>cies</a:t>
            </a:r>
            <a:endParaRPr b="1" sz="1200"/>
          </a:p>
          <a:p>
            <a:pPr indent="0" lvl="0" marL="0" rtl="0" algn="l">
              <a:spcBef>
                <a:spcPts val="0"/>
              </a:spcBef>
              <a:spcAft>
                <a:spcPts val="0"/>
              </a:spcAft>
              <a:buNone/>
            </a:pPr>
            <a:r>
              <a:rPr lang="en" sz="1200">
                <a:solidFill>
                  <a:schemeClr val="dk1"/>
                </a:solidFill>
              </a:rPr>
              <a:t> Hitler promised all the people ‘work and bread’ which was a relief for people who had starved and been unemployed under the WR. The Unemployment Relief Act 1933 gave jobs to the unemployed to create the Autobahn in Germany. The Reich Labour Service (RAD) was created in 1935 which meant that every man between 18 and 25 had to serve 6 months in RAD and this was militarised work.</a:t>
            </a:r>
            <a:endParaRPr b="1" sz="1200"/>
          </a:p>
        </p:txBody>
      </p:sp>
      <p:sp>
        <p:nvSpPr>
          <p:cNvPr id="89" name="Google Shape;89;p16"/>
          <p:cNvSpPr txBox="1"/>
          <p:nvPr/>
        </p:nvSpPr>
        <p:spPr>
          <a:xfrm>
            <a:off x="62500" y="2091575"/>
            <a:ext cx="2800500" cy="29715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Militarism</a:t>
            </a:r>
            <a:endParaRPr b="1" sz="1200"/>
          </a:p>
          <a:p>
            <a:pPr indent="0" lvl="0" marL="0" rtl="0" algn="l">
              <a:spcBef>
                <a:spcPts val="0"/>
              </a:spcBef>
              <a:spcAft>
                <a:spcPts val="0"/>
              </a:spcAft>
              <a:buNone/>
            </a:pPr>
            <a:r>
              <a:rPr lang="en" sz="1200">
                <a:solidFill>
                  <a:schemeClr val="dk1"/>
                </a:solidFill>
              </a:rPr>
              <a:t>Hitler reversed the ToV conditions and increased the army to 1,400,000 men. The RAD was militarised work and workers wore army uniforms. There was conscription from 1935 to increase the number of men in the armed services. Both jobs and youth movements for children had military uniforms. The Nuremberg Rallies showed military strength. In all the  propaganda in Germany, the country was shown as ready for war and this was heightened by parades in towns and cities, and high visibility of the SS.</a:t>
            </a:r>
            <a:endParaRPr b="1" sz="1200"/>
          </a:p>
        </p:txBody>
      </p:sp>
      <p:sp>
        <p:nvSpPr>
          <p:cNvPr id="90" name="Google Shape;90;p16"/>
          <p:cNvSpPr txBox="1"/>
          <p:nvPr/>
        </p:nvSpPr>
        <p:spPr>
          <a:xfrm>
            <a:off x="5001750" y="2091575"/>
            <a:ext cx="4049400" cy="14850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rPr>
              <a:t>Women</a:t>
            </a:r>
            <a:endParaRPr b="1" sz="1200">
              <a:solidFill>
                <a:schemeClr val="dk1"/>
              </a:solidFill>
            </a:endParaRPr>
          </a:p>
          <a:p>
            <a:pPr indent="0" lvl="0" marL="0" rtl="0" algn="l">
              <a:spcBef>
                <a:spcPts val="0"/>
              </a:spcBef>
              <a:spcAft>
                <a:spcPts val="0"/>
              </a:spcAft>
              <a:buNone/>
            </a:pPr>
            <a:r>
              <a:rPr lang="en" sz="1200">
                <a:solidFill>
                  <a:schemeClr val="dk1"/>
                </a:solidFill>
              </a:rPr>
              <a:t>Women were to live by the three K’s in Nazi Germany- children, kitchen and church. Their role was seen to be bearing Aryan children in help create a bigger master race. Women were given medals for having over 4 children and some would be impregnated by SS soldiers in order to create the soldiers for the Third Reich.</a:t>
            </a:r>
            <a:endParaRPr sz="1200">
              <a:solidFill>
                <a:schemeClr val="dk1"/>
              </a:solidFill>
            </a:endParaRPr>
          </a:p>
        </p:txBody>
      </p:sp>
      <p:sp>
        <p:nvSpPr>
          <p:cNvPr id="91" name="Google Shape;91;p16"/>
          <p:cNvSpPr txBox="1"/>
          <p:nvPr/>
        </p:nvSpPr>
        <p:spPr>
          <a:xfrm>
            <a:off x="2231450" y="0"/>
            <a:ext cx="4404600" cy="469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800" u="sng"/>
              <a:t>Nazi Social and Economic Policies</a:t>
            </a:r>
            <a:endParaRPr b="1" sz="1800" u="sng"/>
          </a:p>
        </p:txBody>
      </p:sp>
      <p:sp>
        <p:nvSpPr>
          <p:cNvPr id="92" name="Google Shape;92;p16"/>
          <p:cNvSpPr txBox="1"/>
          <p:nvPr/>
        </p:nvSpPr>
        <p:spPr>
          <a:xfrm>
            <a:off x="5001650" y="3750150"/>
            <a:ext cx="4049400" cy="1312800"/>
          </a:xfrm>
          <a:prstGeom prst="rect">
            <a:avLst/>
          </a:prstGeom>
          <a:noFill/>
          <a:ln cap="flat" cmpd="sng" w="2857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t>Nuremberg Rallies</a:t>
            </a:r>
            <a:endParaRPr b="1" sz="1200"/>
          </a:p>
          <a:p>
            <a:pPr indent="0" lvl="0" marL="0" rtl="0" algn="l">
              <a:spcBef>
                <a:spcPts val="0"/>
              </a:spcBef>
              <a:spcAft>
                <a:spcPts val="0"/>
              </a:spcAft>
              <a:buNone/>
            </a:pPr>
            <a:r>
              <a:rPr lang="en" sz="1200">
                <a:solidFill>
                  <a:schemeClr val="dk1"/>
                </a:solidFill>
              </a:rPr>
              <a:t>These rallies occurred annually and were to show the military strength of the Nazis. This was a display of loyalty to Hitler. The rallies would be full of propaganda such as flags and full of SS soldiers. Women who had over eight children would be celebrated.</a:t>
            </a:r>
            <a:endParaRPr b="1" sz="1200"/>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E66795212C1E24E835E2C4B3E7751FF" ma:contentTypeVersion="3" ma:contentTypeDescription="Create a new document." ma:contentTypeScope="" ma:versionID="75c45caff2c511de6cd0c10c950ec242">
  <xsd:schema xmlns:xsd="http://www.w3.org/2001/XMLSchema" xmlns:xs="http://www.w3.org/2001/XMLSchema" xmlns:p="http://schemas.microsoft.com/office/2006/metadata/properties" xmlns:ns2="02dc8bf1-c256-43a2-8e11-bec9d7bb7ace" targetNamespace="http://schemas.microsoft.com/office/2006/metadata/properties" ma:root="true" ma:fieldsID="23fbcf4330e009af0c8fd7028f246dc3" ns2:_="">
    <xsd:import namespace="02dc8bf1-c256-43a2-8e11-bec9d7bb7ace"/>
    <xsd:element name="properties">
      <xsd:complexType>
        <xsd:sequence>
          <xsd:element name="documentManagement">
            <xsd:complexType>
              <xsd:all>
                <xsd:element ref="ns2:MediaServiceMetadata" minOccurs="0"/>
                <xsd:element ref="ns2:MediaServiceFastMetadata"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dc8bf1-c256-43a2-8e11-bec9d7bb7ac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A535075-E183-448E-BA75-DD64A12B2324}"/>
</file>

<file path=customXml/itemProps2.xml><?xml version="1.0" encoding="utf-8"?>
<ds:datastoreItem xmlns:ds="http://schemas.openxmlformats.org/officeDocument/2006/customXml" ds:itemID="{63248FBE-441E-42D0-B40F-EA652A364778}"/>
</file>

<file path=customXml/itemProps3.xml><?xml version="1.0" encoding="utf-8"?>
<ds:datastoreItem xmlns:ds="http://schemas.openxmlformats.org/officeDocument/2006/customXml" ds:itemID="{1900C61D-6A5C-4E66-83AD-7F0C2EC14231}"/>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0x0101005E66795212C1E24E835E2C4B3E7751FF</vt:lpwstr>
  </property>
</Properties>
</file>